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09"/>
  </p:notesMasterIdLst>
  <p:sldIdLst>
    <p:sldId id="497" r:id="rId2"/>
    <p:sldId id="496" r:id="rId3"/>
    <p:sldId id="1915" r:id="rId4"/>
    <p:sldId id="898" r:id="rId5"/>
    <p:sldId id="500" r:id="rId6"/>
    <p:sldId id="502" r:id="rId7"/>
    <p:sldId id="503" r:id="rId8"/>
    <p:sldId id="504" r:id="rId9"/>
    <p:sldId id="788" r:id="rId10"/>
    <p:sldId id="2032" r:id="rId11"/>
    <p:sldId id="2033" r:id="rId12"/>
    <p:sldId id="2034" r:id="rId13"/>
    <p:sldId id="1321" r:id="rId14"/>
    <p:sldId id="643" r:id="rId15"/>
    <p:sldId id="1331" r:id="rId16"/>
    <p:sldId id="2030" r:id="rId17"/>
    <p:sldId id="1351" r:id="rId18"/>
    <p:sldId id="1323" r:id="rId19"/>
    <p:sldId id="1325" r:id="rId20"/>
    <p:sldId id="1326" r:id="rId21"/>
    <p:sldId id="1333" r:id="rId22"/>
    <p:sldId id="1328" r:id="rId23"/>
    <p:sldId id="2035" r:id="rId24"/>
    <p:sldId id="2004" r:id="rId25"/>
    <p:sldId id="1339" r:id="rId26"/>
    <p:sldId id="1905" r:id="rId27"/>
    <p:sldId id="2036" r:id="rId28"/>
    <p:sldId id="1334" r:id="rId29"/>
    <p:sldId id="641" r:id="rId30"/>
    <p:sldId id="2014" r:id="rId31"/>
    <p:sldId id="2015" r:id="rId32"/>
    <p:sldId id="1594" r:id="rId33"/>
    <p:sldId id="2016" r:id="rId34"/>
    <p:sldId id="2017" r:id="rId35"/>
    <p:sldId id="2019" r:id="rId36"/>
    <p:sldId id="2020" r:id="rId37"/>
    <p:sldId id="2021" r:id="rId38"/>
    <p:sldId id="2037" r:id="rId39"/>
    <p:sldId id="1999" r:id="rId40"/>
    <p:sldId id="2000" r:id="rId41"/>
    <p:sldId id="2001" r:id="rId42"/>
    <p:sldId id="2002" r:id="rId43"/>
    <p:sldId id="472" r:id="rId44"/>
    <p:sldId id="1269" r:id="rId45"/>
    <p:sldId id="802" r:id="rId46"/>
    <p:sldId id="1347" r:id="rId47"/>
    <p:sldId id="1886" r:id="rId48"/>
    <p:sldId id="814" r:id="rId49"/>
    <p:sldId id="1349" r:id="rId50"/>
    <p:sldId id="1350" r:id="rId51"/>
    <p:sldId id="1920" r:id="rId52"/>
    <p:sldId id="2003" r:id="rId53"/>
    <p:sldId id="1364" r:id="rId54"/>
    <p:sldId id="1365" r:id="rId55"/>
    <p:sldId id="1366" r:id="rId56"/>
    <p:sldId id="1362" r:id="rId57"/>
    <p:sldId id="2012" r:id="rId58"/>
    <p:sldId id="2031" r:id="rId59"/>
    <p:sldId id="1894" r:id="rId60"/>
    <p:sldId id="1897" r:id="rId61"/>
    <p:sldId id="2011" r:id="rId62"/>
    <p:sldId id="2025" r:id="rId63"/>
    <p:sldId id="830" r:id="rId64"/>
    <p:sldId id="838" r:id="rId65"/>
    <p:sldId id="1689" r:id="rId66"/>
    <p:sldId id="1446" r:id="rId67"/>
    <p:sldId id="1372" r:id="rId68"/>
    <p:sldId id="1448" r:id="rId69"/>
    <p:sldId id="1454" r:id="rId70"/>
    <p:sldId id="1641" r:id="rId71"/>
    <p:sldId id="1642" r:id="rId72"/>
    <p:sldId id="2040" r:id="rId73"/>
    <p:sldId id="522" r:id="rId74"/>
    <p:sldId id="1690" r:id="rId75"/>
    <p:sldId id="2028" r:id="rId76"/>
    <p:sldId id="1696" r:id="rId77"/>
    <p:sldId id="2022" r:id="rId78"/>
    <p:sldId id="1810" r:id="rId79"/>
    <p:sldId id="1872" r:id="rId80"/>
    <p:sldId id="1916" r:id="rId81"/>
    <p:sldId id="1729" r:id="rId82"/>
    <p:sldId id="2038" r:id="rId83"/>
    <p:sldId id="2026" r:id="rId84"/>
    <p:sldId id="1450" r:id="rId85"/>
    <p:sldId id="1911" r:id="rId86"/>
    <p:sldId id="1452" r:id="rId87"/>
    <p:sldId id="1455" r:id="rId88"/>
    <p:sldId id="1456" r:id="rId89"/>
    <p:sldId id="1799" r:id="rId90"/>
    <p:sldId id="566" r:id="rId91"/>
    <p:sldId id="1873" r:id="rId92"/>
    <p:sldId id="1885" r:id="rId93"/>
    <p:sldId id="2027" r:id="rId94"/>
    <p:sldId id="1874" r:id="rId95"/>
    <p:sldId id="1875" r:id="rId96"/>
    <p:sldId id="1876" r:id="rId97"/>
    <p:sldId id="1877" r:id="rId98"/>
    <p:sldId id="1878" r:id="rId99"/>
    <p:sldId id="1918" r:id="rId100"/>
    <p:sldId id="1883" r:id="rId101"/>
    <p:sldId id="2039" r:id="rId102"/>
    <p:sldId id="2029" r:id="rId103"/>
    <p:sldId id="505" r:id="rId104"/>
    <p:sldId id="879" r:id="rId105"/>
    <p:sldId id="510" r:id="rId106"/>
    <p:sldId id="2013" r:id="rId107"/>
    <p:sldId id="2018" r:id="rId10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F8D91441-B1F7-C64A-A4D7-0F4ABE0B1B84}">
          <p14:sldIdLst>
            <p14:sldId id="497"/>
            <p14:sldId id="496"/>
            <p14:sldId id="1915"/>
            <p14:sldId id="898"/>
          </p14:sldIdLst>
        </p14:section>
        <p14:section name="Introductions" id="{DDA65712-7F78-BF4E-8719-217C585648A7}">
          <p14:sldIdLst>
            <p14:sldId id="500"/>
            <p14:sldId id="502"/>
            <p14:sldId id="503"/>
          </p14:sldIdLst>
        </p14:section>
        <p14:section name="Worm up" id="{4C0579C6-54D0-D542-8C31-11D557E739C6}">
          <p14:sldIdLst>
            <p14:sldId id="504"/>
          </p14:sldIdLst>
        </p14:section>
        <p14:section name="Game setup" id="{CF6346D9-85AD-764D-BCC5-D38090458DAE}">
          <p14:sldIdLst>
            <p14:sldId id="788"/>
            <p14:sldId id="2032"/>
            <p14:sldId id="2033"/>
            <p14:sldId id="2034"/>
            <p14:sldId id="1321"/>
            <p14:sldId id="643"/>
            <p14:sldId id="1331"/>
            <p14:sldId id="2030"/>
            <p14:sldId id="1351"/>
            <p14:sldId id="1323"/>
            <p14:sldId id="1325"/>
            <p14:sldId id="1326"/>
            <p14:sldId id="1333"/>
            <p14:sldId id="1328"/>
            <p14:sldId id="2035"/>
            <p14:sldId id="2004"/>
            <p14:sldId id="1339"/>
            <p14:sldId id="1905"/>
            <p14:sldId id="2036"/>
            <p14:sldId id="1334"/>
            <p14:sldId id="641"/>
            <p14:sldId id="2014"/>
            <p14:sldId id="2015"/>
            <p14:sldId id="1594"/>
            <p14:sldId id="2016"/>
            <p14:sldId id="2017"/>
            <p14:sldId id="2019"/>
            <p14:sldId id="2020"/>
            <p14:sldId id="2021"/>
            <p14:sldId id="2037"/>
            <p14:sldId id="1999"/>
            <p14:sldId id="2000"/>
            <p14:sldId id="2001"/>
            <p14:sldId id="2002"/>
          </p14:sldIdLst>
        </p14:section>
        <p14:section name="Sprint #1" id="{7BFFA90C-53B3-3142-B84E-080A4BFE0590}">
          <p14:sldIdLst>
            <p14:sldId id="472"/>
            <p14:sldId id="1269"/>
            <p14:sldId id="802"/>
            <p14:sldId id="1347"/>
            <p14:sldId id="1886"/>
            <p14:sldId id="814"/>
            <p14:sldId id="1349"/>
            <p14:sldId id="1350"/>
            <p14:sldId id="1920"/>
            <p14:sldId id="2003"/>
            <p14:sldId id="1364"/>
            <p14:sldId id="1365"/>
            <p14:sldId id="1366"/>
            <p14:sldId id="1362"/>
            <p14:sldId id="2012"/>
            <p14:sldId id="2031"/>
            <p14:sldId id="1894"/>
            <p14:sldId id="1897"/>
            <p14:sldId id="2011"/>
            <p14:sldId id="2025"/>
            <p14:sldId id="830"/>
            <p14:sldId id="838"/>
            <p14:sldId id="1689"/>
          </p14:sldIdLst>
        </p14:section>
        <p14:section name="Changes #1" id="{6DEBCADF-35C5-E24E-87A3-4AA4E31C721A}">
          <p14:sldIdLst>
            <p14:sldId id="1446"/>
            <p14:sldId id="1372"/>
            <p14:sldId id="1448"/>
            <p14:sldId id="1454"/>
            <p14:sldId id="1641"/>
            <p14:sldId id="1642"/>
            <p14:sldId id="2040"/>
          </p14:sldIdLst>
        </p14:section>
        <p14:section name="Sprint #2" id="{AEA14E10-0464-E047-84FD-99953C17F05C}">
          <p14:sldIdLst>
            <p14:sldId id="522"/>
            <p14:sldId id="1690"/>
            <p14:sldId id="2028"/>
            <p14:sldId id="1696"/>
            <p14:sldId id="2022"/>
            <p14:sldId id="1810"/>
            <p14:sldId id="1872"/>
            <p14:sldId id="1916"/>
            <p14:sldId id="1729"/>
            <p14:sldId id="2038"/>
            <p14:sldId id="2026"/>
          </p14:sldIdLst>
        </p14:section>
        <p14:section name="Changes #2" id="{BC95682A-08FA-8C4E-83AD-588105EEF855}">
          <p14:sldIdLst>
            <p14:sldId id="1450"/>
            <p14:sldId id="1911"/>
            <p14:sldId id="1452"/>
            <p14:sldId id="1455"/>
            <p14:sldId id="1456"/>
            <p14:sldId id="1799"/>
          </p14:sldIdLst>
        </p14:section>
        <p14:section name="Sprint #3" id="{5C219A98-171F-174A-B2E2-CB13C3C3980B}">
          <p14:sldIdLst>
            <p14:sldId id="566"/>
            <p14:sldId id="1873"/>
            <p14:sldId id="1885"/>
            <p14:sldId id="2027"/>
            <p14:sldId id="1874"/>
            <p14:sldId id="1875"/>
            <p14:sldId id="1876"/>
            <p14:sldId id="1877"/>
            <p14:sldId id="1878"/>
            <p14:sldId id="1918"/>
            <p14:sldId id="1883"/>
            <p14:sldId id="2039"/>
            <p14:sldId id="2029"/>
          </p14:sldIdLst>
        </p14:section>
        <p14:section name="Finish" id="{AECA0E17-46E4-DB4F-9619-9FBE1F285412}">
          <p14:sldIdLst>
            <p14:sldId id="505"/>
            <p14:sldId id="879"/>
            <p14:sldId id="510"/>
          </p14:sldIdLst>
        </p14:section>
        <p14:section name="Misc" id="{E88E7483-8054-954D-995C-251DFE9C9CD5}">
          <p14:sldIdLst>
            <p14:sldId id="2013"/>
            <p14:sldId id="201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C00"/>
    <a:srgbClr val="8DFB7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880"/>
    <p:restoredTop sz="94799"/>
  </p:normalViewPr>
  <p:slideViewPr>
    <p:cSldViewPr snapToGrid="0" snapToObjects="1">
      <p:cViewPr varScale="1">
        <p:scale>
          <a:sx n="88" d="100"/>
          <a:sy n="88" d="100"/>
        </p:scale>
        <p:origin x="992" y="184"/>
      </p:cViewPr>
      <p:guideLst/>
    </p:cSldViewPr>
  </p:slideViewPr>
  <p:outlineViewPr>
    <p:cViewPr>
      <p:scale>
        <a:sx n="33" d="100"/>
        <a:sy n="33" d="100"/>
      </p:scale>
      <p:origin x="0" y="-12008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theme" Target="theme/theme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tableStyles" Target="tableStyle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notesMaster" Target="notesMasters/notesMaster1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631030-5E3A-9A4F-9303-8C792B0FA705}" type="datetimeFigureOut">
              <a:rPr lang="en-US" smtClean="0"/>
              <a:t>12/8/19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A2A6E7-4331-A049-85E7-D77B672CDE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893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19100" y="703263"/>
            <a:ext cx="6238875" cy="3509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D8866A-684B-4641-8583-D1C928AE3307}" type="slidenum">
              <a:rPr lang="en-US" smtClean="0"/>
              <a:t>2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6862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SLE (Service Delivery Effectiveness)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C00AC79-FB51-4473-A7BF-AD80ECF201D5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71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9080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19100" y="703263"/>
            <a:ext cx="6238875" cy="3509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948D3FB-4BE7-4AEC-BDEF-9DA9DE34217D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72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26026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19100" y="703263"/>
            <a:ext cx="6238875" cy="3509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D8866A-684B-4641-8583-D1C928AE3307}" type="slidenum">
              <a:rPr lang="en-US" smtClean="0">
                <a:solidFill>
                  <a:prstClr val="black"/>
                </a:solidFill>
              </a:rPr>
              <a:pPr/>
              <a:t>73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5188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bg-BG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>
                  <a:spcAft>
                    <a:spcPts val="0"/>
                  </a:spcAft>
                </a:pPr>
                <a:r>
                  <a:rPr lang="en-US" sz="1200" dirty="0" smtClean="0">
                    <a:latin typeface="Calibri" charset="0"/>
                    <a:ea typeface="Times New Roman" charset="0"/>
                    <a:cs typeface="Times New Roman" charset="0"/>
                  </a:rPr>
                  <a:t>Where:</a:t>
                </a:r>
                <a:endParaRPr lang="en-GB" sz="1200" dirty="0">
                  <a:effectLst/>
                  <a:latin typeface="Calibri" charset="0"/>
                  <a:ea typeface="Times New Roman" charset="0"/>
                  <a:cs typeface="Times New Roman" charset="0"/>
                </a:endParaRPr>
              </a:p>
              <a:p>
                <a:pPr>
                  <a:spcAft>
                    <a:spcPts val="0"/>
                  </a:spcAft>
                </a:pPr>
                <a:r>
                  <a:rPr lang="en-US" sz="1200" dirty="0">
                    <a:effectLst/>
                    <a:latin typeface="Calibri" charset="0"/>
                    <a:ea typeface="Times New Roman" charset="0"/>
                    <a:cs typeface="Times New Roman" charset="0"/>
                  </a:rPr>
                  <a:t> </a:t>
                </a:r>
                <a:endParaRPr lang="en-GB" sz="1200" dirty="0">
                  <a:effectLst/>
                  <a:latin typeface="Calibri" charset="0"/>
                  <a:ea typeface="Times New Roman" charset="0"/>
                  <a:cs typeface="Times New Roman" charset="0"/>
                </a:endParaRPr>
              </a:p>
              <a:p>
                <a:pPr>
                  <a:spcAft>
                    <a:spcPts val="0"/>
                  </a:spcAft>
                </a:pPr>
                <a:r>
                  <a:rPr lang="en-US" sz="1200" dirty="0" smtClean="0">
                    <a:effectLst/>
                    <a:latin typeface="Calibri" charset="0"/>
                    <a:ea typeface="Times New Roman" charset="0"/>
                    <a:cs typeface="Times New Roman" charset="0"/>
                  </a:rPr>
                  <a:t>T </a:t>
                </a:r>
                <a:r>
                  <a:rPr lang="en-US" sz="1200" dirty="0">
                    <a:effectLst/>
                    <a:latin typeface="Calibri" charset="0"/>
                    <a:ea typeface="Times New Roman" charset="0"/>
                    <a:cs typeface="Times New Roman" charset="0"/>
                  </a:rPr>
                  <a:t>is the time period over which the project will be delivered (lead time) </a:t>
                </a:r>
                <a:endParaRPr lang="en-GB" sz="1200" dirty="0">
                  <a:effectLst/>
                  <a:latin typeface="Calibri" charset="0"/>
                  <a:ea typeface="Times New Roman" charset="0"/>
                  <a:cs typeface="Times New Roman" charset="0"/>
                </a:endParaRPr>
              </a:p>
              <a:p>
                <a:pPr>
                  <a:spcAft>
                    <a:spcPts val="0"/>
                  </a:spcAft>
                </a:pPr>
                <a:r>
                  <a:rPr lang="en-US" sz="1200" dirty="0">
                    <a:effectLst/>
                    <a:latin typeface="Calibri" charset="0"/>
                    <a:ea typeface="Times New Roman" charset="0"/>
                    <a:cs typeface="Times New Roman" charset="0"/>
                  </a:rPr>
                  <a:t>N is the number of items to be delivered or the total arrivals in [0,T]</a:t>
                </a:r>
                <a:endParaRPr lang="en-GB" sz="1200" dirty="0">
                  <a:effectLst/>
                  <a:latin typeface="Calibri" charset="0"/>
                  <a:ea typeface="Times New Roman" charset="0"/>
                  <a:cs typeface="Times New Roman" charset="0"/>
                </a:endParaRPr>
              </a:p>
              <a:p>
                <a:pPr>
                  <a:spcAft>
                    <a:spcPts val="0"/>
                  </a:spcAft>
                </a:pPr>
                <a:r>
                  <a:rPr lang="en-GB" sz="1200" i="0">
                    <a:effectLst/>
                    <a:latin typeface="Cambria Math" charset="0"/>
                    <a:ea typeface="Times New Roman" charset="0"/>
                    <a:cs typeface="Times New Roman" charset="0"/>
                  </a:rPr>
                  <a:t>(</a:t>
                </a:r>
                <a:r>
                  <a:rPr lang="en-US" sz="1200" i="0">
                    <a:effectLst/>
                    <a:latin typeface="Cambria Math" charset="0"/>
                    <a:ea typeface="Times New Roman" charset="0"/>
                    <a:cs typeface="Times New Roman" charset="0"/>
                  </a:rPr>
                  <a:t>𝑊𝐼𝑃</a:t>
                </a:r>
                <a:r>
                  <a:rPr lang="en-GB" sz="1200" i="0">
                    <a:effectLst/>
                    <a:latin typeface="Cambria Math" charset="0"/>
                    <a:ea typeface="Times New Roman" charset="0"/>
                    <a:cs typeface="Times New Roman" charset="0"/>
                  </a:rPr>
                  <a:t>) ̅_</a:t>
                </a:r>
                <a:r>
                  <a:rPr lang="en-US" sz="1200" i="0">
                    <a:effectLst/>
                    <a:latin typeface="Cambria Math" charset="0"/>
                    <a:ea typeface="Times New Roman" charset="0"/>
                    <a:cs typeface="Times New Roman" charset="0"/>
                  </a:rPr>
                  <a:t>𝑡</a:t>
                </a:r>
                <a:r>
                  <a:rPr lang="en-US" sz="1200" dirty="0">
                    <a:effectLst/>
                    <a:latin typeface="Calibri" charset="0"/>
                    <a:ea typeface="Times New Roman" charset="0"/>
                    <a:cs typeface="Times New Roman" charset="0"/>
                  </a:rPr>
                  <a:t> is the average work in process at the development organization level</a:t>
                </a:r>
                <a:endParaRPr lang="en-GB" sz="1200" dirty="0">
                  <a:effectLst/>
                  <a:latin typeface="Calibri" charset="0"/>
                  <a:ea typeface="Times New Roman" charset="0"/>
                  <a:cs typeface="Times New Roman" charset="0"/>
                </a:endParaRPr>
              </a:p>
              <a:p>
                <a:pPr>
                  <a:spcAft>
                    <a:spcPts val="0"/>
                  </a:spcAft>
                </a:pPr>
                <a:r>
                  <a:rPr lang="en-GB" sz="1200" i="0">
                    <a:effectLst/>
                    <a:latin typeface="Cambria Math" charset="0"/>
                    <a:ea typeface="Times New Roman" charset="0"/>
                    <a:cs typeface="Times New Roman" charset="0"/>
                  </a:rPr>
                  <a:t>(</a:t>
                </a:r>
                <a:r>
                  <a:rPr lang="en-US" sz="1200" i="0">
                    <a:effectLst/>
                    <a:latin typeface="Cambria Math" charset="0"/>
                    <a:ea typeface="Times New Roman" charset="0"/>
                    <a:cs typeface="Times New Roman" charset="0"/>
                  </a:rPr>
                  <a:t>𝐿𝑇</a:t>
                </a:r>
                <a:r>
                  <a:rPr lang="en-GB" sz="1200" i="0">
                    <a:effectLst/>
                    <a:latin typeface="Cambria Math" charset="0"/>
                    <a:ea typeface="Times New Roman" charset="0"/>
                    <a:cs typeface="Times New Roman" charset="0"/>
                  </a:rPr>
                  <a:t>) ̅_</a:t>
                </a:r>
                <a:r>
                  <a:rPr lang="en-US" sz="1200" i="0">
                    <a:effectLst/>
                    <a:latin typeface="Cambria Math" charset="0"/>
                    <a:ea typeface="Times New Roman" charset="0"/>
                    <a:cs typeface="Times New Roman" charset="0"/>
                  </a:rPr>
                  <a:t>𝑡</a:t>
                </a:r>
                <a:r>
                  <a:rPr lang="en-US" sz="1200" dirty="0">
                    <a:effectLst/>
                    <a:latin typeface="Calibri" charset="0"/>
                    <a:ea typeface="Times New Roman" charset="0"/>
                    <a:cs typeface="Times New Roman" charset="0"/>
                  </a:rPr>
                  <a:t> is the average lead time (cycle time) at the development organization </a:t>
                </a:r>
                <a:r>
                  <a:rPr lang="en-US" sz="1200" dirty="0" smtClean="0">
                    <a:effectLst/>
                    <a:latin typeface="Calibri" charset="0"/>
                    <a:ea typeface="Times New Roman" charset="0"/>
                    <a:cs typeface="Times New Roman" charset="0"/>
                  </a:rPr>
                  <a:t>level</a:t>
                </a:r>
                <a:endParaRPr lang="en-GB" sz="1200" dirty="0">
                  <a:effectLst/>
                  <a:latin typeface="Calibri" charset="0"/>
                  <a:ea typeface="Times New Roman" charset="0"/>
                  <a:cs typeface="Times New Roman" charset="0"/>
                </a:endParaRPr>
              </a:p>
              <a:p>
                <a:endParaRPr lang="bg-BG" dirty="0"/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7D8866A-684B-4641-8583-D1C928AE3307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8403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bg-BG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>
                  <a:spcAft>
                    <a:spcPts val="0"/>
                  </a:spcAft>
                </a:pPr>
                <a:r>
                  <a:rPr lang="en-US" sz="1200" dirty="0" smtClean="0">
                    <a:latin typeface="Calibri" charset="0"/>
                    <a:ea typeface="Times New Roman" charset="0"/>
                    <a:cs typeface="Times New Roman" charset="0"/>
                  </a:rPr>
                  <a:t>Where:</a:t>
                </a:r>
                <a:endParaRPr lang="en-GB" sz="1200" dirty="0">
                  <a:effectLst/>
                  <a:latin typeface="Calibri" charset="0"/>
                  <a:ea typeface="Times New Roman" charset="0"/>
                  <a:cs typeface="Times New Roman" charset="0"/>
                </a:endParaRPr>
              </a:p>
              <a:p>
                <a:pPr>
                  <a:spcAft>
                    <a:spcPts val="0"/>
                  </a:spcAft>
                </a:pPr>
                <a:r>
                  <a:rPr lang="en-US" sz="1200" dirty="0">
                    <a:effectLst/>
                    <a:latin typeface="Calibri" charset="0"/>
                    <a:ea typeface="Times New Roman" charset="0"/>
                    <a:cs typeface="Times New Roman" charset="0"/>
                  </a:rPr>
                  <a:t> </a:t>
                </a:r>
                <a:endParaRPr lang="en-GB" sz="1200" dirty="0">
                  <a:effectLst/>
                  <a:latin typeface="Calibri" charset="0"/>
                  <a:ea typeface="Times New Roman" charset="0"/>
                  <a:cs typeface="Times New Roman" charset="0"/>
                </a:endParaRPr>
              </a:p>
              <a:p>
                <a:pPr>
                  <a:spcAft>
                    <a:spcPts val="0"/>
                  </a:spcAft>
                </a:pPr>
                <a:r>
                  <a:rPr lang="en-US" sz="1200" dirty="0" smtClean="0">
                    <a:effectLst/>
                    <a:latin typeface="Calibri" charset="0"/>
                    <a:ea typeface="Times New Roman" charset="0"/>
                    <a:cs typeface="Times New Roman" charset="0"/>
                  </a:rPr>
                  <a:t>T </a:t>
                </a:r>
                <a:r>
                  <a:rPr lang="en-US" sz="1200" dirty="0">
                    <a:effectLst/>
                    <a:latin typeface="Calibri" charset="0"/>
                    <a:ea typeface="Times New Roman" charset="0"/>
                    <a:cs typeface="Times New Roman" charset="0"/>
                  </a:rPr>
                  <a:t>is the time period over which the project will be delivered (lead time) </a:t>
                </a:r>
                <a:endParaRPr lang="en-GB" sz="1200" dirty="0">
                  <a:effectLst/>
                  <a:latin typeface="Calibri" charset="0"/>
                  <a:ea typeface="Times New Roman" charset="0"/>
                  <a:cs typeface="Times New Roman" charset="0"/>
                </a:endParaRPr>
              </a:p>
              <a:p>
                <a:pPr>
                  <a:spcAft>
                    <a:spcPts val="0"/>
                  </a:spcAft>
                </a:pPr>
                <a:r>
                  <a:rPr lang="en-US" sz="1200" dirty="0">
                    <a:effectLst/>
                    <a:latin typeface="Calibri" charset="0"/>
                    <a:ea typeface="Times New Roman" charset="0"/>
                    <a:cs typeface="Times New Roman" charset="0"/>
                  </a:rPr>
                  <a:t>N is the number of items to be delivered or the total arrivals in [0,T]</a:t>
                </a:r>
                <a:endParaRPr lang="en-GB" sz="1200" dirty="0">
                  <a:effectLst/>
                  <a:latin typeface="Calibri" charset="0"/>
                  <a:ea typeface="Times New Roman" charset="0"/>
                  <a:cs typeface="Times New Roman" charset="0"/>
                </a:endParaRPr>
              </a:p>
              <a:p>
                <a:pPr>
                  <a:spcAft>
                    <a:spcPts val="0"/>
                  </a:spcAft>
                </a:pPr>
                <a:r>
                  <a:rPr lang="en-GB" sz="1200" i="0">
                    <a:effectLst/>
                    <a:latin typeface="Cambria Math" charset="0"/>
                    <a:ea typeface="Times New Roman" charset="0"/>
                    <a:cs typeface="Times New Roman" charset="0"/>
                  </a:rPr>
                  <a:t>(</a:t>
                </a:r>
                <a:r>
                  <a:rPr lang="en-US" sz="1200" i="0">
                    <a:effectLst/>
                    <a:latin typeface="Cambria Math" charset="0"/>
                    <a:ea typeface="Times New Roman" charset="0"/>
                    <a:cs typeface="Times New Roman" charset="0"/>
                  </a:rPr>
                  <a:t>𝑊𝐼𝑃</a:t>
                </a:r>
                <a:r>
                  <a:rPr lang="en-GB" sz="1200" i="0">
                    <a:effectLst/>
                    <a:latin typeface="Cambria Math" charset="0"/>
                    <a:ea typeface="Times New Roman" charset="0"/>
                    <a:cs typeface="Times New Roman" charset="0"/>
                  </a:rPr>
                  <a:t>) ̅_</a:t>
                </a:r>
                <a:r>
                  <a:rPr lang="en-US" sz="1200" i="0">
                    <a:effectLst/>
                    <a:latin typeface="Cambria Math" charset="0"/>
                    <a:ea typeface="Times New Roman" charset="0"/>
                    <a:cs typeface="Times New Roman" charset="0"/>
                  </a:rPr>
                  <a:t>𝑡</a:t>
                </a:r>
                <a:r>
                  <a:rPr lang="en-US" sz="1200" dirty="0">
                    <a:effectLst/>
                    <a:latin typeface="Calibri" charset="0"/>
                    <a:ea typeface="Times New Roman" charset="0"/>
                    <a:cs typeface="Times New Roman" charset="0"/>
                  </a:rPr>
                  <a:t> is the average work in process at the development organization level</a:t>
                </a:r>
                <a:endParaRPr lang="en-GB" sz="1200" dirty="0">
                  <a:effectLst/>
                  <a:latin typeface="Calibri" charset="0"/>
                  <a:ea typeface="Times New Roman" charset="0"/>
                  <a:cs typeface="Times New Roman" charset="0"/>
                </a:endParaRPr>
              </a:p>
              <a:p>
                <a:pPr>
                  <a:spcAft>
                    <a:spcPts val="0"/>
                  </a:spcAft>
                </a:pPr>
                <a:r>
                  <a:rPr lang="en-GB" sz="1200" i="0">
                    <a:effectLst/>
                    <a:latin typeface="Cambria Math" charset="0"/>
                    <a:ea typeface="Times New Roman" charset="0"/>
                    <a:cs typeface="Times New Roman" charset="0"/>
                  </a:rPr>
                  <a:t>(</a:t>
                </a:r>
                <a:r>
                  <a:rPr lang="en-US" sz="1200" i="0">
                    <a:effectLst/>
                    <a:latin typeface="Cambria Math" charset="0"/>
                    <a:ea typeface="Times New Roman" charset="0"/>
                    <a:cs typeface="Times New Roman" charset="0"/>
                  </a:rPr>
                  <a:t>𝐿𝑇</a:t>
                </a:r>
                <a:r>
                  <a:rPr lang="en-GB" sz="1200" i="0">
                    <a:effectLst/>
                    <a:latin typeface="Cambria Math" charset="0"/>
                    <a:ea typeface="Times New Roman" charset="0"/>
                    <a:cs typeface="Times New Roman" charset="0"/>
                  </a:rPr>
                  <a:t>) ̅_</a:t>
                </a:r>
                <a:r>
                  <a:rPr lang="en-US" sz="1200" i="0">
                    <a:effectLst/>
                    <a:latin typeface="Cambria Math" charset="0"/>
                    <a:ea typeface="Times New Roman" charset="0"/>
                    <a:cs typeface="Times New Roman" charset="0"/>
                  </a:rPr>
                  <a:t>𝑡</a:t>
                </a:r>
                <a:r>
                  <a:rPr lang="en-US" sz="1200" dirty="0">
                    <a:effectLst/>
                    <a:latin typeface="Calibri" charset="0"/>
                    <a:ea typeface="Times New Roman" charset="0"/>
                    <a:cs typeface="Times New Roman" charset="0"/>
                  </a:rPr>
                  <a:t> is the average lead time (cycle time) at the development organization </a:t>
                </a:r>
                <a:r>
                  <a:rPr lang="en-US" sz="1200" dirty="0" smtClean="0">
                    <a:effectLst/>
                    <a:latin typeface="Calibri" charset="0"/>
                    <a:ea typeface="Times New Roman" charset="0"/>
                    <a:cs typeface="Times New Roman" charset="0"/>
                  </a:rPr>
                  <a:t>level</a:t>
                </a:r>
                <a:endParaRPr lang="en-GB" sz="1200" dirty="0">
                  <a:effectLst/>
                  <a:latin typeface="Calibri" charset="0"/>
                  <a:ea typeface="Times New Roman" charset="0"/>
                  <a:cs typeface="Times New Roman" charset="0"/>
                </a:endParaRPr>
              </a:p>
              <a:p>
                <a:endParaRPr lang="bg-BG" dirty="0"/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7D8866A-684B-4641-8583-D1C928AE3307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098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19100" y="703263"/>
            <a:ext cx="6238875" cy="3509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948D3FB-4BE7-4AEC-BDEF-9DA9DE34217D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89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02587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19100" y="703263"/>
            <a:ext cx="6238875" cy="3509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D8866A-684B-4641-8583-D1C928AE3307}" type="slidenum">
              <a:rPr lang="en-US" smtClean="0">
                <a:solidFill>
                  <a:prstClr val="black"/>
                </a:solidFill>
              </a:rPr>
              <a:pPr/>
              <a:t>90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3612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19100" y="703263"/>
            <a:ext cx="6238875" cy="3509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D8866A-684B-4641-8583-D1C928AE3307}" type="slidenum">
              <a:rPr lang="en-US" smtClean="0">
                <a:solidFill>
                  <a:prstClr val="black"/>
                </a:solidFill>
              </a:rPr>
              <a:pPr/>
              <a:t>103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452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19100" y="703263"/>
            <a:ext cx="6238875" cy="3509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Traditional</a:t>
            </a:r>
            <a:r>
              <a:rPr lang="en-US" baseline="0" dirty="0"/>
              <a:t> ways vs Kanban way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D8866A-684B-4641-8583-D1C928AE3307}" type="slidenum">
              <a:rPr lang="en-US" smtClean="0">
                <a:solidFill>
                  <a:prstClr val="black"/>
                </a:solidFill>
              </a:rPr>
              <a:pPr/>
              <a:t>104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99814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19100" y="703263"/>
            <a:ext cx="6238875" cy="3509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D8866A-684B-4641-8583-D1C928AE3307}" type="slidenum">
              <a:rPr lang="en-US" smtClean="0">
                <a:solidFill>
                  <a:prstClr val="black"/>
                </a:solidFill>
              </a:rPr>
              <a:pPr/>
              <a:t>105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29484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Ask participants to pair</a:t>
            </a:r>
          </a:p>
          <a:p>
            <a:r>
              <a:rPr lang="en-US" dirty="0"/>
              <a:t>up, introduce themselves</a:t>
            </a:r>
          </a:p>
          <a:p>
            <a:r>
              <a:rPr lang="en-US" dirty="0"/>
              <a:t>and tell each other what</a:t>
            </a:r>
          </a:p>
          <a:p>
            <a:r>
              <a:rPr lang="en-US" dirty="0"/>
              <a:t>they already know about Scrum.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2A6E7-4331-A049-85E7-D77B672CDE9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2826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19100" y="703263"/>
            <a:ext cx="6238875" cy="3509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7D8866A-684B-4641-8583-D1C928AE330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202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19100" y="703263"/>
            <a:ext cx="6238875" cy="3509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Traditional</a:t>
            </a:r>
            <a:r>
              <a:rPr lang="en-US" baseline="0" dirty="0"/>
              <a:t> ways vs Kanban way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D8866A-684B-4641-8583-D1C928AE3307}" type="slidenum">
              <a:rPr lang="en-US" smtClean="0"/>
              <a:t>8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9267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2A6E7-4331-A049-85E7-D77B672CDE9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6551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240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9C859E8-69CD-4C6A-934B-B2CA61991627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22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34776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B953E72-4EE6-499B-9125-A3E491C481D8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25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01643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19100" y="703263"/>
            <a:ext cx="6238875" cy="3509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948D3FB-4BE7-4AEC-BDEF-9DA9DE34217D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26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59323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19100" y="703263"/>
            <a:ext cx="6238875" cy="3509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D8866A-684B-4641-8583-D1C928AE3307}" type="slidenum">
              <a:rPr lang="en-US" smtClean="0">
                <a:solidFill>
                  <a:prstClr val="black"/>
                </a:solidFill>
              </a:rPr>
              <a:pPr/>
              <a:t>43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8294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32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FAC79-E610-E644-9EFE-91971AFD3B94}" type="datetimeFigureOut">
              <a:rPr lang="en-US" smtClean="0"/>
              <a:t>12/8/19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438EFA-C02A-BA4E-BB00-98D612392DBC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FAC79-E610-E644-9EFE-91971AFD3B94}" type="datetimeFigureOut">
              <a:rPr lang="en-US" smtClean="0"/>
              <a:t>12/8/19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438EFA-C02A-BA4E-BB00-98D612392DBC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FAC79-E610-E644-9EFE-91971AFD3B94}" type="datetimeFigureOut">
              <a:rPr lang="en-US" smtClean="0"/>
              <a:t>12/8/19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438EFA-C02A-BA4E-BB00-98D612392DBC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4"/>
          <p:cNvSpPr txBox="1">
            <a:spLocks noGrp="1"/>
          </p:cNvSpPr>
          <p:nvPr>
            <p:ph type="body" idx="1"/>
          </p:nvPr>
        </p:nvSpPr>
        <p:spPr>
          <a:xfrm>
            <a:off x="541101" y="2554617"/>
            <a:ext cx="11353721" cy="9233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5400" b="1"/>
            </a:lvl1pPr>
          </a:lstStyle>
          <a:p>
            <a:pPr lvl="0"/>
            <a:endParaRPr dirty="0"/>
          </a:p>
        </p:txBody>
      </p:sp>
    </p:spTree>
    <p:extLst/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4"/>
          <p:cNvSpPr txBox="1">
            <a:spLocks noGrp="1"/>
          </p:cNvSpPr>
          <p:nvPr>
            <p:ph type="body" idx="1"/>
          </p:nvPr>
        </p:nvSpPr>
        <p:spPr>
          <a:xfrm>
            <a:off x="541101" y="2554617"/>
            <a:ext cx="11353721" cy="9233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5400" b="0"/>
            </a:lvl1pPr>
          </a:lstStyle>
          <a:p>
            <a:pPr lvl="0"/>
            <a:endParaRPr dirty="0"/>
          </a:p>
        </p:txBody>
      </p:sp>
    </p:spTree>
    <p:extLst/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4"/>
          <p:cNvSpPr txBox="1">
            <a:spLocks noGrp="1"/>
          </p:cNvSpPr>
          <p:nvPr>
            <p:ph type="body" idx="1"/>
          </p:nvPr>
        </p:nvSpPr>
        <p:spPr>
          <a:xfrm>
            <a:off x="541101" y="2554617"/>
            <a:ext cx="11353721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2800" b="0"/>
            </a:lvl1pPr>
          </a:lstStyle>
          <a:p>
            <a:pPr lvl="0"/>
            <a:endParaRPr lang="en-US" dirty="0"/>
          </a:p>
        </p:txBody>
      </p:sp>
    </p:spTree>
    <p:extLst/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4"/>
          <p:cNvSpPr txBox="1">
            <a:spLocks noGrp="1"/>
          </p:cNvSpPr>
          <p:nvPr>
            <p:ph type="body" idx="1"/>
          </p:nvPr>
        </p:nvSpPr>
        <p:spPr>
          <a:xfrm>
            <a:off x="472524" y="960156"/>
            <a:ext cx="11353721" cy="692497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3900"/>
            </a:lvl1pPr>
          </a:lstStyle>
          <a:p>
            <a:pPr lvl="0"/>
            <a:endParaRPr dirty="0"/>
          </a:p>
        </p:txBody>
      </p:sp>
      <p:sp>
        <p:nvSpPr>
          <p:cNvPr id="6" name="Shape 14"/>
          <p:cNvSpPr txBox="1">
            <a:spLocks noGrp="1"/>
          </p:cNvSpPr>
          <p:nvPr>
            <p:ph type="body" idx="10"/>
          </p:nvPr>
        </p:nvSpPr>
        <p:spPr>
          <a:xfrm>
            <a:off x="472524" y="1885979"/>
            <a:ext cx="11384121" cy="492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sz="2601"/>
            </a:lvl1pPr>
          </a:lstStyle>
          <a:p>
            <a:pPr lvl="0"/>
            <a:endParaRPr dirty="0"/>
          </a:p>
        </p:txBody>
      </p:sp>
    </p:spTree>
    <p:extLst/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preserve="1" userDrawn="1">
  <p:cSld name="1_blank"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6890" y="2811795"/>
            <a:ext cx="9532489" cy="1397284"/>
          </a:xfrm>
          <a:prstGeom prst="rect">
            <a:avLst/>
          </a:prstGeom>
        </p:spPr>
        <p:txBody>
          <a:bodyPr anchor="t"/>
          <a:lstStyle>
            <a:lvl1pPr algn="l">
              <a:defRPr sz="2900" b="1" cap="all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/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2603367"/>
            <a:ext cx="10972800" cy="33528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 marL="6095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8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704198DC-2EF7-4B34-A789-AD3A4CDEBD28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5447638" y="2171949"/>
            <a:ext cx="1387887" cy="3785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prstClr val="white"/>
              </a:solidFill>
            </a:endParaRPr>
          </a:p>
        </p:txBody>
      </p:sp>
      <p:pic>
        <p:nvPicPr>
          <p:cNvPr id="7" name="Picture 6" descr="160x160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80001" y="381000"/>
            <a:ext cx="2125553" cy="1594165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09600" y="1371600"/>
            <a:ext cx="10741152" cy="5029200"/>
          </a:xfrm>
        </p:spPr>
        <p:txBody>
          <a:bodyPr/>
          <a:lstStyle>
            <a:lvl3pPr>
              <a:defRPr/>
            </a:lvl3pPr>
            <a:lvl4pPr>
              <a:buFont typeface="Calibri" pitchFamily="34" charset="0"/>
              <a:buChar char="»"/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406400" y="6"/>
            <a:ext cx="3556000" cy="457199"/>
          </a:xfrm>
        </p:spPr>
        <p:txBody>
          <a:bodyPr anchor="ctr" anchorCtr="1"/>
          <a:lstStyle>
            <a:lvl1pPr algn="ctr">
              <a:buNone/>
              <a:defRPr sz="2400">
                <a:solidFill>
                  <a:schemeClr val="bg1"/>
                </a:solidFill>
                <a:latin typeface="Hand Of Sean" pitchFamily="2" charset="0"/>
              </a:defRPr>
            </a:lvl1pPr>
          </a:lstStyle>
          <a:p>
            <a:pPr lvl="0"/>
            <a:r>
              <a:rPr lang="en-US" dirty="0"/>
              <a:t>Edit Heading</a:t>
            </a:r>
          </a:p>
        </p:txBody>
      </p:sp>
      <p:sp>
        <p:nvSpPr>
          <p:cNvPr id="6" name="Rectangle 9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3204" y="6596061"/>
            <a:ext cx="508001" cy="2619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333" b="1" smtClean="0">
                <a:solidFill>
                  <a:schemeClr val="bg1"/>
                </a:solidFill>
                <a:latin typeface="+mn-lt"/>
              </a:defRPr>
            </a:lvl1pPr>
          </a:lstStyle>
          <a:p>
            <a:fld id="{42DBB539-2B6C-41E1-95B0-345C4400EFFD}" type="slidenum">
              <a:rPr lang="en-US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/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481137"/>
            <a:ext cx="10363200" cy="452596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914400" y="465137"/>
            <a:ext cx="10363200" cy="36576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5447638" y="1189037"/>
            <a:ext cx="1387887" cy="3785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prstClr val="white"/>
              </a:solidFill>
            </a:endParaRPr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FAC79-E610-E644-9EFE-91971AFD3B94}" type="datetimeFigureOut">
              <a:rPr lang="en-US" smtClean="0"/>
              <a:t>12/8/19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438EFA-C02A-BA4E-BB00-98D612392DBC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FAC79-E610-E644-9EFE-91971AFD3B94}" type="datetimeFigureOut">
              <a:rPr lang="en-US" smtClean="0"/>
              <a:t>12/8/19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438EFA-C02A-BA4E-BB00-98D612392DBC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0" y="7620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4616718" y="3785700"/>
            <a:ext cx="6762487" cy="289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endParaRPr lang="en-US" sz="1067" dirty="0">
              <a:solidFill>
                <a:prstClr val="white"/>
              </a:solidFill>
              <a:latin typeface="Lato" pitchFamily="34" charset="0"/>
            </a:endParaRPr>
          </a:p>
        </p:txBody>
      </p:sp>
      <p:grpSp>
        <p:nvGrpSpPr>
          <p:cNvPr id="8" name="Group 7"/>
          <p:cNvGrpSpPr/>
          <p:nvPr userDrawn="1"/>
        </p:nvGrpSpPr>
        <p:grpSpPr>
          <a:xfrm>
            <a:off x="4696058" y="3668137"/>
            <a:ext cx="6256425" cy="63993"/>
            <a:chOff x="628649" y="0"/>
            <a:chExt cx="7778916" cy="3638550"/>
          </a:xfrm>
        </p:grpSpPr>
        <p:sp>
          <p:nvSpPr>
            <p:cNvPr id="9" name="Rectangle 8"/>
            <p:cNvSpPr/>
            <p:nvPr/>
          </p:nvSpPr>
          <p:spPr>
            <a:xfrm>
              <a:off x="628649" y="0"/>
              <a:ext cx="1560650" cy="363855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prstClr val="white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2180753" y="0"/>
              <a:ext cx="1560650" cy="363855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prstClr val="white"/>
                </a:solidFill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3731775" y="0"/>
              <a:ext cx="1560650" cy="363855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prstClr val="white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5283879" y="0"/>
              <a:ext cx="1560650" cy="363855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prstClr val="white"/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6846915" y="0"/>
              <a:ext cx="1560650" cy="363855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prstClr val="white"/>
                </a:solidFill>
              </a:endParaRPr>
            </a:p>
          </p:txBody>
        </p:sp>
      </p:grpSp>
      <p:sp>
        <p:nvSpPr>
          <p:cNvPr id="17" name="Freeform 6"/>
          <p:cNvSpPr>
            <a:spLocks noEditPoints="1"/>
          </p:cNvSpPr>
          <p:nvPr userDrawn="1"/>
        </p:nvSpPr>
        <p:spPr bwMode="auto">
          <a:xfrm>
            <a:off x="2734868" y="3018393"/>
            <a:ext cx="981392" cy="916199"/>
          </a:xfrm>
          <a:custGeom>
            <a:avLst/>
            <a:gdLst>
              <a:gd name="T0" fmla="*/ 61 w 357"/>
              <a:gd name="T1" fmla="*/ 190 h 333"/>
              <a:gd name="T2" fmla="*/ 36 w 357"/>
              <a:gd name="T3" fmla="*/ 190 h 333"/>
              <a:gd name="T4" fmla="*/ 0 w 357"/>
              <a:gd name="T5" fmla="*/ 161 h 333"/>
              <a:gd name="T6" fmla="*/ 23 w 357"/>
              <a:gd name="T7" fmla="*/ 95 h 333"/>
              <a:gd name="T8" fmla="*/ 71 w 357"/>
              <a:gd name="T9" fmla="*/ 111 h 333"/>
              <a:gd name="T10" fmla="*/ 96 w 357"/>
              <a:gd name="T11" fmla="*/ 107 h 333"/>
              <a:gd name="T12" fmla="*/ 95 w 357"/>
              <a:gd name="T13" fmla="*/ 119 h 333"/>
              <a:gd name="T14" fmla="*/ 110 w 357"/>
              <a:gd name="T15" fmla="*/ 166 h 333"/>
              <a:gd name="T16" fmla="*/ 61 w 357"/>
              <a:gd name="T17" fmla="*/ 190 h 333"/>
              <a:gd name="T18" fmla="*/ 71 w 357"/>
              <a:gd name="T19" fmla="*/ 95 h 333"/>
              <a:gd name="T20" fmla="*/ 24 w 357"/>
              <a:gd name="T21" fmla="*/ 48 h 333"/>
              <a:gd name="T22" fmla="*/ 71 w 357"/>
              <a:gd name="T23" fmla="*/ 0 h 333"/>
              <a:gd name="T24" fmla="*/ 119 w 357"/>
              <a:gd name="T25" fmla="*/ 48 h 333"/>
              <a:gd name="T26" fmla="*/ 71 w 357"/>
              <a:gd name="T27" fmla="*/ 95 h 333"/>
              <a:gd name="T28" fmla="*/ 259 w 357"/>
              <a:gd name="T29" fmla="*/ 333 h 333"/>
              <a:gd name="T30" fmla="*/ 97 w 357"/>
              <a:gd name="T31" fmla="*/ 333 h 333"/>
              <a:gd name="T32" fmla="*/ 48 w 357"/>
              <a:gd name="T33" fmla="*/ 285 h 333"/>
              <a:gd name="T34" fmla="*/ 112 w 357"/>
              <a:gd name="T35" fmla="*/ 178 h 333"/>
              <a:gd name="T36" fmla="*/ 178 w 357"/>
              <a:gd name="T37" fmla="*/ 204 h 333"/>
              <a:gd name="T38" fmla="*/ 245 w 357"/>
              <a:gd name="T39" fmla="*/ 178 h 333"/>
              <a:gd name="T40" fmla="*/ 309 w 357"/>
              <a:gd name="T41" fmla="*/ 285 h 333"/>
              <a:gd name="T42" fmla="*/ 259 w 357"/>
              <a:gd name="T43" fmla="*/ 333 h 333"/>
              <a:gd name="T44" fmla="*/ 178 w 357"/>
              <a:gd name="T45" fmla="*/ 190 h 333"/>
              <a:gd name="T46" fmla="*/ 107 w 357"/>
              <a:gd name="T47" fmla="*/ 119 h 333"/>
              <a:gd name="T48" fmla="*/ 178 w 357"/>
              <a:gd name="T49" fmla="*/ 48 h 333"/>
              <a:gd name="T50" fmla="*/ 250 w 357"/>
              <a:gd name="T51" fmla="*/ 119 h 333"/>
              <a:gd name="T52" fmla="*/ 178 w 357"/>
              <a:gd name="T53" fmla="*/ 190 h 333"/>
              <a:gd name="T54" fmla="*/ 285 w 357"/>
              <a:gd name="T55" fmla="*/ 95 h 333"/>
              <a:gd name="T56" fmla="*/ 238 w 357"/>
              <a:gd name="T57" fmla="*/ 48 h 333"/>
              <a:gd name="T58" fmla="*/ 285 w 357"/>
              <a:gd name="T59" fmla="*/ 0 h 333"/>
              <a:gd name="T60" fmla="*/ 333 w 357"/>
              <a:gd name="T61" fmla="*/ 48 h 333"/>
              <a:gd name="T62" fmla="*/ 285 w 357"/>
              <a:gd name="T63" fmla="*/ 95 h 333"/>
              <a:gd name="T64" fmla="*/ 320 w 357"/>
              <a:gd name="T65" fmla="*/ 190 h 333"/>
              <a:gd name="T66" fmla="*/ 296 w 357"/>
              <a:gd name="T67" fmla="*/ 190 h 333"/>
              <a:gd name="T68" fmla="*/ 246 w 357"/>
              <a:gd name="T69" fmla="*/ 166 h 333"/>
              <a:gd name="T70" fmla="*/ 261 w 357"/>
              <a:gd name="T71" fmla="*/ 119 h 333"/>
              <a:gd name="T72" fmla="*/ 260 w 357"/>
              <a:gd name="T73" fmla="*/ 107 h 333"/>
              <a:gd name="T74" fmla="*/ 285 w 357"/>
              <a:gd name="T75" fmla="*/ 111 h 333"/>
              <a:gd name="T76" fmla="*/ 333 w 357"/>
              <a:gd name="T77" fmla="*/ 95 h 333"/>
              <a:gd name="T78" fmla="*/ 356 w 357"/>
              <a:gd name="T79" fmla="*/ 161 h 333"/>
              <a:gd name="T80" fmla="*/ 320 w 357"/>
              <a:gd name="T81" fmla="*/ 190 h 3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357" h="333">
                <a:moveTo>
                  <a:pt x="61" y="190"/>
                </a:moveTo>
                <a:cubicBezTo>
                  <a:pt x="36" y="190"/>
                  <a:pt x="36" y="190"/>
                  <a:pt x="36" y="190"/>
                </a:cubicBezTo>
                <a:cubicBezTo>
                  <a:pt x="18" y="190"/>
                  <a:pt x="0" y="181"/>
                  <a:pt x="0" y="161"/>
                </a:cubicBezTo>
                <a:cubicBezTo>
                  <a:pt x="0" y="146"/>
                  <a:pt x="0" y="95"/>
                  <a:pt x="23" y="95"/>
                </a:cubicBezTo>
                <a:cubicBezTo>
                  <a:pt x="27" y="95"/>
                  <a:pt x="46" y="111"/>
                  <a:pt x="71" y="111"/>
                </a:cubicBezTo>
                <a:cubicBezTo>
                  <a:pt x="80" y="111"/>
                  <a:pt x="88" y="109"/>
                  <a:pt x="96" y="107"/>
                </a:cubicBezTo>
                <a:cubicBezTo>
                  <a:pt x="96" y="111"/>
                  <a:pt x="95" y="115"/>
                  <a:pt x="95" y="119"/>
                </a:cubicBezTo>
                <a:cubicBezTo>
                  <a:pt x="95" y="136"/>
                  <a:pt x="101" y="152"/>
                  <a:pt x="110" y="166"/>
                </a:cubicBezTo>
                <a:cubicBezTo>
                  <a:pt x="91" y="167"/>
                  <a:pt x="73" y="175"/>
                  <a:pt x="61" y="190"/>
                </a:cubicBezTo>
                <a:close/>
                <a:moveTo>
                  <a:pt x="71" y="95"/>
                </a:moveTo>
                <a:cubicBezTo>
                  <a:pt x="45" y="95"/>
                  <a:pt x="24" y="74"/>
                  <a:pt x="24" y="48"/>
                </a:cubicBezTo>
                <a:cubicBezTo>
                  <a:pt x="24" y="22"/>
                  <a:pt x="45" y="0"/>
                  <a:pt x="71" y="0"/>
                </a:cubicBezTo>
                <a:cubicBezTo>
                  <a:pt x="98" y="0"/>
                  <a:pt x="119" y="22"/>
                  <a:pt x="119" y="48"/>
                </a:cubicBezTo>
                <a:cubicBezTo>
                  <a:pt x="119" y="74"/>
                  <a:pt x="98" y="95"/>
                  <a:pt x="71" y="95"/>
                </a:cubicBezTo>
                <a:close/>
                <a:moveTo>
                  <a:pt x="259" y="333"/>
                </a:moveTo>
                <a:cubicBezTo>
                  <a:pt x="97" y="333"/>
                  <a:pt x="97" y="333"/>
                  <a:pt x="97" y="333"/>
                </a:cubicBezTo>
                <a:cubicBezTo>
                  <a:pt x="68" y="333"/>
                  <a:pt x="48" y="315"/>
                  <a:pt x="48" y="285"/>
                </a:cubicBezTo>
                <a:cubicBezTo>
                  <a:pt x="48" y="243"/>
                  <a:pt x="58" y="178"/>
                  <a:pt x="112" y="178"/>
                </a:cubicBezTo>
                <a:cubicBezTo>
                  <a:pt x="118" y="178"/>
                  <a:pt x="141" y="204"/>
                  <a:pt x="178" y="204"/>
                </a:cubicBezTo>
                <a:cubicBezTo>
                  <a:pt x="215" y="204"/>
                  <a:pt x="238" y="178"/>
                  <a:pt x="245" y="178"/>
                </a:cubicBezTo>
                <a:cubicBezTo>
                  <a:pt x="299" y="178"/>
                  <a:pt x="309" y="243"/>
                  <a:pt x="309" y="285"/>
                </a:cubicBezTo>
                <a:cubicBezTo>
                  <a:pt x="309" y="315"/>
                  <a:pt x="289" y="333"/>
                  <a:pt x="259" y="333"/>
                </a:cubicBezTo>
                <a:close/>
                <a:moveTo>
                  <a:pt x="178" y="190"/>
                </a:moveTo>
                <a:cubicBezTo>
                  <a:pt x="139" y="190"/>
                  <a:pt x="107" y="158"/>
                  <a:pt x="107" y="119"/>
                </a:cubicBezTo>
                <a:cubicBezTo>
                  <a:pt x="107" y="80"/>
                  <a:pt x="139" y="48"/>
                  <a:pt x="178" y="48"/>
                </a:cubicBezTo>
                <a:cubicBezTo>
                  <a:pt x="218" y="48"/>
                  <a:pt x="250" y="80"/>
                  <a:pt x="250" y="119"/>
                </a:cubicBezTo>
                <a:cubicBezTo>
                  <a:pt x="250" y="158"/>
                  <a:pt x="218" y="190"/>
                  <a:pt x="178" y="190"/>
                </a:cubicBezTo>
                <a:close/>
                <a:moveTo>
                  <a:pt x="285" y="95"/>
                </a:moveTo>
                <a:cubicBezTo>
                  <a:pt x="259" y="95"/>
                  <a:pt x="238" y="74"/>
                  <a:pt x="238" y="48"/>
                </a:cubicBezTo>
                <a:cubicBezTo>
                  <a:pt x="238" y="22"/>
                  <a:pt x="259" y="0"/>
                  <a:pt x="285" y="0"/>
                </a:cubicBezTo>
                <a:cubicBezTo>
                  <a:pt x="311" y="0"/>
                  <a:pt x="333" y="22"/>
                  <a:pt x="333" y="48"/>
                </a:cubicBezTo>
                <a:cubicBezTo>
                  <a:pt x="333" y="74"/>
                  <a:pt x="311" y="95"/>
                  <a:pt x="285" y="95"/>
                </a:cubicBezTo>
                <a:close/>
                <a:moveTo>
                  <a:pt x="320" y="190"/>
                </a:moveTo>
                <a:cubicBezTo>
                  <a:pt x="296" y="190"/>
                  <a:pt x="296" y="190"/>
                  <a:pt x="296" y="190"/>
                </a:cubicBezTo>
                <a:cubicBezTo>
                  <a:pt x="283" y="175"/>
                  <a:pt x="266" y="167"/>
                  <a:pt x="246" y="166"/>
                </a:cubicBezTo>
                <a:cubicBezTo>
                  <a:pt x="256" y="152"/>
                  <a:pt x="261" y="136"/>
                  <a:pt x="261" y="119"/>
                </a:cubicBezTo>
                <a:cubicBezTo>
                  <a:pt x="261" y="115"/>
                  <a:pt x="261" y="111"/>
                  <a:pt x="260" y="107"/>
                </a:cubicBezTo>
                <a:cubicBezTo>
                  <a:pt x="268" y="109"/>
                  <a:pt x="277" y="111"/>
                  <a:pt x="285" y="111"/>
                </a:cubicBezTo>
                <a:cubicBezTo>
                  <a:pt x="310" y="111"/>
                  <a:pt x="330" y="95"/>
                  <a:pt x="333" y="95"/>
                </a:cubicBezTo>
                <a:cubicBezTo>
                  <a:pt x="357" y="95"/>
                  <a:pt x="356" y="146"/>
                  <a:pt x="356" y="161"/>
                </a:cubicBezTo>
                <a:cubicBezTo>
                  <a:pt x="356" y="181"/>
                  <a:pt x="339" y="190"/>
                  <a:pt x="320" y="19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>
              <a:solidFill>
                <a:prstClr val="black"/>
              </a:solidFill>
            </a:endParaRPr>
          </a:p>
        </p:txBody>
      </p:sp>
      <p:sp>
        <p:nvSpPr>
          <p:cNvPr id="18" name="Oval 17"/>
          <p:cNvSpPr/>
          <p:nvPr userDrawn="1"/>
        </p:nvSpPr>
        <p:spPr>
          <a:xfrm>
            <a:off x="2385368" y="2555609"/>
            <a:ext cx="1712321" cy="1712321"/>
          </a:xfrm>
          <a:prstGeom prst="ellipse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19" name="Rectangle 23"/>
          <p:cNvSpPr>
            <a:spLocks noChangeArrowheads="1"/>
          </p:cNvSpPr>
          <p:nvPr userDrawn="1"/>
        </p:nvSpPr>
        <p:spPr bwMode="auto">
          <a:xfrm>
            <a:off x="-25398" y="-1"/>
            <a:ext cx="667988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>
              <a:solidFill>
                <a:prstClr val="black"/>
              </a:solidFill>
            </a:endParaRPr>
          </a:p>
        </p:txBody>
      </p:sp>
      <p:sp>
        <p:nvSpPr>
          <p:cNvPr id="20" name="Rectangle 24"/>
          <p:cNvSpPr>
            <a:spLocks noChangeArrowheads="1"/>
          </p:cNvSpPr>
          <p:nvPr userDrawn="1"/>
        </p:nvSpPr>
        <p:spPr bwMode="auto">
          <a:xfrm>
            <a:off x="642591" y="-1"/>
            <a:ext cx="672229" cy="68580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>
              <a:solidFill>
                <a:prstClr val="black"/>
              </a:solidFill>
            </a:endParaRPr>
          </a:p>
        </p:txBody>
      </p:sp>
      <p:sp>
        <p:nvSpPr>
          <p:cNvPr id="21" name="Rectangle 25"/>
          <p:cNvSpPr>
            <a:spLocks noChangeArrowheads="1"/>
          </p:cNvSpPr>
          <p:nvPr userDrawn="1"/>
        </p:nvSpPr>
        <p:spPr bwMode="auto">
          <a:xfrm>
            <a:off x="1314821" y="-1"/>
            <a:ext cx="667988" cy="6858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>
              <a:solidFill>
                <a:prstClr val="black"/>
              </a:solidFill>
            </a:endParaRPr>
          </a:p>
        </p:txBody>
      </p:sp>
      <p:sp>
        <p:nvSpPr>
          <p:cNvPr id="22" name="Freeform 26"/>
          <p:cNvSpPr>
            <a:spLocks/>
          </p:cNvSpPr>
          <p:nvPr userDrawn="1"/>
        </p:nvSpPr>
        <p:spPr bwMode="auto">
          <a:xfrm>
            <a:off x="1982809" y="-1"/>
            <a:ext cx="667988" cy="6858001"/>
          </a:xfrm>
          <a:custGeom>
            <a:avLst/>
            <a:gdLst>
              <a:gd name="T0" fmla="*/ 98 w 351"/>
              <a:gd name="T1" fmla="*/ 1796 h 3600"/>
              <a:gd name="T2" fmla="*/ 351 w 351"/>
              <a:gd name="T3" fmla="*/ 1323 h 3600"/>
              <a:gd name="T4" fmla="*/ 351 w 351"/>
              <a:gd name="T5" fmla="*/ 0 h 3600"/>
              <a:gd name="T6" fmla="*/ 0 w 351"/>
              <a:gd name="T7" fmla="*/ 0 h 3600"/>
              <a:gd name="T8" fmla="*/ 0 w 351"/>
              <a:gd name="T9" fmla="*/ 3600 h 3600"/>
              <a:gd name="T10" fmla="*/ 351 w 351"/>
              <a:gd name="T11" fmla="*/ 3600 h 3600"/>
              <a:gd name="T12" fmla="*/ 351 w 351"/>
              <a:gd name="T13" fmla="*/ 2270 h 3600"/>
              <a:gd name="T14" fmla="*/ 98 w 351"/>
              <a:gd name="T15" fmla="*/ 1796 h 3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51" h="3600">
                <a:moveTo>
                  <a:pt x="98" y="1796"/>
                </a:moveTo>
                <a:cubicBezTo>
                  <a:pt x="98" y="1599"/>
                  <a:pt x="199" y="1425"/>
                  <a:pt x="351" y="1323"/>
                </a:cubicBezTo>
                <a:cubicBezTo>
                  <a:pt x="351" y="0"/>
                  <a:pt x="351" y="0"/>
                  <a:pt x="351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3600"/>
                  <a:pt x="0" y="3600"/>
                  <a:pt x="0" y="3600"/>
                </a:cubicBezTo>
                <a:cubicBezTo>
                  <a:pt x="351" y="3600"/>
                  <a:pt x="351" y="3600"/>
                  <a:pt x="351" y="3600"/>
                </a:cubicBezTo>
                <a:cubicBezTo>
                  <a:pt x="351" y="2270"/>
                  <a:pt x="351" y="2270"/>
                  <a:pt x="351" y="2270"/>
                </a:cubicBezTo>
                <a:cubicBezTo>
                  <a:pt x="199" y="2168"/>
                  <a:pt x="98" y="1994"/>
                  <a:pt x="98" y="1796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>
              <a:solidFill>
                <a:prstClr val="black"/>
              </a:solidFill>
            </a:endParaRPr>
          </a:p>
        </p:txBody>
      </p:sp>
      <p:sp>
        <p:nvSpPr>
          <p:cNvPr id="23" name="Freeform 27"/>
          <p:cNvSpPr>
            <a:spLocks noEditPoints="1"/>
          </p:cNvSpPr>
          <p:nvPr userDrawn="1"/>
        </p:nvSpPr>
        <p:spPr bwMode="auto">
          <a:xfrm>
            <a:off x="2650790" y="-1"/>
            <a:ext cx="670108" cy="6858001"/>
          </a:xfrm>
          <a:custGeom>
            <a:avLst/>
            <a:gdLst>
              <a:gd name="T0" fmla="*/ 0 w 351"/>
              <a:gd name="T1" fmla="*/ 2270 h 3600"/>
              <a:gd name="T2" fmla="*/ 0 w 351"/>
              <a:gd name="T3" fmla="*/ 3600 h 3600"/>
              <a:gd name="T4" fmla="*/ 351 w 351"/>
              <a:gd name="T5" fmla="*/ 3600 h 3600"/>
              <a:gd name="T6" fmla="*/ 351 w 351"/>
              <a:gd name="T7" fmla="*/ 2365 h 3600"/>
              <a:gd name="T8" fmla="*/ 317 w 351"/>
              <a:gd name="T9" fmla="*/ 2366 h 3600"/>
              <a:gd name="T10" fmla="*/ 0 w 351"/>
              <a:gd name="T11" fmla="*/ 2270 h 3600"/>
              <a:gd name="T12" fmla="*/ 0 w 351"/>
              <a:gd name="T13" fmla="*/ 0 h 3600"/>
              <a:gd name="T14" fmla="*/ 0 w 351"/>
              <a:gd name="T15" fmla="*/ 1323 h 3600"/>
              <a:gd name="T16" fmla="*/ 317 w 351"/>
              <a:gd name="T17" fmla="*/ 1227 h 3600"/>
              <a:gd name="T18" fmla="*/ 351 w 351"/>
              <a:gd name="T19" fmla="*/ 1228 h 3600"/>
              <a:gd name="T20" fmla="*/ 351 w 351"/>
              <a:gd name="T21" fmla="*/ 0 h 3600"/>
              <a:gd name="T22" fmla="*/ 0 w 351"/>
              <a:gd name="T23" fmla="*/ 0 h 3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351" h="3600">
                <a:moveTo>
                  <a:pt x="0" y="2270"/>
                </a:moveTo>
                <a:cubicBezTo>
                  <a:pt x="0" y="3600"/>
                  <a:pt x="0" y="3600"/>
                  <a:pt x="0" y="3600"/>
                </a:cubicBezTo>
                <a:cubicBezTo>
                  <a:pt x="351" y="3600"/>
                  <a:pt x="351" y="3600"/>
                  <a:pt x="351" y="3600"/>
                </a:cubicBezTo>
                <a:cubicBezTo>
                  <a:pt x="351" y="2365"/>
                  <a:pt x="351" y="2365"/>
                  <a:pt x="351" y="2365"/>
                </a:cubicBezTo>
                <a:cubicBezTo>
                  <a:pt x="340" y="2366"/>
                  <a:pt x="329" y="2366"/>
                  <a:pt x="317" y="2366"/>
                </a:cubicBezTo>
                <a:cubicBezTo>
                  <a:pt x="200" y="2366"/>
                  <a:pt x="91" y="2331"/>
                  <a:pt x="0" y="2270"/>
                </a:cubicBezTo>
                <a:close/>
                <a:moveTo>
                  <a:pt x="0" y="0"/>
                </a:moveTo>
                <a:cubicBezTo>
                  <a:pt x="0" y="1323"/>
                  <a:pt x="0" y="1323"/>
                  <a:pt x="0" y="1323"/>
                </a:cubicBezTo>
                <a:cubicBezTo>
                  <a:pt x="91" y="1262"/>
                  <a:pt x="200" y="1227"/>
                  <a:pt x="317" y="1227"/>
                </a:cubicBezTo>
                <a:cubicBezTo>
                  <a:pt x="329" y="1227"/>
                  <a:pt x="340" y="1227"/>
                  <a:pt x="351" y="1228"/>
                </a:cubicBezTo>
                <a:cubicBezTo>
                  <a:pt x="351" y="0"/>
                  <a:pt x="351" y="0"/>
                  <a:pt x="351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>
              <a:solidFill>
                <a:prstClr val="black"/>
              </a:solidFill>
            </a:endParaRPr>
          </a:p>
        </p:txBody>
      </p:sp>
      <p:sp>
        <p:nvSpPr>
          <p:cNvPr id="24" name="Freeform 28"/>
          <p:cNvSpPr>
            <a:spLocks noEditPoints="1"/>
          </p:cNvSpPr>
          <p:nvPr userDrawn="1"/>
        </p:nvSpPr>
        <p:spPr bwMode="auto">
          <a:xfrm>
            <a:off x="3320901" y="-1"/>
            <a:ext cx="670108" cy="6858001"/>
          </a:xfrm>
          <a:custGeom>
            <a:avLst/>
            <a:gdLst>
              <a:gd name="T0" fmla="*/ 0 w 352"/>
              <a:gd name="T1" fmla="*/ 0 h 3600"/>
              <a:gd name="T2" fmla="*/ 0 w 352"/>
              <a:gd name="T3" fmla="*/ 1228 h 3600"/>
              <a:gd name="T4" fmla="*/ 352 w 352"/>
              <a:gd name="T5" fmla="*/ 1377 h 3600"/>
              <a:gd name="T6" fmla="*/ 352 w 352"/>
              <a:gd name="T7" fmla="*/ 0 h 3600"/>
              <a:gd name="T8" fmla="*/ 0 w 352"/>
              <a:gd name="T9" fmla="*/ 0 h 3600"/>
              <a:gd name="T10" fmla="*/ 0 w 352"/>
              <a:gd name="T11" fmla="*/ 3600 h 3600"/>
              <a:gd name="T12" fmla="*/ 352 w 352"/>
              <a:gd name="T13" fmla="*/ 3600 h 3600"/>
              <a:gd name="T14" fmla="*/ 352 w 352"/>
              <a:gd name="T15" fmla="*/ 2216 h 3600"/>
              <a:gd name="T16" fmla="*/ 0 w 352"/>
              <a:gd name="T17" fmla="*/ 2365 h 3600"/>
              <a:gd name="T18" fmla="*/ 0 w 352"/>
              <a:gd name="T19" fmla="*/ 3600 h 3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52" h="3600">
                <a:moveTo>
                  <a:pt x="0" y="0"/>
                </a:moveTo>
                <a:cubicBezTo>
                  <a:pt x="0" y="1228"/>
                  <a:pt x="0" y="1228"/>
                  <a:pt x="0" y="1228"/>
                </a:cubicBezTo>
                <a:cubicBezTo>
                  <a:pt x="136" y="1236"/>
                  <a:pt x="258" y="1291"/>
                  <a:pt x="352" y="1377"/>
                </a:cubicBezTo>
                <a:cubicBezTo>
                  <a:pt x="352" y="0"/>
                  <a:pt x="352" y="0"/>
                  <a:pt x="352" y="0"/>
                </a:cubicBezTo>
                <a:lnTo>
                  <a:pt x="0" y="0"/>
                </a:lnTo>
                <a:close/>
                <a:moveTo>
                  <a:pt x="0" y="3600"/>
                </a:moveTo>
                <a:cubicBezTo>
                  <a:pt x="352" y="3600"/>
                  <a:pt x="352" y="3600"/>
                  <a:pt x="352" y="3600"/>
                </a:cubicBezTo>
                <a:cubicBezTo>
                  <a:pt x="352" y="2216"/>
                  <a:pt x="352" y="2216"/>
                  <a:pt x="352" y="2216"/>
                </a:cubicBezTo>
                <a:cubicBezTo>
                  <a:pt x="258" y="2302"/>
                  <a:pt x="136" y="2357"/>
                  <a:pt x="0" y="2365"/>
                </a:cubicBezTo>
                <a:lnTo>
                  <a:pt x="0" y="360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>
              <a:solidFill>
                <a:prstClr val="black"/>
              </a:solidFill>
            </a:endParaRPr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13"/>
          </p:nvPr>
        </p:nvSpPr>
        <p:spPr>
          <a:xfrm>
            <a:off x="4616451" y="2554818"/>
            <a:ext cx="7067549" cy="670983"/>
          </a:xfrm>
        </p:spPr>
        <p:txBody>
          <a:bodyPr>
            <a:noAutofit/>
          </a:bodyPr>
          <a:lstStyle>
            <a:lvl1pPr marL="0" indent="0">
              <a:buNone/>
              <a:defRPr sz="4267">
                <a:solidFill>
                  <a:srgbClr val="FF931A"/>
                </a:solidFill>
              </a:defRPr>
            </a:lvl1pPr>
          </a:lstStyle>
          <a:p>
            <a:pPr lvl="0"/>
            <a:r>
              <a:rPr lang="en-US" dirty="0"/>
              <a:t>Click to edit Master </a:t>
            </a:r>
            <a:r>
              <a:rPr lang="en-US"/>
              <a:t>text styles</a:t>
            </a:r>
            <a:endParaRPr lang="en-US" dirty="0"/>
          </a:p>
        </p:txBody>
      </p:sp>
      <p:sp>
        <p:nvSpPr>
          <p:cNvPr id="27" name="Text Placeholder 25"/>
          <p:cNvSpPr>
            <a:spLocks noGrp="1"/>
          </p:cNvSpPr>
          <p:nvPr>
            <p:ph type="body" sz="quarter" idx="14"/>
          </p:nvPr>
        </p:nvSpPr>
        <p:spPr>
          <a:xfrm>
            <a:off x="4616451" y="3225801"/>
            <a:ext cx="7067549" cy="388767"/>
          </a:xfrm>
        </p:spPr>
        <p:txBody>
          <a:bodyPr>
            <a:normAutofit/>
          </a:bodyPr>
          <a:lstStyle>
            <a:lvl1pPr marL="0" indent="0">
              <a:buNone/>
              <a:defRPr sz="1867" i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6110952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4"/>
          <p:cNvSpPr txBox="1">
            <a:spLocks noGrp="1"/>
          </p:cNvSpPr>
          <p:nvPr>
            <p:ph type="body" idx="1"/>
          </p:nvPr>
        </p:nvSpPr>
        <p:spPr>
          <a:xfrm>
            <a:off x="440718" y="394377"/>
            <a:ext cx="11353721" cy="685893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3857"/>
            </a:lvl1pPr>
          </a:lstStyle>
          <a:p>
            <a:pPr lvl="0"/>
            <a:endParaRPr dirty="0"/>
          </a:p>
        </p:txBody>
      </p:sp>
      <p:sp>
        <p:nvSpPr>
          <p:cNvPr id="6" name="Shape 14"/>
          <p:cNvSpPr txBox="1">
            <a:spLocks noGrp="1"/>
          </p:cNvSpPr>
          <p:nvPr>
            <p:ph type="body" idx="10"/>
          </p:nvPr>
        </p:nvSpPr>
        <p:spPr>
          <a:xfrm>
            <a:off x="440717" y="1423063"/>
            <a:ext cx="11384122" cy="487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sz="2571"/>
            </a:lvl1pPr>
          </a:lstStyle>
          <a:p>
            <a:pPr lvl="0"/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7888867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4"/>
          <p:cNvSpPr txBox="1">
            <a:spLocks noGrp="1"/>
          </p:cNvSpPr>
          <p:nvPr>
            <p:ph type="body" idx="1"/>
          </p:nvPr>
        </p:nvSpPr>
        <p:spPr>
          <a:xfrm>
            <a:off x="440718" y="394377"/>
            <a:ext cx="11353721" cy="685893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3857"/>
            </a:lvl1pPr>
          </a:lstStyle>
          <a:p>
            <a:pPr lvl="0"/>
            <a:endParaRPr dirty="0"/>
          </a:p>
        </p:txBody>
      </p:sp>
      <p:sp>
        <p:nvSpPr>
          <p:cNvPr id="6" name="Shape 14"/>
          <p:cNvSpPr txBox="1">
            <a:spLocks noGrp="1"/>
          </p:cNvSpPr>
          <p:nvPr>
            <p:ph type="body" idx="10"/>
          </p:nvPr>
        </p:nvSpPr>
        <p:spPr>
          <a:xfrm>
            <a:off x="440717" y="1423063"/>
            <a:ext cx="11384122" cy="487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sz="2571"/>
            </a:lvl1pPr>
          </a:lstStyle>
          <a:p>
            <a:pPr lvl="0"/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3356364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4510" y="6043487"/>
            <a:ext cx="1673441" cy="30412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221" y="5452002"/>
            <a:ext cx="1673441" cy="304127"/>
          </a:xfrm>
          <a:prstGeom prst="rect">
            <a:avLst/>
          </a:prstGeom>
        </p:spPr>
      </p:pic>
      <p:grpSp>
        <p:nvGrpSpPr>
          <p:cNvPr id="8" name="Group 7"/>
          <p:cNvGrpSpPr/>
          <p:nvPr userDrawn="1"/>
        </p:nvGrpSpPr>
        <p:grpSpPr>
          <a:xfrm>
            <a:off x="2363067" y="572807"/>
            <a:ext cx="7557024" cy="726645"/>
            <a:chOff x="1772300" y="429604"/>
            <a:chExt cx="5667768" cy="544982"/>
          </a:xfrm>
        </p:grpSpPr>
        <p:sp>
          <p:nvSpPr>
            <p:cNvPr id="9" name="Rectangle 22"/>
            <p:cNvSpPr>
              <a:spLocks noChangeArrowheads="1"/>
            </p:cNvSpPr>
            <p:nvPr/>
          </p:nvSpPr>
          <p:spPr bwMode="auto">
            <a:xfrm>
              <a:off x="3216527" y="429604"/>
              <a:ext cx="3754201" cy="369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3200" dirty="0"/>
                <a:t>Click to edit Master text styles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772300" y="751496"/>
              <a:ext cx="5667768" cy="2230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1333" dirty="0">
                <a:latin typeface="Lato" pitchFamily="34" charset="0"/>
              </a:endParaRPr>
            </a:p>
          </p:txBody>
        </p:sp>
      </p:grpSp>
      <p:sp>
        <p:nvSpPr>
          <p:cNvPr id="11" name="Rectangle 10"/>
          <p:cNvSpPr/>
          <p:nvPr userDrawn="1"/>
        </p:nvSpPr>
        <p:spPr>
          <a:xfrm>
            <a:off x="5447638" y="1358859"/>
            <a:ext cx="1387887" cy="3785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prstClr val="white"/>
              </a:solidFill>
              <a:latin typeface="Lato" pitchFamily="34" charset="0"/>
            </a:endParaRPr>
          </a:p>
        </p:txBody>
      </p:sp>
      <p:sp>
        <p:nvSpPr>
          <p:cNvPr id="12" name="Freeform 11"/>
          <p:cNvSpPr>
            <a:spLocks noEditPoints="1"/>
          </p:cNvSpPr>
          <p:nvPr userDrawn="1"/>
        </p:nvSpPr>
        <p:spPr bwMode="auto">
          <a:xfrm>
            <a:off x="5050367" y="1706033"/>
            <a:ext cx="7164917" cy="1117600"/>
          </a:xfrm>
          <a:custGeom>
            <a:avLst/>
            <a:gdLst>
              <a:gd name="T0" fmla="*/ 0 w 3350"/>
              <a:gd name="T1" fmla="*/ 0 h 522"/>
              <a:gd name="T2" fmla="*/ 40 w 3350"/>
              <a:gd name="T3" fmla="*/ 17 h 522"/>
              <a:gd name="T4" fmla="*/ 98 w 3350"/>
              <a:gd name="T5" fmla="*/ 174 h 522"/>
              <a:gd name="T6" fmla="*/ 107 w 3350"/>
              <a:gd name="T7" fmla="*/ 220 h 522"/>
              <a:gd name="T8" fmla="*/ 197 w 3350"/>
              <a:gd name="T9" fmla="*/ 173 h 522"/>
              <a:gd name="T10" fmla="*/ 357 w 3350"/>
              <a:gd name="T11" fmla="*/ 139 h 522"/>
              <a:gd name="T12" fmla="*/ 555 w 3350"/>
              <a:gd name="T13" fmla="*/ 96 h 522"/>
              <a:gd name="T14" fmla="*/ 626 w 3350"/>
              <a:gd name="T15" fmla="*/ 129 h 522"/>
              <a:gd name="T16" fmla="*/ 730 w 3350"/>
              <a:gd name="T17" fmla="*/ 309 h 522"/>
              <a:gd name="T18" fmla="*/ 789 w 3350"/>
              <a:gd name="T19" fmla="*/ 430 h 522"/>
              <a:gd name="T20" fmla="*/ 809 w 3350"/>
              <a:gd name="T21" fmla="*/ 440 h 522"/>
              <a:gd name="T22" fmla="*/ 797 w 3350"/>
              <a:gd name="T23" fmla="*/ 404 h 522"/>
              <a:gd name="T24" fmla="*/ 806 w 3350"/>
              <a:gd name="T25" fmla="*/ 399 h 522"/>
              <a:gd name="T26" fmla="*/ 832 w 3350"/>
              <a:gd name="T27" fmla="*/ 417 h 522"/>
              <a:gd name="T28" fmla="*/ 840 w 3350"/>
              <a:gd name="T29" fmla="*/ 402 h 522"/>
              <a:gd name="T30" fmla="*/ 846 w 3350"/>
              <a:gd name="T31" fmla="*/ 387 h 522"/>
              <a:gd name="T32" fmla="*/ 866 w 3350"/>
              <a:gd name="T33" fmla="*/ 408 h 522"/>
              <a:gd name="T34" fmla="*/ 897 w 3350"/>
              <a:gd name="T35" fmla="*/ 444 h 522"/>
              <a:gd name="T36" fmla="*/ 907 w 3350"/>
              <a:gd name="T37" fmla="*/ 476 h 522"/>
              <a:gd name="T38" fmla="*/ 902 w 3350"/>
              <a:gd name="T39" fmla="*/ 502 h 522"/>
              <a:gd name="T40" fmla="*/ 898 w 3350"/>
              <a:gd name="T41" fmla="*/ 522 h 522"/>
              <a:gd name="T42" fmla="*/ 3350 w 3350"/>
              <a:gd name="T43" fmla="*/ 522 h 522"/>
              <a:gd name="T44" fmla="*/ 3350 w 3350"/>
              <a:gd name="T45" fmla="*/ 0 h 522"/>
              <a:gd name="T46" fmla="*/ 0 w 3350"/>
              <a:gd name="T47" fmla="*/ 0 h 522"/>
              <a:gd name="T48" fmla="*/ 619 w 3350"/>
              <a:gd name="T49" fmla="*/ 323 h 522"/>
              <a:gd name="T50" fmla="*/ 553 w 3350"/>
              <a:gd name="T51" fmla="*/ 249 h 522"/>
              <a:gd name="T52" fmla="*/ 461 w 3350"/>
              <a:gd name="T53" fmla="*/ 273 h 522"/>
              <a:gd name="T54" fmla="*/ 383 w 3350"/>
              <a:gd name="T55" fmla="*/ 297 h 522"/>
              <a:gd name="T56" fmla="*/ 469 w 3350"/>
              <a:gd name="T57" fmla="*/ 360 h 522"/>
              <a:gd name="T58" fmla="*/ 558 w 3350"/>
              <a:gd name="T59" fmla="*/ 458 h 522"/>
              <a:gd name="T60" fmla="*/ 579 w 3350"/>
              <a:gd name="T61" fmla="*/ 522 h 522"/>
              <a:gd name="T62" fmla="*/ 761 w 3350"/>
              <a:gd name="T63" fmla="*/ 522 h 522"/>
              <a:gd name="T64" fmla="*/ 747 w 3350"/>
              <a:gd name="T65" fmla="*/ 501 h 522"/>
              <a:gd name="T66" fmla="*/ 619 w 3350"/>
              <a:gd name="T67" fmla="*/ 323 h 5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3350" h="522">
                <a:moveTo>
                  <a:pt x="0" y="0"/>
                </a:moveTo>
                <a:cubicBezTo>
                  <a:pt x="13" y="3"/>
                  <a:pt x="26" y="8"/>
                  <a:pt x="40" y="17"/>
                </a:cubicBezTo>
                <a:cubicBezTo>
                  <a:pt x="99" y="53"/>
                  <a:pt x="98" y="138"/>
                  <a:pt x="98" y="174"/>
                </a:cubicBezTo>
                <a:cubicBezTo>
                  <a:pt x="99" y="210"/>
                  <a:pt x="103" y="225"/>
                  <a:pt x="107" y="220"/>
                </a:cubicBezTo>
                <a:cubicBezTo>
                  <a:pt x="110" y="215"/>
                  <a:pt x="155" y="165"/>
                  <a:pt x="197" y="173"/>
                </a:cubicBezTo>
                <a:cubicBezTo>
                  <a:pt x="238" y="180"/>
                  <a:pt x="294" y="167"/>
                  <a:pt x="357" y="139"/>
                </a:cubicBezTo>
                <a:cubicBezTo>
                  <a:pt x="420" y="112"/>
                  <a:pt x="498" y="94"/>
                  <a:pt x="555" y="96"/>
                </a:cubicBezTo>
                <a:cubicBezTo>
                  <a:pt x="611" y="98"/>
                  <a:pt x="619" y="108"/>
                  <a:pt x="626" y="129"/>
                </a:cubicBezTo>
                <a:cubicBezTo>
                  <a:pt x="633" y="149"/>
                  <a:pt x="702" y="249"/>
                  <a:pt x="730" y="309"/>
                </a:cubicBezTo>
                <a:cubicBezTo>
                  <a:pt x="758" y="368"/>
                  <a:pt x="785" y="416"/>
                  <a:pt x="789" y="430"/>
                </a:cubicBezTo>
                <a:cubicBezTo>
                  <a:pt x="793" y="444"/>
                  <a:pt x="809" y="446"/>
                  <a:pt x="809" y="440"/>
                </a:cubicBezTo>
                <a:cubicBezTo>
                  <a:pt x="809" y="435"/>
                  <a:pt x="805" y="412"/>
                  <a:pt x="797" y="404"/>
                </a:cubicBezTo>
                <a:cubicBezTo>
                  <a:pt x="792" y="395"/>
                  <a:pt x="794" y="394"/>
                  <a:pt x="806" y="399"/>
                </a:cubicBezTo>
                <a:cubicBezTo>
                  <a:pt x="818" y="405"/>
                  <a:pt x="827" y="411"/>
                  <a:pt x="832" y="417"/>
                </a:cubicBezTo>
                <a:cubicBezTo>
                  <a:pt x="837" y="422"/>
                  <a:pt x="840" y="412"/>
                  <a:pt x="840" y="402"/>
                </a:cubicBezTo>
                <a:cubicBezTo>
                  <a:pt x="840" y="392"/>
                  <a:pt x="841" y="385"/>
                  <a:pt x="846" y="387"/>
                </a:cubicBezTo>
                <a:cubicBezTo>
                  <a:pt x="852" y="390"/>
                  <a:pt x="852" y="399"/>
                  <a:pt x="866" y="408"/>
                </a:cubicBezTo>
                <a:cubicBezTo>
                  <a:pt x="880" y="417"/>
                  <a:pt x="889" y="431"/>
                  <a:pt x="897" y="444"/>
                </a:cubicBezTo>
                <a:cubicBezTo>
                  <a:pt x="906" y="457"/>
                  <a:pt x="910" y="468"/>
                  <a:pt x="907" y="476"/>
                </a:cubicBezTo>
                <a:cubicBezTo>
                  <a:pt x="905" y="484"/>
                  <a:pt x="908" y="486"/>
                  <a:pt x="902" y="502"/>
                </a:cubicBezTo>
                <a:cubicBezTo>
                  <a:pt x="899" y="510"/>
                  <a:pt x="898" y="516"/>
                  <a:pt x="898" y="522"/>
                </a:cubicBezTo>
                <a:cubicBezTo>
                  <a:pt x="3350" y="522"/>
                  <a:pt x="3350" y="522"/>
                  <a:pt x="3350" y="522"/>
                </a:cubicBezTo>
                <a:cubicBezTo>
                  <a:pt x="3350" y="0"/>
                  <a:pt x="3350" y="0"/>
                  <a:pt x="3350" y="0"/>
                </a:cubicBezTo>
                <a:lnTo>
                  <a:pt x="0" y="0"/>
                </a:lnTo>
                <a:close/>
                <a:moveTo>
                  <a:pt x="619" y="323"/>
                </a:moveTo>
                <a:cubicBezTo>
                  <a:pt x="600" y="295"/>
                  <a:pt x="592" y="247"/>
                  <a:pt x="553" y="249"/>
                </a:cubicBezTo>
                <a:cubicBezTo>
                  <a:pt x="514" y="252"/>
                  <a:pt x="514" y="275"/>
                  <a:pt x="461" y="273"/>
                </a:cubicBezTo>
                <a:cubicBezTo>
                  <a:pt x="409" y="271"/>
                  <a:pt x="383" y="297"/>
                  <a:pt x="383" y="297"/>
                </a:cubicBezTo>
                <a:cubicBezTo>
                  <a:pt x="383" y="297"/>
                  <a:pt x="423" y="324"/>
                  <a:pt x="469" y="360"/>
                </a:cubicBezTo>
                <a:cubicBezTo>
                  <a:pt x="516" y="396"/>
                  <a:pt x="539" y="411"/>
                  <a:pt x="558" y="458"/>
                </a:cubicBezTo>
                <a:cubicBezTo>
                  <a:pt x="566" y="480"/>
                  <a:pt x="572" y="500"/>
                  <a:pt x="579" y="522"/>
                </a:cubicBezTo>
                <a:cubicBezTo>
                  <a:pt x="761" y="522"/>
                  <a:pt x="761" y="522"/>
                  <a:pt x="761" y="522"/>
                </a:cubicBezTo>
                <a:cubicBezTo>
                  <a:pt x="756" y="517"/>
                  <a:pt x="752" y="510"/>
                  <a:pt x="747" y="501"/>
                </a:cubicBezTo>
                <a:cubicBezTo>
                  <a:pt x="720" y="460"/>
                  <a:pt x="639" y="351"/>
                  <a:pt x="619" y="323"/>
                </a:cubicBez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60000"/>
                  <a:lumOff val="40000"/>
                </a:schemeClr>
              </a:gs>
              <a:gs pos="42000">
                <a:schemeClr val="tx2"/>
              </a:gs>
            </a:gsLst>
            <a:lin ang="0" scaled="1"/>
            <a:tileRect/>
          </a:gra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>
              <a:solidFill>
                <a:prstClr val="black"/>
              </a:solidFill>
            </a:endParaRPr>
          </a:p>
        </p:txBody>
      </p:sp>
      <p:sp>
        <p:nvSpPr>
          <p:cNvPr id="13" name="Freeform 12"/>
          <p:cNvSpPr>
            <a:spLocks/>
          </p:cNvSpPr>
          <p:nvPr userDrawn="1"/>
        </p:nvSpPr>
        <p:spPr bwMode="auto">
          <a:xfrm>
            <a:off x="6288617" y="2823633"/>
            <a:ext cx="5926667" cy="1117600"/>
          </a:xfrm>
          <a:custGeom>
            <a:avLst/>
            <a:gdLst>
              <a:gd name="T0" fmla="*/ 296 w 2771"/>
              <a:gd name="T1" fmla="*/ 32 h 523"/>
              <a:gd name="T2" fmla="*/ 276 w 2771"/>
              <a:gd name="T3" fmla="*/ 56 h 523"/>
              <a:gd name="T4" fmla="*/ 235 w 2771"/>
              <a:gd name="T5" fmla="*/ 38 h 523"/>
              <a:gd name="T6" fmla="*/ 182 w 2771"/>
              <a:gd name="T7" fmla="*/ 0 h 523"/>
              <a:gd name="T8" fmla="*/ 0 w 2771"/>
              <a:gd name="T9" fmla="*/ 0 h 523"/>
              <a:gd name="T10" fmla="*/ 41 w 2771"/>
              <a:gd name="T11" fmla="*/ 103 h 523"/>
              <a:gd name="T12" fmla="*/ 189 w 2771"/>
              <a:gd name="T13" fmla="*/ 386 h 523"/>
              <a:gd name="T14" fmla="*/ 215 w 2771"/>
              <a:gd name="T15" fmla="*/ 523 h 523"/>
              <a:gd name="T16" fmla="*/ 2771 w 2771"/>
              <a:gd name="T17" fmla="*/ 523 h 523"/>
              <a:gd name="T18" fmla="*/ 2771 w 2771"/>
              <a:gd name="T19" fmla="*/ 0 h 523"/>
              <a:gd name="T20" fmla="*/ 319 w 2771"/>
              <a:gd name="T21" fmla="*/ 0 h 523"/>
              <a:gd name="T22" fmla="*/ 314 w 2771"/>
              <a:gd name="T23" fmla="*/ 17 h 523"/>
              <a:gd name="T24" fmla="*/ 296 w 2771"/>
              <a:gd name="T25" fmla="*/ 32 h 5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771" h="523">
                <a:moveTo>
                  <a:pt x="296" y="32"/>
                </a:moveTo>
                <a:cubicBezTo>
                  <a:pt x="291" y="40"/>
                  <a:pt x="290" y="59"/>
                  <a:pt x="276" y="56"/>
                </a:cubicBezTo>
                <a:cubicBezTo>
                  <a:pt x="263" y="54"/>
                  <a:pt x="260" y="45"/>
                  <a:pt x="235" y="38"/>
                </a:cubicBezTo>
                <a:cubicBezTo>
                  <a:pt x="214" y="32"/>
                  <a:pt x="200" y="25"/>
                  <a:pt x="182" y="0"/>
                </a:cubicBezTo>
                <a:cubicBezTo>
                  <a:pt x="0" y="0"/>
                  <a:pt x="0" y="0"/>
                  <a:pt x="0" y="0"/>
                </a:cubicBezTo>
                <a:cubicBezTo>
                  <a:pt x="9" y="28"/>
                  <a:pt x="20" y="59"/>
                  <a:pt x="41" y="103"/>
                </a:cubicBezTo>
                <a:cubicBezTo>
                  <a:pt x="81" y="185"/>
                  <a:pt x="168" y="241"/>
                  <a:pt x="189" y="386"/>
                </a:cubicBezTo>
                <a:cubicBezTo>
                  <a:pt x="196" y="435"/>
                  <a:pt x="205" y="480"/>
                  <a:pt x="215" y="523"/>
                </a:cubicBezTo>
                <a:cubicBezTo>
                  <a:pt x="2771" y="523"/>
                  <a:pt x="2771" y="523"/>
                  <a:pt x="2771" y="523"/>
                </a:cubicBezTo>
                <a:cubicBezTo>
                  <a:pt x="2771" y="0"/>
                  <a:pt x="2771" y="0"/>
                  <a:pt x="2771" y="0"/>
                </a:cubicBezTo>
                <a:cubicBezTo>
                  <a:pt x="319" y="0"/>
                  <a:pt x="319" y="0"/>
                  <a:pt x="319" y="0"/>
                </a:cubicBezTo>
                <a:cubicBezTo>
                  <a:pt x="318" y="6"/>
                  <a:pt x="317" y="11"/>
                  <a:pt x="314" y="17"/>
                </a:cubicBezTo>
                <a:cubicBezTo>
                  <a:pt x="308" y="31"/>
                  <a:pt x="302" y="23"/>
                  <a:pt x="296" y="32"/>
                </a:cubicBezTo>
                <a:close/>
              </a:path>
            </a:pathLst>
          </a:custGeom>
          <a:gradFill>
            <a:gsLst>
              <a:gs pos="0">
                <a:schemeClr val="bg2">
                  <a:lumMod val="60000"/>
                  <a:lumOff val="40000"/>
                </a:schemeClr>
              </a:gs>
              <a:gs pos="42000">
                <a:schemeClr val="bg2"/>
              </a:gs>
            </a:gsLst>
            <a:lin ang="0" scaled="1"/>
          </a:gra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>
              <a:solidFill>
                <a:prstClr val="black"/>
              </a:solidFill>
            </a:endParaRPr>
          </a:p>
        </p:txBody>
      </p:sp>
      <p:sp>
        <p:nvSpPr>
          <p:cNvPr id="14" name="Freeform 13"/>
          <p:cNvSpPr>
            <a:spLocks/>
          </p:cNvSpPr>
          <p:nvPr userDrawn="1"/>
        </p:nvSpPr>
        <p:spPr bwMode="auto">
          <a:xfrm>
            <a:off x="6747938" y="3941234"/>
            <a:ext cx="5467351" cy="1119717"/>
          </a:xfrm>
          <a:custGeom>
            <a:avLst/>
            <a:gdLst>
              <a:gd name="T0" fmla="*/ 203 w 2556"/>
              <a:gd name="T1" fmla="*/ 444 h 523"/>
              <a:gd name="T2" fmla="*/ 347 w 2556"/>
              <a:gd name="T3" fmla="*/ 523 h 523"/>
              <a:gd name="T4" fmla="*/ 2556 w 2556"/>
              <a:gd name="T5" fmla="*/ 523 h 523"/>
              <a:gd name="T6" fmla="*/ 2556 w 2556"/>
              <a:gd name="T7" fmla="*/ 0 h 523"/>
              <a:gd name="T8" fmla="*/ 0 w 2556"/>
              <a:gd name="T9" fmla="*/ 0 h 523"/>
              <a:gd name="T10" fmla="*/ 71 w 2556"/>
              <a:gd name="T11" fmla="*/ 241 h 523"/>
              <a:gd name="T12" fmla="*/ 203 w 2556"/>
              <a:gd name="T13" fmla="*/ 444 h 5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556" h="523">
                <a:moveTo>
                  <a:pt x="203" y="444"/>
                </a:moveTo>
                <a:cubicBezTo>
                  <a:pt x="237" y="458"/>
                  <a:pt x="295" y="483"/>
                  <a:pt x="347" y="523"/>
                </a:cubicBezTo>
                <a:cubicBezTo>
                  <a:pt x="2556" y="523"/>
                  <a:pt x="2556" y="523"/>
                  <a:pt x="2556" y="523"/>
                </a:cubicBezTo>
                <a:cubicBezTo>
                  <a:pt x="2556" y="0"/>
                  <a:pt x="2556" y="0"/>
                  <a:pt x="2556" y="0"/>
                </a:cubicBezTo>
                <a:cubicBezTo>
                  <a:pt x="0" y="0"/>
                  <a:pt x="0" y="0"/>
                  <a:pt x="0" y="0"/>
                </a:cubicBezTo>
                <a:cubicBezTo>
                  <a:pt x="19" y="82"/>
                  <a:pt x="43" y="156"/>
                  <a:pt x="71" y="241"/>
                </a:cubicBezTo>
                <a:cubicBezTo>
                  <a:pt x="113" y="371"/>
                  <a:pt x="152" y="423"/>
                  <a:pt x="203" y="444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42000">
                <a:schemeClr val="accent1"/>
              </a:gs>
            </a:gsLst>
            <a:lin ang="0" scaled="1"/>
          </a:gra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>
              <a:solidFill>
                <a:prstClr val="black"/>
              </a:solidFill>
            </a:endParaRPr>
          </a:p>
        </p:txBody>
      </p:sp>
      <p:sp>
        <p:nvSpPr>
          <p:cNvPr id="15" name="Freeform 11"/>
          <p:cNvSpPr>
            <a:spLocks/>
          </p:cNvSpPr>
          <p:nvPr userDrawn="1"/>
        </p:nvSpPr>
        <p:spPr bwMode="auto">
          <a:xfrm>
            <a:off x="7586137" y="6176435"/>
            <a:ext cx="131233" cy="12700"/>
          </a:xfrm>
          <a:custGeom>
            <a:avLst/>
            <a:gdLst>
              <a:gd name="T0" fmla="*/ 39 w 61"/>
              <a:gd name="T1" fmla="*/ 1 h 6"/>
              <a:gd name="T2" fmla="*/ 61 w 61"/>
              <a:gd name="T3" fmla="*/ 0 h 6"/>
              <a:gd name="T4" fmla="*/ 0 w 61"/>
              <a:gd name="T5" fmla="*/ 0 h 6"/>
              <a:gd name="T6" fmla="*/ 39 w 61"/>
              <a:gd name="T7" fmla="*/ 1 h 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1" h="6">
                <a:moveTo>
                  <a:pt x="39" y="1"/>
                </a:moveTo>
                <a:cubicBezTo>
                  <a:pt x="46" y="1"/>
                  <a:pt x="53" y="1"/>
                  <a:pt x="61" y="0"/>
                </a:cubicBezTo>
                <a:cubicBezTo>
                  <a:pt x="0" y="0"/>
                  <a:pt x="0" y="0"/>
                  <a:pt x="0" y="0"/>
                </a:cubicBezTo>
                <a:cubicBezTo>
                  <a:pt x="7" y="6"/>
                  <a:pt x="22" y="1"/>
                  <a:pt x="39" y="1"/>
                </a:cubicBezTo>
                <a:close/>
              </a:path>
            </a:pathLst>
          </a:custGeom>
          <a:solidFill>
            <a:srgbClr val="2D3F5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>
              <a:solidFill>
                <a:prstClr val="black"/>
              </a:solidFill>
            </a:endParaRPr>
          </a:p>
        </p:txBody>
      </p:sp>
      <p:sp>
        <p:nvSpPr>
          <p:cNvPr id="16" name="Freeform 12"/>
          <p:cNvSpPr>
            <a:spLocks/>
          </p:cNvSpPr>
          <p:nvPr userDrawn="1"/>
        </p:nvSpPr>
        <p:spPr bwMode="auto">
          <a:xfrm>
            <a:off x="6805088" y="5060951"/>
            <a:ext cx="685801" cy="0"/>
          </a:xfrm>
          <a:custGeom>
            <a:avLst/>
            <a:gdLst>
              <a:gd name="T0" fmla="*/ 0 w 320"/>
              <a:gd name="T1" fmla="*/ 320 w 320"/>
              <a:gd name="T2" fmla="*/ 320 w 320"/>
              <a:gd name="T3" fmla="*/ 0 w 320"/>
              <a:gd name="T4" fmla="*/ 0 w 320"/>
            </a:gdLst>
            <a:ahLst/>
            <a:cxnLst>
              <a:cxn ang="0">
                <a:pos x="T0" y="0"/>
              </a:cxn>
              <a:cxn ang="0">
                <a:pos x="T1" y="0"/>
              </a:cxn>
              <a:cxn ang="0">
                <a:pos x="T2" y="0"/>
              </a:cxn>
              <a:cxn ang="0">
                <a:pos x="T3" y="0"/>
              </a:cxn>
              <a:cxn ang="0">
                <a:pos x="T4" y="0"/>
              </a:cxn>
            </a:cxnLst>
            <a:rect l="0" t="0" r="r" b="b"/>
            <a:pathLst>
              <a:path w="320">
                <a:moveTo>
                  <a:pt x="0" y="0"/>
                </a:moveTo>
                <a:cubicBezTo>
                  <a:pt x="320" y="0"/>
                  <a:pt x="320" y="0"/>
                  <a:pt x="320" y="0"/>
                </a:cubicBezTo>
                <a:cubicBezTo>
                  <a:pt x="320" y="0"/>
                  <a:pt x="320" y="0"/>
                  <a:pt x="32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lose/>
              </a:path>
            </a:pathLst>
          </a:custGeom>
          <a:solidFill>
            <a:srgbClr val="2D3F5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>
              <a:solidFill>
                <a:prstClr val="black"/>
              </a:solidFill>
            </a:endParaRPr>
          </a:p>
        </p:txBody>
      </p:sp>
      <p:sp>
        <p:nvSpPr>
          <p:cNvPr id="17" name="Freeform 13"/>
          <p:cNvSpPr>
            <a:spLocks/>
          </p:cNvSpPr>
          <p:nvPr userDrawn="1"/>
        </p:nvSpPr>
        <p:spPr bwMode="auto">
          <a:xfrm>
            <a:off x="5820837" y="5060951"/>
            <a:ext cx="429684" cy="0"/>
          </a:xfrm>
          <a:custGeom>
            <a:avLst/>
            <a:gdLst>
              <a:gd name="T0" fmla="*/ 200 w 200"/>
              <a:gd name="T1" fmla="*/ 0 w 200"/>
              <a:gd name="T2" fmla="*/ 0 w 200"/>
              <a:gd name="T3" fmla="*/ 200 w 200"/>
              <a:gd name="T4" fmla="*/ 200 w 200"/>
            </a:gdLst>
            <a:ahLst/>
            <a:cxnLst>
              <a:cxn ang="0">
                <a:pos x="T0" y="0"/>
              </a:cxn>
              <a:cxn ang="0">
                <a:pos x="T1" y="0"/>
              </a:cxn>
              <a:cxn ang="0">
                <a:pos x="T2" y="0"/>
              </a:cxn>
              <a:cxn ang="0">
                <a:pos x="T3" y="0"/>
              </a:cxn>
              <a:cxn ang="0">
                <a:pos x="T4" y="0"/>
              </a:cxn>
            </a:cxnLst>
            <a:rect l="0" t="0" r="r" b="b"/>
            <a:pathLst>
              <a:path w="200">
                <a:moveTo>
                  <a:pt x="20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200" y="0"/>
                  <a:pt x="200" y="0"/>
                  <a:pt x="200" y="0"/>
                </a:cubicBezTo>
                <a:cubicBezTo>
                  <a:pt x="200" y="0"/>
                  <a:pt x="200" y="0"/>
                  <a:pt x="200" y="0"/>
                </a:cubicBezTo>
                <a:close/>
              </a:path>
            </a:pathLst>
          </a:custGeom>
          <a:solidFill>
            <a:srgbClr val="2D3F5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>
              <a:solidFill>
                <a:prstClr val="black"/>
              </a:solidFill>
            </a:endParaRPr>
          </a:p>
        </p:txBody>
      </p:sp>
      <p:sp>
        <p:nvSpPr>
          <p:cNvPr id="18" name="Freeform 14"/>
          <p:cNvSpPr>
            <a:spLocks/>
          </p:cNvSpPr>
          <p:nvPr userDrawn="1"/>
        </p:nvSpPr>
        <p:spPr bwMode="auto">
          <a:xfrm>
            <a:off x="5302255" y="2823633"/>
            <a:ext cx="986367" cy="0"/>
          </a:xfrm>
          <a:custGeom>
            <a:avLst/>
            <a:gdLst>
              <a:gd name="T0" fmla="*/ 461 w 461"/>
              <a:gd name="T1" fmla="*/ 0 w 461"/>
              <a:gd name="T2" fmla="*/ 0 w 461"/>
              <a:gd name="T3" fmla="*/ 461 w 461"/>
            </a:gdLst>
            <a:ahLst/>
            <a:cxnLst>
              <a:cxn ang="0">
                <a:pos x="T0" y="0"/>
              </a:cxn>
              <a:cxn ang="0">
                <a:pos x="T1" y="0"/>
              </a:cxn>
              <a:cxn ang="0">
                <a:pos x="T2" y="0"/>
              </a:cxn>
              <a:cxn ang="0">
                <a:pos x="T3" y="0"/>
              </a:cxn>
            </a:cxnLst>
            <a:rect l="0" t="0" r="r" b="b"/>
            <a:pathLst>
              <a:path w="461">
                <a:moveTo>
                  <a:pt x="46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461" y="0"/>
                  <a:pt x="461" y="0"/>
                  <a:pt x="461" y="0"/>
                </a:cubicBezTo>
                <a:close/>
              </a:path>
            </a:pathLst>
          </a:custGeom>
          <a:solidFill>
            <a:srgbClr val="2D3F5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>
              <a:solidFill>
                <a:prstClr val="black"/>
              </a:solidFill>
            </a:endParaRPr>
          </a:p>
        </p:txBody>
      </p:sp>
      <p:sp>
        <p:nvSpPr>
          <p:cNvPr id="19" name="Freeform 15"/>
          <p:cNvSpPr>
            <a:spLocks/>
          </p:cNvSpPr>
          <p:nvPr userDrawn="1"/>
        </p:nvSpPr>
        <p:spPr bwMode="auto">
          <a:xfrm>
            <a:off x="6678087" y="2823633"/>
            <a:ext cx="292100" cy="0"/>
          </a:xfrm>
          <a:custGeom>
            <a:avLst/>
            <a:gdLst>
              <a:gd name="T0" fmla="*/ 0 w 137"/>
              <a:gd name="T1" fmla="*/ 0 w 137"/>
              <a:gd name="T2" fmla="*/ 137 w 137"/>
              <a:gd name="T3" fmla="*/ 137 w 137"/>
              <a:gd name="T4" fmla="*/ 0 w 137"/>
            </a:gdLst>
            <a:ahLst/>
            <a:cxnLst>
              <a:cxn ang="0">
                <a:pos x="T0" y="0"/>
              </a:cxn>
              <a:cxn ang="0">
                <a:pos x="T1" y="0"/>
              </a:cxn>
              <a:cxn ang="0">
                <a:pos x="T2" y="0"/>
              </a:cxn>
              <a:cxn ang="0">
                <a:pos x="T3" y="0"/>
              </a:cxn>
              <a:cxn ang="0">
                <a:pos x="T4" y="0"/>
              </a:cxn>
            </a:cxnLst>
            <a:rect l="0" t="0" r="r" b="b"/>
            <a:pathLst>
              <a:path w="137"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  <a:cubicBezTo>
                  <a:pt x="137" y="0"/>
                  <a:pt x="137" y="0"/>
                  <a:pt x="137" y="0"/>
                </a:cubicBezTo>
                <a:cubicBezTo>
                  <a:pt x="137" y="0"/>
                  <a:pt x="137" y="0"/>
                  <a:pt x="137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2D3F5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>
              <a:solidFill>
                <a:prstClr val="black"/>
              </a:solidFill>
            </a:endParaRPr>
          </a:p>
        </p:txBody>
      </p:sp>
      <p:sp>
        <p:nvSpPr>
          <p:cNvPr id="20" name="Freeform 16"/>
          <p:cNvSpPr>
            <a:spLocks/>
          </p:cNvSpPr>
          <p:nvPr userDrawn="1"/>
        </p:nvSpPr>
        <p:spPr bwMode="auto">
          <a:xfrm>
            <a:off x="4938184" y="1697570"/>
            <a:ext cx="112185" cy="8468"/>
          </a:xfrm>
          <a:custGeom>
            <a:avLst/>
            <a:gdLst>
              <a:gd name="T0" fmla="*/ 0 w 52"/>
              <a:gd name="T1" fmla="*/ 4 h 4"/>
              <a:gd name="T2" fmla="*/ 52 w 52"/>
              <a:gd name="T3" fmla="*/ 4 h 4"/>
              <a:gd name="T4" fmla="*/ 0 w 52"/>
              <a:gd name="T5" fmla="*/ 4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52" h="4">
                <a:moveTo>
                  <a:pt x="0" y="4"/>
                </a:moveTo>
                <a:cubicBezTo>
                  <a:pt x="52" y="4"/>
                  <a:pt x="52" y="4"/>
                  <a:pt x="52" y="4"/>
                </a:cubicBezTo>
                <a:cubicBezTo>
                  <a:pt x="34" y="0"/>
                  <a:pt x="17" y="0"/>
                  <a:pt x="0" y="4"/>
                </a:cubicBezTo>
                <a:close/>
              </a:path>
            </a:pathLst>
          </a:custGeom>
          <a:solidFill>
            <a:srgbClr val="2D3F5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>
              <a:solidFill>
                <a:prstClr val="black"/>
              </a:solidFill>
            </a:endParaRPr>
          </a:p>
        </p:txBody>
      </p:sp>
      <p:sp>
        <p:nvSpPr>
          <p:cNvPr id="21" name="Freeform 17"/>
          <p:cNvSpPr>
            <a:spLocks/>
          </p:cNvSpPr>
          <p:nvPr userDrawn="1"/>
        </p:nvSpPr>
        <p:spPr bwMode="auto">
          <a:xfrm>
            <a:off x="5092705" y="3941233"/>
            <a:ext cx="1655233" cy="0"/>
          </a:xfrm>
          <a:custGeom>
            <a:avLst/>
            <a:gdLst>
              <a:gd name="T0" fmla="*/ 0 w 774"/>
              <a:gd name="T1" fmla="*/ 774 w 774"/>
              <a:gd name="T2" fmla="*/ 774 w 774"/>
              <a:gd name="T3" fmla="*/ 0 w 774"/>
              <a:gd name="T4" fmla="*/ 0 w 774"/>
            </a:gdLst>
            <a:ahLst/>
            <a:cxnLst>
              <a:cxn ang="0">
                <a:pos x="T0" y="0"/>
              </a:cxn>
              <a:cxn ang="0">
                <a:pos x="T1" y="0"/>
              </a:cxn>
              <a:cxn ang="0">
                <a:pos x="T2" y="0"/>
              </a:cxn>
              <a:cxn ang="0">
                <a:pos x="T3" y="0"/>
              </a:cxn>
              <a:cxn ang="0">
                <a:pos x="T4" y="0"/>
              </a:cxn>
            </a:cxnLst>
            <a:rect l="0" t="0" r="r" b="b"/>
            <a:pathLst>
              <a:path w="774">
                <a:moveTo>
                  <a:pt x="0" y="0"/>
                </a:moveTo>
                <a:cubicBezTo>
                  <a:pt x="774" y="0"/>
                  <a:pt x="774" y="0"/>
                  <a:pt x="774" y="0"/>
                </a:cubicBezTo>
                <a:cubicBezTo>
                  <a:pt x="774" y="0"/>
                  <a:pt x="774" y="0"/>
                  <a:pt x="774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lose/>
              </a:path>
            </a:pathLst>
          </a:custGeom>
          <a:solidFill>
            <a:srgbClr val="2D3F5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>
              <a:solidFill>
                <a:prstClr val="black"/>
              </a:solidFill>
            </a:endParaRPr>
          </a:p>
        </p:txBody>
      </p:sp>
      <p:sp>
        <p:nvSpPr>
          <p:cNvPr id="22" name="Freeform 18"/>
          <p:cNvSpPr>
            <a:spLocks/>
          </p:cNvSpPr>
          <p:nvPr userDrawn="1"/>
        </p:nvSpPr>
        <p:spPr bwMode="auto">
          <a:xfrm>
            <a:off x="4624917" y="1706033"/>
            <a:ext cx="2370667" cy="1117600"/>
          </a:xfrm>
          <a:custGeom>
            <a:avLst/>
            <a:gdLst>
              <a:gd name="T0" fmla="*/ 757 w 1109"/>
              <a:gd name="T1" fmla="*/ 458 h 522"/>
              <a:gd name="T2" fmla="*/ 668 w 1109"/>
              <a:gd name="T3" fmla="*/ 360 h 522"/>
              <a:gd name="T4" fmla="*/ 582 w 1109"/>
              <a:gd name="T5" fmla="*/ 297 h 522"/>
              <a:gd name="T6" fmla="*/ 660 w 1109"/>
              <a:gd name="T7" fmla="*/ 273 h 522"/>
              <a:gd name="T8" fmla="*/ 752 w 1109"/>
              <a:gd name="T9" fmla="*/ 249 h 522"/>
              <a:gd name="T10" fmla="*/ 818 w 1109"/>
              <a:gd name="T11" fmla="*/ 323 h 522"/>
              <a:gd name="T12" fmla="*/ 946 w 1109"/>
              <a:gd name="T13" fmla="*/ 501 h 522"/>
              <a:gd name="T14" fmla="*/ 960 w 1109"/>
              <a:gd name="T15" fmla="*/ 522 h 522"/>
              <a:gd name="T16" fmla="*/ 1097 w 1109"/>
              <a:gd name="T17" fmla="*/ 522 h 522"/>
              <a:gd name="T18" fmla="*/ 1101 w 1109"/>
              <a:gd name="T19" fmla="*/ 502 h 522"/>
              <a:gd name="T20" fmla="*/ 1106 w 1109"/>
              <a:gd name="T21" fmla="*/ 476 h 522"/>
              <a:gd name="T22" fmla="*/ 1096 w 1109"/>
              <a:gd name="T23" fmla="*/ 444 h 522"/>
              <a:gd name="T24" fmla="*/ 1065 w 1109"/>
              <a:gd name="T25" fmla="*/ 408 h 522"/>
              <a:gd name="T26" fmla="*/ 1045 w 1109"/>
              <a:gd name="T27" fmla="*/ 387 h 522"/>
              <a:gd name="T28" fmla="*/ 1039 w 1109"/>
              <a:gd name="T29" fmla="*/ 402 h 522"/>
              <a:gd name="T30" fmla="*/ 1031 w 1109"/>
              <a:gd name="T31" fmla="*/ 417 h 522"/>
              <a:gd name="T32" fmla="*/ 1005 w 1109"/>
              <a:gd name="T33" fmla="*/ 399 h 522"/>
              <a:gd name="T34" fmla="*/ 996 w 1109"/>
              <a:gd name="T35" fmla="*/ 404 h 522"/>
              <a:gd name="T36" fmla="*/ 1008 w 1109"/>
              <a:gd name="T37" fmla="*/ 440 h 522"/>
              <a:gd name="T38" fmla="*/ 988 w 1109"/>
              <a:gd name="T39" fmla="*/ 430 h 522"/>
              <a:gd name="T40" fmla="*/ 929 w 1109"/>
              <a:gd name="T41" fmla="*/ 309 h 522"/>
              <a:gd name="T42" fmla="*/ 825 w 1109"/>
              <a:gd name="T43" fmla="*/ 129 h 522"/>
              <a:gd name="T44" fmla="*/ 754 w 1109"/>
              <a:gd name="T45" fmla="*/ 96 h 522"/>
              <a:gd name="T46" fmla="*/ 556 w 1109"/>
              <a:gd name="T47" fmla="*/ 139 h 522"/>
              <a:gd name="T48" fmla="*/ 396 w 1109"/>
              <a:gd name="T49" fmla="*/ 173 h 522"/>
              <a:gd name="T50" fmla="*/ 306 w 1109"/>
              <a:gd name="T51" fmla="*/ 220 h 522"/>
              <a:gd name="T52" fmla="*/ 297 w 1109"/>
              <a:gd name="T53" fmla="*/ 174 h 522"/>
              <a:gd name="T54" fmla="*/ 239 w 1109"/>
              <a:gd name="T55" fmla="*/ 17 h 522"/>
              <a:gd name="T56" fmla="*/ 199 w 1109"/>
              <a:gd name="T57" fmla="*/ 0 h 522"/>
              <a:gd name="T58" fmla="*/ 147 w 1109"/>
              <a:gd name="T59" fmla="*/ 0 h 522"/>
              <a:gd name="T60" fmla="*/ 60 w 1109"/>
              <a:gd name="T61" fmla="*/ 46 h 522"/>
              <a:gd name="T62" fmla="*/ 34 w 1109"/>
              <a:gd name="T63" fmla="*/ 225 h 522"/>
              <a:gd name="T64" fmla="*/ 45 w 1109"/>
              <a:gd name="T65" fmla="*/ 272 h 522"/>
              <a:gd name="T66" fmla="*/ 60 w 1109"/>
              <a:gd name="T67" fmla="*/ 302 h 522"/>
              <a:gd name="T68" fmla="*/ 75 w 1109"/>
              <a:gd name="T69" fmla="*/ 330 h 522"/>
              <a:gd name="T70" fmla="*/ 86 w 1109"/>
              <a:gd name="T71" fmla="*/ 344 h 522"/>
              <a:gd name="T72" fmla="*/ 107 w 1109"/>
              <a:gd name="T73" fmla="*/ 380 h 522"/>
              <a:gd name="T74" fmla="*/ 174 w 1109"/>
              <a:gd name="T75" fmla="*/ 378 h 522"/>
              <a:gd name="T76" fmla="*/ 237 w 1109"/>
              <a:gd name="T77" fmla="*/ 411 h 522"/>
              <a:gd name="T78" fmla="*/ 277 w 1109"/>
              <a:gd name="T79" fmla="*/ 437 h 522"/>
              <a:gd name="T80" fmla="*/ 317 w 1109"/>
              <a:gd name="T81" fmla="*/ 522 h 522"/>
              <a:gd name="T82" fmla="*/ 778 w 1109"/>
              <a:gd name="T83" fmla="*/ 522 h 522"/>
              <a:gd name="T84" fmla="*/ 757 w 1109"/>
              <a:gd name="T85" fmla="*/ 458 h 5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109" h="522">
                <a:moveTo>
                  <a:pt x="757" y="458"/>
                </a:moveTo>
                <a:cubicBezTo>
                  <a:pt x="738" y="411"/>
                  <a:pt x="715" y="396"/>
                  <a:pt x="668" y="360"/>
                </a:cubicBezTo>
                <a:cubicBezTo>
                  <a:pt x="622" y="324"/>
                  <a:pt x="582" y="297"/>
                  <a:pt x="582" y="297"/>
                </a:cubicBezTo>
                <a:cubicBezTo>
                  <a:pt x="582" y="297"/>
                  <a:pt x="608" y="271"/>
                  <a:pt x="660" y="273"/>
                </a:cubicBezTo>
                <a:cubicBezTo>
                  <a:pt x="713" y="275"/>
                  <a:pt x="713" y="252"/>
                  <a:pt x="752" y="249"/>
                </a:cubicBezTo>
                <a:cubicBezTo>
                  <a:pt x="791" y="247"/>
                  <a:pt x="799" y="295"/>
                  <a:pt x="818" y="323"/>
                </a:cubicBezTo>
                <a:cubicBezTo>
                  <a:pt x="838" y="351"/>
                  <a:pt x="919" y="460"/>
                  <a:pt x="946" y="501"/>
                </a:cubicBezTo>
                <a:cubicBezTo>
                  <a:pt x="951" y="510"/>
                  <a:pt x="955" y="517"/>
                  <a:pt x="960" y="522"/>
                </a:cubicBezTo>
                <a:cubicBezTo>
                  <a:pt x="1097" y="522"/>
                  <a:pt x="1097" y="522"/>
                  <a:pt x="1097" y="522"/>
                </a:cubicBezTo>
                <a:cubicBezTo>
                  <a:pt x="1097" y="516"/>
                  <a:pt x="1098" y="510"/>
                  <a:pt x="1101" y="502"/>
                </a:cubicBezTo>
                <a:cubicBezTo>
                  <a:pt x="1107" y="486"/>
                  <a:pt x="1104" y="484"/>
                  <a:pt x="1106" y="476"/>
                </a:cubicBezTo>
                <a:cubicBezTo>
                  <a:pt x="1109" y="468"/>
                  <a:pt x="1105" y="457"/>
                  <a:pt x="1096" y="444"/>
                </a:cubicBezTo>
                <a:cubicBezTo>
                  <a:pt x="1088" y="431"/>
                  <a:pt x="1079" y="417"/>
                  <a:pt x="1065" y="408"/>
                </a:cubicBezTo>
                <a:cubicBezTo>
                  <a:pt x="1051" y="399"/>
                  <a:pt x="1051" y="390"/>
                  <a:pt x="1045" y="387"/>
                </a:cubicBezTo>
                <a:cubicBezTo>
                  <a:pt x="1040" y="385"/>
                  <a:pt x="1039" y="392"/>
                  <a:pt x="1039" y="402"/>
                </a:cubicBezTo>
                <a:cubicBezTo>
                  <a:pt x="1039" y="412"/>
                  <a:pt x="1036" y="422"/>
                  <a:pt x="1031" y="417"/>
                </a:cubicBezTo>
                <a:cubicBezTo>
                  <a:pt x="1026" y="411"/>
                  <a:pt x="1017" y="405"/>
                  <a:pt x="1005" y="399"/>
                </a:cubicBezTo>
                <a:cubicBezTo>
                  <a:pt x="993" y="394"/>
                  <a:pt x="991" y="395"/>
                  <a:pt x="996" y="404"/>
                </a:cubicBezTo>
                <a:cubicBezTo>
                  <a:pt x="1004" y="412"/>
                  <a:pt x="1008" y="435"/>
                  <a:pt x="1008" y="440"/>
                </a:cubicBezTo>
                <a:cubicBezTo>
                  <a:pt x="1008" y="446"/>
                  <a:pt x="992" y="444"/>
                  <a:pt x="988" y="430"/>
                </a:cubicBezTo>
                <a:cubicBezTo>
                  <a:pt x="984" y="416"/>
                  <a:pt x="957" y="368"/>
                  <a:pt x="929" y="309"/>
                </a:cubicBezTo>
                <a:cubicBezTo>
                  <a:pt x="901" y="249"/>
                  <a:pt x="832" y="149"/>
                  <a:pt x="825" y="129"/>
                </a:cubicBezTo>
                <a:cubicBezTo>
                  <a:pt x="818" y="108"/>
                  <a:pt x="810" y="98"/>
                  <a:pt x="754" y="96"/>
                </a:cubicBezTo>
                <a:cubicBezTo>
                  <a:pt x="697" y="94"/>
                  <a:pt x="619" y="112"/>
                  <a:pt x="556" y="139"/>
                </a:cubicBezTo>
                <a:cubicBezTo>
                  <a:pt x="493" y="167"/>
                  <a:pt x="437" y="180"/>
                  <a:pt x="396" y="173"/>
                </a:cubicBezTo>
                <a:cubicBezTo>
                  <a:pt x="354" y="165"/>
                  <a:pt x="309" y="215"/>
                  <a:pt x="306" y="220"/>
                </a:cubicBezTo>
                <a:cubicBezTo>
                  <a:pt x="302" y="225"/>
                  <a:pt x="298" y="210"/>
                  <a:pt x="297" y="174"/>
                </a:cubicBezTo>
                <a:cubicBezTo>
                  <a:pt x="297" y="138"/>
                  <a:pt x="298" y="53"/>
                  <a:pt x="239" y="17"/>
                </a:cubicBezTo>
                <a:cubicBezTo>
                  <a:pt x="225" y="8"/>
                  <a:pt x="212" y="3"/>
                  <a:pt x="199" y="0"/>
                </a:cubicBezTo>
                <a:cubicBezTo>
                  <a:pt x="147" y="0"/>
                  <a:pt x="147" y="0"/>
                  <a:pt x="147" y="0"/>
                </a:cubicBezTo>
                <a:cubicBezTo>
                  <a:pt x="118" y="6"/>
                  <a:pt x="89" y="22"/>
                  <a:pt x="60" y="46"/>
                </a:cubicBezTo>
                <a:cubicBezTo>
                  <a:pt x="0" y="95"/>
                  <a:pt x="12" y="210"/>
                  <a:pt x="34" y="225"/>
                </a:cubicBezTo>
                <a:cubicBezTo>
                  <a:pt x="55" y="240"/>
                  <a:pt x="52" y="254"/>
                  <a:pt x="45" y="272"/>
                </a:cubicBezTo>
                <a:cubicBezTo>
                  <a:pt x="38" y="290"/>
                  <a:pt x="49" y="304"/>
                  <a:pt x="60" y="302"/>
                </a:cubicBezTo>
                <a:cubicBezTo>
                  <a:pt x="72" y="295"/>
                  <a:pt x="69" y="327"/>
                  <a:pt x="75" y="330"/>
                </a:cubicBezTo>
                <a:cubicBezTo>
                  <a:pt x="87" y="334"/>
                  <a:pt x="76" y="340"/>
                  <a:pt x="86" y="344"/>
                </a:cubicBezTo>
                <a:cubicBezTo>
                  <a:pt x="102" y="357"/>
                  <a:pt x="93" y="372"/>
                  <a:pt x="107" y="380"/>
                </a:cubicBezTo>
                <a:cubicBezTo>
                  <a:pt x="122" y="388"/>
                  <a:pt x="151" y="374"/>
                  <a:pt x="174" y="378"/>
                </a:cubicBezTo>
                <a:cubicBezTo>
                  <a:pt x="197" y="381"/>
                  <a:pt x="216" y="403"/>
                  <a:pt x="237" y="411"/>
                </a:cubicBezTo>
                <a:cubicBezTo>
                  <a:pt x="251" y="417"/>
                  <a:pt x="277" y="437"/>
                  <a:pt x="277" y="437"/>
                </a:cubicBezTo>
                <a:cubicBezTo>
                  <a:pt x="294" y="455"/>
                  <a:pt x="311" y="494"/>
                  <a:pt x="317" y="522"/>
                </a:cubicBezTo>
                <a:cubicBezTo>
                  <a:pt x="778" y="522"/>
                  <a:pt x="778" y="522"/>
                  <a:pt x="778" y="522"/>
                </a:cubicBezTo>
                <a:cubicBezTo>
                  <a:pt x="771" y="500"/>
                  <a:pt x="765" y="480"/>
                  <a:pt x="757" y="45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>
              <a:solidFill>
                <a:prstClr val="black"/>
              </a:solidFill>
            </a:endParaRPr>
          </a:p>
        </p:txBody>
      </p:sp>
      <p:grpSp>
        <p:nvGrpSpPr>
          <p:cNvPr id="23" name="Group 22"/>
          <p:cNvGrpSpPr/>
          <p:nvPr userDrawn="1"/>
        </p:nvGrpSpPr>
        <p:grpSpPr>
          <a:xfrm>
            <a:off x="4506386" y="2823633"/>
            <a:ext cx="2463801" cy="1117600"/>
            <a:chOff x="3379787" y="2117725"/>
            <a:chExt cx="1847851" cy="838200"/>
          </a:xfrm>
          <a:solidFill>
            <a:schemeClr val="accent2"/>
          </a:solidFill>
        </p:grpSpPr>
        <p:sp>
          <p:nvSpPr>
            <p:cNvPr id="24" name="Freeform 23"/>
            <p:cNvSpPr>
              <a:spLocks/>
            </p:cNvSpPr>
            <p:nvPr/>
          </p:nvSpPr>
          <p:spPr bwMode="auto">
            <a:xfrm>
              <a:off x="3379787" y="2117725"/>
              <a:ext cx="1681163" cy="838200"/>
            </a:xfrm>
            <a:custGeom>
              <a:avLst/>
              <a:gdLst>
                <a:gd name="T0" fmla="*/ 874 w 1048"/>
                <a:gd name="T1" fmla="*/ 103 h 523"/>
                <a:gd name="T2" fmla="*/ 833 w 1048"/>
                <a:gd name="T3" fmla="*/ 0 h 523"/>
                <a:gd name="T4" fmla="*/ 372 w 1048"/>
                <a:gd name="T5" fmla="*/ 0 h 523"/>
                <a:gd name="T6" fmla="*/ 375 w 1048"/>
                <a:gd name="T7" fmla="*/ 21 h 523"/>
                <a:gd name="T8" fmla="*/ 367 w 1048"/>
                <a:gd name="T9" fmla="*/ 101 h 523"/>
                <a:gd name="T10" fmla="*/ 365 w 1048"/>
                <a:gd name="T11" fmla="*/ 204 h 523"/>
                <a:gd name="T12" fmla="*/ 377 w 1048"/>
                <a:gd name="T13" fmla="*/ 250 h 523"/>
                <a:gd name="T14" fmla="*/ 344 w 1048"/>
                <a:gd name="T15" fmla="*/ 241 h 523"/>
                <a:gd name="T16" fmla="*/ 257 w 1048"/>
                <a:gd name="T17" fmla="*/ 226 h 523"/>
                <a:gd name="T18" fmla="*/ 163 w 1048"/>
                <a:gd name="T19" fmla="*/ 182 h 523"/>
                <a:gd name="T20" fmla="*/ 153 w 1048"/>
                <a:gd name="T21" fmla="*/ 143 h 523"/>
                <a:gd name="T22" fmla="*/ 128 w 1048"/>
                <a:gd name="T23" fmla="*/ 96 h 523"/>
                <a:gd name="T24" fmla="*/ 102 w 1048"/>
                <a:gd name="T25" fmla="*/ 95 h 523"/>
                <a:gd name="T26" fmla="*/ 74 w 1048"/>
                <a:gd name="T27" fmla="*/ 82 h 523"/>
                <a:gd name="T28" fmla="*/ 52 w 1048"/>
                <a:gd name="T29" fmla="*/ 77 h 523"/>
                <a:gd name="T30" fmla="*/ 33 w 1048"/>
                <a:gd name="T31" fmla="*/ 94 h 523"/>
                <a:gd name="T32" fmla="*/ 20 w 1048"/>
                <a:gd name="T33" fmla="*/ 108 h 523"/>
                <a:gd name="T34" fmla="*/ 11 w 1048"/>
                <a:gd name="T35" fmla="*/ 131 h 523"/>
                <a:gd name="T36" fmla="*/ 8 w 1048"/>
                <a:gd name="T37" fmla="*/ 144 h 523"/>
                <a:gd name="T38" fmla="*/ 9 w 1048"/>
                <a:gd name="T39" fmla="*/ 164 h 523"/>
                <a:gd name="T40" fmla="*/ 11 w 1048"/>
                <a:gd name="T41" fmla="*/ 183 h 523"/>
                <a:gd name="T42" fmla="*/ 39 w 1048"/>
                <a:gd name="T43" fmla="*/ 211 h 523"/>
                <a:gd name="T44" fmla="*/ 69 w 1048"/>
                <a:gd name="T45" fmla="*/ 218 h 523"/>
                <a:gd name="T46" fmla="*/ 81 w 1048"/>
                <a:gd name="T47" fmla="*/ 231 h 523"/>
                <a:gd name="T48" fmla="*/ 245 w 1048"/>
                <a:gd name="T49" fmla="*/ 313 h 523"/>
                <a:gd name="T50" fmla="*/ 410 w 1048"/>
                <a:gd name="T51" fmla="*/ 373 h 523"/>
                <a:gd name="T52" fmla="*/ 483 w 1048"/>
                <a:gd name="T53" fmla="*/ 297 h 523"/>
                <a:gd name="T54" fmla="*/ 516 w 1048"/>
                <a:gd name="T55" fmla="*/ 162 h 523"/>
                <a:gd name="T56" fmla="*/ 553 w 1048"/>
                <a:gd name="T57" fmla="*/ 178 h 523"/>
                <a:gd name="T58" fmla="*/ 612 w 1048"/>
                <a:gd name="T59" fmla="*/ 266 h 523"/>
                <a:gd name="T60" fmla="*/ 664 w 1048"/>
                <a:gd name="T61" fmla="*/ 375 h 523"/>
                <a:gd name="T62" fmla="*/ 523 w 1048"/>
                <a:gd name="T63" fmla="*/ 431 h 523"/>
                <a:gd name="T64" fmla="*/ 274 w 1048"/>
                <a:gd name="T65" fmla="*/ 523 h 523"/>
                <a:gd name="T66" fmla="*/ 1048 w 1048"/>
                <a:gd name="T67" fmla="*/ 523 h 523"/>
                <a:gd name="T68" fmla="*/ 1022 w 1048"/>
                <a:gd name="T69" fmla="*/ 386 h 523"/>
                <a:gd name="T70" fmla="*/ 874 w 1048"/>
                <a:gd name="T71" fmla="*/ 103 h 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048" h="523">
                  <a:moveTo>
                    <a:pt x="874" y="103"/>
                  </a:moveTo>
                  <a:cubicBezTo>
                    <a:pt x="853" y="59"/>
                    <a:pt x="842" y="28"/>
                    <a:pt x="833" y="0"/>
                  </a:cubicBezTo>
                  <a:cubicBezTo>
                    <a:pt x="372" y="0"/>
                    <a:pt x="372" y="0"/>
                    <a:pt x="372" y="0"/>
                  </a:cubicBezTo>
                  <a:cubicBezTo>
                    <a:pt x="374" y="8"/>
                    <a:pt x="375" y="15"/>
                    <a:pt x="375" y="21"/>
                  </a:cubicBezTo>
                  <a:cubicBezTo>
                    <a:pt x="375" y="48"/>
                    <a:pt x="375" y="73"/>
                    <a:pt x="367" y="101"/>
                  </a:cubicBezTo>
                  <a:cubicBezTo>
                    <a:pt x="358" y="129"/>
                    <a:pt x="350" y="189"/>
                    <a:pt x="365" y="204"/>
                  </a:cubicBezTo>
                  <a:cubicBezTo>
                    <a:pt x="380" y="220"/>
                    <a:pt x="378" y="249"/>
                    <a:pt x="377" y="250"/>
                  </a:cubicBezTo>
                  <a:cubicBezTo>
                    <a:pt x="375" y="251"/>
                    <a:pt x="367" y="249"/>
                    <a:pt x="344" y="241"/>
                  </a:cubicBezTo>
                  <a:cubicBezTo>
                    <a:pt x="322" y="233"/>
                    <a:pt x="289" y="236"/>
                    <a:pt x="257" y="226"/>
                  </a:cubicBezTo>
                  <a:cubicBezTo>
                    <a:pt x="224" y="216"/>
                    <a:pt x="181" y="190"/>
                    <a:pt x="163" y="182"/>
                  </a:cubicBezTo>
                  <a:cubicBezTo>
                    <a:pt x="145" y="173"/>
                    <a:pt x="154" y="164"/>
                    <a:pt x="153" y="143"/>
                  </a:cubicBezTo>
                  <a:cubicBezTo>
                    <a:pt x="152" y="121"/>
                    <a:pt x="140" y="107"/>
                    <a:pt x="128" y="96"/>
                  </a:cubicBezTo>
                  <a:cubicBezTo>
                    <a:pt x="116" y="85"/>
                    <a:pt x="107" y="89"/>
                    <a:pt x="102" y="95"/>
                  </a:cubicBezTo>
                  <a:cubicBezTo>
                    <a:pt x="98" y="100"/>
                    <a:pt x="79" y="94"/>
                    <a:pt x="74" y="82"/>
                  </a:cubicBezTo>
                  <a:cubicBezTo>
                    <a:pt x="69" y="70"/>
                    <a:pt x="61" y="71"/>
                    <a:pt x="52" y="77"/>
                  </a:cubicBezTo>
                  <a:cubicBezTo>
                    <a:pt x="42" y="83"/>
                    <a:pt x="33" y="85"/>
                    <a:pt x="33" y="94"/>
                  </a:cubicBezTo>
                  <a:cubicBezTo>
                    <a:pt x="33" y="102"/>
                    <a:pt x="29" y="108"/>
                    <a:pt x="20" y="108"/>
                  </a:cubicBezTo>
                  <a:cubicBezTo>
                    <a:pt x="11" y="109"/>
                    <a:pt x="1" y="124"/>
                    <a:pt x="11" y="131"/>
                  </a:cubicBezTo>
                  <a:cubicBezTo>
                    <a:pt x="21" y="138"/>
                    <a:pt x="1" y="138"/>
                    <a:pt x="8" y="144"/>
                  </a:cubicBezTo>
                  <a:cubicBezTo>
                    <a:pt x="14" y="151"/>
                    <a:pt x="0" y="158"/>
                    <a:pt x="9" y="164"/>
                  </a:cubicBezTo>
                  <a:cubicBezTo>
                    <a:pt x="19" y="169"/>
                    <a:pt x="8" y="170"/>
                    <a:pt x="11" y="183"/>
                  </a:cubicBezTo>
                  <a:cubicBezTo>
                    <a:pt x="15" y="196"/>
                    <a:pt x="20" y="195"/>
                    <a:pt x="39" y="211"/>
                  </a:cubicBezTo>
                  <a:cubicBezTo>
                    <a:pt x="59" y="227"/>
                    <a:pt x="69" y="218"/>
                    <a:pt x="69" y="218"/>
                  </a:cubicBezTo>
                  <a:cubicBezTo>
                    <a:pt x="69" y="218"/>
                    <a:pt x="69" y="218"/>
                    <a:pt x="81" y="231"/>
                  </a:cubicBezTo>
                  <a:cubicBezTo>
                    <a:pt x="98" y="251"/>
                    <a:pt x="187" y="282"/>
                    <a:pt x="245" y="313"/>
                  </a:cubicBezTo>
                  <a:cubicBezTo>
                    <a:pt x="302" y="344"/>
                    <a:pt x="363" y="373"/>
                    <a:pt x="410" y="373"/>
                  </a:cubicBezTo>
                  <a:cubicBezTo>
                    <a:pt x="456" y="374"/>
                    <a:pt x="475" y="342"/>
                    <a:pt x="483" y="297"/>
                  </a:cubicBezTo>
                  <a:cubicBezTo>
                    <a:pt x="491" y="253"/>
                    <a:pt x="516" y="162"/>
                    <a:pt x="516" y="162"/>
                  </a:cubicBezTo>
                  <a:cubicBezTo>
                    <a:pt x="516" y="162"/>
                    <a:pt x="516" y="167"/>
                    <a:pt x="553" y="178"/>
                  </a:cubicBezTo>
                  <a:cubicBezTo>
                    <a:pt x="595" y="188"/>
                    <a:pt x="602" y="223"/>
                    <a:pt x="612" y="266"/>
                  </a:cubicBezTo>
                  <a:cubicBezTo>
                    <a:pt x="623" y="308"/>
                    <a:pt x="655" y="355"/>
                    <a:pt x="664" y="375"/>
                  </a:cubicBezTo>
                  <a:cubicBezTo>
                    <a:pt x="672" y="394"/>
                    <a:pt x="610" y="404"/>
                    <a:pt x="523" y="431"/>
                  </a:cubicBezTo>
                  <a:cubicBezTo>
                    <a:pt x="447" y="454"/>
                    <a:pt x="349" y="494"/>
                    <a:pt x="274" y="523"/>
                  </a:cubicBezTo>
                  <a:cubicBezTo>
                    <a:pt x="1048" y="523"/>
                    <a:pt x="1048" y="523"/>
                    <a:pt x="1048" y="523"/>
                  </a:cubicBezTo>
                  <a:cubicBezTo>
                    <a:pt x="1038" y="480"/>
                    <a:pt x="1029" y="435"/>
                    <a:pt x="1022" y="386"/>
                  </a:cubicBezTo>
                  <a:cubicBezTo>
                    <a:pt x="1001" y="241"/>
                    <a:pt x="914" y="185"/>
                    <a:pt x="874" y="10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prstClr val="black"/>
                </a:solidFill>
              </a:endParaRPr>
            </a:p>
          </p:txBody>
        </p:sp>
        <p:sp>
          <p:nvSpPr>
            <p:cNvPr id="25" name="Freeform 24"/>
            <p:cNvSpPr>
              <a:spLocks/>
            </p:cNvSpPr>
            <p:nvPr/>
          </p:nvSpPr>
          <p:spPr bwMode="auto">
            <a:xfrm>
              <a:off x="5008563" y="2117725"/>
              <a:ext cx="219075" cy="93663"/>
            </a:xfrm>
            <a:custGeom>
              <a:avLst/>
              <a:gdLst>
                <a:gd name="T0" fmla="*/ 53 w 137"/>
                <a:gd name="T1" fmla="*/ 38 h 59"/>
                <a:gd name="T2" fmla="*/ 94 w 137"/>
                <a:gd name="T3" fmla="*/ 56 h 59"/>
                <a:gd name="T4" fmla="*/ 114 w 137"/>
                <a:gd name="T5" fmla="*/ 32 h 59"/>
                <a:gd name="T6" fmla="*/ 132 w 137"/>
                <a:gd name="T7" fmla="*/ 17 h 59"/>
                <a:gd name="T8" fmla="*/ 137 w 137"/>
                <a:gd name="T9" fmla="*/ 0 h 59"/>
                <a:gd name="T10" fmla="*/ 0 w 137"/>
                <a:gd name="T11" fmla="*/ 0 h 59"/>
                <a:gd name="T12" fmla="*/ 53 w 137"/>
                <a:gd name="T13" fmla="*/ 38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7" h="59">
                  <a:moveTo>
                    <a:pt x="53" y="38"/>
                  </a:moveTo>
                  <a:cubicBezTo>
                    <a:pt x="78" y="45"/>
                    <a:pt x="81" y="54"/>
                    <a:pt x="94" y="56"/>
                  </a:cubicBezTo>
                  <a:cubicBezTo>
                    <a:pt x="108" y="59"/>
                    <a:pt x="109" y="40"/>
                    <a:pt x="114" y="32"/>
                  </a:cubicBezTo>
                  <a:cubicBezTo>
                    <a:pt x="120" y="23"/>
                    <a:pt x="126" y="31"/>
                    <a:pt x="132" y="17"/>
                  </a:cubicBezTo>
                  <a:cubicBezTo>
                    <a:pt x="135" y="11"/>
                    <a:pt x="136" y="6"/>
                    <a:pt x="13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25"/>
                    <a:pt x="32" y="32"/>
                    <a:pt x="53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prstClr val="black"/>
                </a:solidFill>
              </a:endParaRPr>
            </a:p>
          </p:txBody>
        </p:sp>
      </p:grpSp>
      <p:sp>
        <p:nvSpPr>
          <p:cNvPr id="26" name="Freeform 25"/>
          <p:cNvSpPr>
            <a:spLocks/>
          </p:cNvSpPr>
          <p:nvPr userDrawn="1"/>
        </p:nvSpPr>
        <p:spPr bwMode="auto">
          <a:xfrm>
            <a:off x="4785789" y="3941234"/>
            <a:ext cx="2705100" cy="1119717"/>
          </a:xfrm>
          <a:custGeom>
            <a:avLst/>
            <a:gdLst>
              <a:gd name="T0" fmla="*/ 114 w 1264"/>
              <a:gd name="T1" fmla="*/ 11 h 523"/>
              <a:gd name="T2" fmla="*/ 24 w 1264"/>
              <a:gd name="T3" fmla="*/ 161 h 523"/>
              <a:gd name="T4" fmla="*/ 204 w 1264"/>
              <a:gd name="T5" fmla="*/ 331 h 523"/>
              <a:gd name="T6" fmla="*/ 481 w 1264"/>
              <a:gd name="T7" fmla="*/ 520 h 523"/>
              <a:gd name="T8" fmla="*/ 484 w 1264"/>
              <a:gd name="T9" fmla="*/ 523 h 523"/>
              <a:gd name="T10" fmla="*/ 684 w 1264"/>
              <a:gd name="T11" fmla="*/ 523 h 523"/>
              <a:gd name="T12" fmla="*/ 618 w 1264"/>
              <a:gd name="T13" fmla="*/ 473 h 523"/>
              <a:gd name="T14" fmla="*/ 472 w 1264"/>
              <a:gd name="T15" fmla="*/ 344 h 523"/>
              <a:gd name="T16" fmla="*/ 363 w 1264"/>
              <a:gd name="T17" fmla="*/ 151 h 523"/>
              <a:gd name="T18" fmla="*/ 464 w 1264"/>
              <a:gd name="T19" fmla="*/ 159 h 523"/>
              <a:gd name="T20" fmla="*/ 715 w 1264"/>
              <a:gd name="T21" fmla="*/ 133 h 523"/>
              <a:gd name="T22" fmla="*/ 861 w 1264"/>
              <a:gd name="T23" fmla="*/ 403 h 523"/>
              <a:gd name="T24" fmla="*/ 944 w 1264"/>
              <a:gd name="T25" fmla="*/ 523 h 523"/>
              <a:gd name="T26" fmla="*/ 1264 w 1264"/>
              <a:gd name="T27" fmla="*/ 523 h 523"/>
              <a:gd name="T28" fmla="*/ 1120 w 1264"/>
              <a:gd name="T29" fmla="*/ 444 h 523"/>
              <a:gd name="T30" fmla="*/ 988 w 1264"/>
              <a:gd name="T31" fmla="*/ 241 h 523"/>
              <a:gd name="T32" fmla="*/ 917 w 1264"/>
              <a:gd name="T33" fmla="*/ 0 h 523"/>
              <a:gd name="T34" fmla="*/ 143 w 1264"/>
              <a:gd name="T35" fmla="*/ 0 h 523"/>
              <a:gd name="T36" fmla="*/ 114 w 1264"/>
              <a:gd name="T37" fmla="*/ 11 h 5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264" h="523">
                <a:moveTo>
                  <a:pt x="114" y="11"/>
                </a:moveTo>
                <a:cubicBezTo>
                  <a:pt x="38" y="40"/>
                  <a:pt x="0" y="83"/>
                  <a:pt x="24" y="161"/>
                </a:cubicBezTo>
                <a:cubicBezTo>
                  <a:pt x="49" y="239"/>
                  <a:pt x="139" y="276"/>
                  <a:pt x="204" y="331"/>
                </a:cubicBezTo>
                <a:cubicBezTo>
                  <a:pt x="268" y="386"/>
                  <a:pt x="431" y="485"/>
                  <a:pt x="481" y="520"/>
                </a:cubicBezTo>
                <a:cubicBezTo>
                  <a:pt x="482" y="521"/>
                  <a:pt x="483" y="522"/>
                  <a:pt x="484" y="523"/>
                </a:cubicBezTo>
                <a:cubicBezTo>
                  <a:pt x="684" y="523"/>
                  <a:pt x="684" y="523"/>
                  <a:pt x="684" y="523"/>
                </a:cubicBezTo>
                <a:cubicBezTo>
                  <a:pt x="667" y="506"/>
                  <a:pt x="646" y="489"/>
                  <a:pt x="618" y="473"/>
                </a:cubicBezTo>
                <a:cubicBezTo>
                  <a:pt x="563" y="441"/>
                  <a:pt x="519" y="404"/>
                  <a:pt x="472" y="344"/>
                </a:cubicBezTo>
                <a:cubicBezTo>
                  <a:pt x="426" y="284"/>
                  <a:pt x="347" y="158"/>
                  <a:pt x="363" y="151"/>
                </a:cubicBezTo>
                <a:cubicBezTo>
                  <a:pt x="379" y="145"/>
                  <a:pt x="425" y="156"/>
                  <a:pt x="464" y="159"/>
                </a:cubicBezTo>
                <a:cubicBezTo>
                  <a:pt x="643" y="162"/>
                  <a:pt x="715" y="133"/>
                  <a:pt x="715" y="133"/>
                </a:cubicBezTo>
                <a:cubicBezTo>
                  <a:pt x="755" y="230"/>
                  <a:pt x="824" y="356"/>
                  <a:pt x="861" y="403"/>
                </a:cubicBezTo>
                <a:cubicBezTo>
                  <a:pt x="897" y="451"/>
                  <a:pt x="895" y="476"/>
                  <a:pt x="944" y="523"/>
                </a:cubicBezTo>
                <a:cubicBezTo>
                  <a:pt x="1264" y="523"/>
                  <a:pt x="1264" y="523"/>
                  <a:pt x="1264" y="523"/>
                </a:cubicBezTo>
                <a:cubicBezTo>
                  <a:pt x="1212" y="483"/>
                  <a:pt x="1154" y="458"/>
                  <a:pt x="1120" y="444"/>
                </a:cubicBezTo>
                <a:cubicBezTo>
                  <a:pt x="1069" y="423"/>
                  <a:pt x="1030" y="371"/>
                  <a:pt x="988" y="241"/>
                </a:cubicBezTo>
                <a:cubicBezTo>
                  <a:pt x="960" y="156"/>
                  <a:pt x="936" y="82"/>
                  <a:pt x="917" y="0"/>
                </a:cubicBezTo>
                <a:cubicBezTo>
                  <a:pt x="143" y="0"/>
                  <a:pt x="143" y="0"/>
                  <a:pt x="143" y="0"/>
                </a:cubicBezTo>
                <a:cubicBezTo>
                  <a:pt x="133" y="4"/>
                  <a:pt x="123" y="8"/>
                  <a:pt x="114" y="1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>
              <a:solidFill>
                <a:prstClr val="black"/>
              </a:solidFill>
            </a:endParaRPr>
          </a:p>
        </p:txBody>
      </p:sp>
      <p:grpSp>
        <p:nvGrpSpPr>
          <p:cNvPr id="27" name="Group 26"/>
          <p:cNvGrpSpPr/>
          <p:nvPr userDrawn="1"/>
        </p:nvGrpSpPr>
        <p:grpSpPr>
          <a:xfrm>
            <a:off x="5535084" y="5060953"/>
            <a:ext cx="2607733" cy="1115484"/>
            <a:chOff x="4151313" y="3795713"/>
            <a:chExt cx="1955800" cy="836613"/>
          </a:xfrm>
          <a:solidFill>
            <a:schemeClr val="accent4"/>
          </a:solidFill>
        </p:grpSpPr>
        <p:sp>
          <p:nvSpPr>
            <p:cNvPr id="28" name="Freeform 22"/>
            <p:cNvSpPr>
              <a:spLocks/>
            </p:cNvSpPr>
            <p:nvPr/>
          </p:nvSpPr>
          <p:spPr bwMode="auto">
            <a:xfrm>
              <a:off x="5103813" y="3795713"/>
              <a:ext cx="1003300" cy="836613"/>
            </a:xfrm>
            <a:custGeom>
              <a:avLst/>
              <a:gdLst>
                <a:gd name="T0" fmla="*/ 2 w 625"/>
                <a:gd name="T1" fmla="*/ 1 h 522"/>
                <a:gd name="T2" fmla="*/ 150 w 625"/>
                <a:gd name="T3" fmla="*/ 93 h 522"/>
                <a:gd name="T4" fmla="*/ 410 w 625"/>
                <a:gd name="T5" fmla="*/ 264 h 522"/>
                <a:gd name="T6" fmla="*/ 468 w 625"/>
                <a:gd name="T7" fmla="*/ 353 h 522"/>
                <a:gd name="T8" fmla="*/ 402 w 625"/>
                <a:gd name="T9" fmla="*/ 463 h 522"/>
                <a:gd name="T10" fmla="*/ 361 w 625"/>
                <a:gd name="T11" fmla="*/ 508 h 522"/>
                <a:gd name="T12" fmla="*/ 365 w 625"/>
                <a:gd name="T13" fmla="*/ 522 h 522"/>
                <a:gd name="T14" fmla="*/ 426 w 625"/>
                <a:gd name="T15" fmla="*/ 522 h 522"/>
                <a:gd name="T16" fmla="*/ 486 w 625"/>
                <a:gd name="T17" fmla="*/ 488 h 522"/>
                <a:gd name="T18" fmla="*/ 574 w 625"/>
                <a:gd name="T19" fmla="*/ 403 h 522"/>
                <a:gd name="T20" fmla="*/ 585 w 625"/>
                <a:gd name="T21" fmla="*/ 308 h 522"/>
                <a:gd name="T22" fmla="*/ 509 w 625"/>
                <a:gd name="T23" fmla="*/ 215 h 522"/>
                <a:gd name="T24" fmla="*/ 391 w 625"/>
                <a:gd name="T25" fmla="*/ 68 h 522"/>
                <a:gd name="T26" fmla="*/ 320 w 625"/>
                <a:gd name="T27" fmla="*/ 0 h 522"/>
                <a:gd name="T28" fmla="*/ 0 w 625"/>
                <a:gd name="T29" fmla="*/ 0 h 522"/>
                <a:gd name="T30" fmla="*/ 2 w 625"/>
                <a:gd name="T31" fmla="*/ 1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25" h="522">
                  <a:moveTo>
                    <a:pt x="2" y="1"/>
                  </a:moveTo>
                  <a:cubicBezTo>
                    <a:pt x="53" y="49"/>
                    <a:pt x="71" y="33"/>
                    <a:pt x="150" y="93"/>
                  </a:cubicBezTo>
                  <a:cubicBezTo>
                    <a:pt x="225" y="156"/>
                    <a:pt x="367" y="232"/>
                    <a:pt x="410" y="264"/>
                  </a:cubicBezTo>
                  <a:cubicBezTo>
                    <a:pt x="453" y="296"/>
                    <a:pt x="469" y="311"/>
                    <a:pt x="468" y="353"/>
                  </a:cubicBezTo>
                  <a:cubicBezTo>
                    <a:pt x="467" y="395"/>
                    <a:pt x="433" y="449"/>
                    <a:pt x="402" y="463"/>
                  </a:cubicBezTo>
                  <a:cubicBezTo>
                    <a:pt x="371" y="477"/>
                    <a:pt x="363" y="481"/>
                    <a:pt x="361" y="508"/>
                  </a:cubicBezTo>
                  <a:cubicBezTo>
                    <a:pt x="361" y="515"/>
                    <a:pt x="362" y="520"/>
                    <a:pt x="365" y="522"/>
                  </a:cubicBezTo>
                  <a:cubicBezTo>
                    <a:pt x="426" y="522"/>
                    <a:pt x="426" y="522"/>
                    <a:pt x="426" y="522"/>
                  </a:cubicBezTo>
                  <a:cubicBezTo>
                    <a:pt x="444" y="521"/>
                    <a:pt x="464" y="514"/>
                    <a:pt x="486" y="488"/>
                  </a:cubicBezTo>
                  <a:cubicBezTo>
                    <a:pt x="517" y="451"/>
                    <a:pt x="525" y="423"/>
                    <a:pt x="574" y="403"/>
                  </a:cubicBezTo>
                  <a:cubicBezTo>
                    <a:pt x="623" y="382"/>
                    <a:pt x="625" y="339"/>
                    <a:pt x="585" y="308"/>
                  </a:cubicBezTo>
                  <a:cubicBezTo>
                    <a:pt x="546" y="277"/>
                    <a:pt x="557" y="261"/>
                    <a:pt x="509" y="215"/>
                  </a:cubicBezTo>
                  <a:cubicBezTo>
                    <a:pt x="461" y="168"/>
                    <a:pt x="452" y="149"/>
                    <a:pt x="391" y="68"/>
                  </a:cubicBezTo>
                  <a:cubicBezTo>
                    <a:pt x="371" y="42"/>
                    <a:pt x="346" y="19"/>
                    <a:pt x="32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1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prstClr val="black"/>
                </a:solidFill>
              </a:endParaRPr>
            </a:p>
          </p:txBody>
        </p:sp>
        <p:sp>
          <p:nvSpPr>
            <p:cNvPr id="29" name="Freeform 23"/>
            <p:cNvSpPr>
              <a:spLocks/>
            </p:cNvSpPr>
            <p:nvPr/>
          </p:nvSpPr>
          <p:spPr bwMode="auto">
            <a:xfrm>
              <a:off x="4151313" y="3795713"/>
              <a:ext cx="638175" cy="396875"/>
            </a:xfrm>
            <a:custGeom>
              <a:avLst/>
              <a:gdLst>
                <a:gd name="T0" fmla="*/ 164 w 398"/>
                <a:gd name="T1" fmla="*/ 92 h 248"/>
                <a:gd name="T2" fmla="*/ 72 w 398"/>
                <a:gd name="T3" fmla="*/ 186 h 248"/>
                <a:gd name="T4" fmla="*/ 1 w 398"/>
                <a:gd name="T5" fmla="*/ 208 h 248"/>
                <a:gd name="T6" fmla="*/ 49 w 398"/>
                <a:gd name="T7" fmla="*/ 244 h 248"/>
                <a:gd name="T8" fmla="*/ 119 w 398"/>
                <a:gd name="T9" fmla="*/ 248 h 248"/>
                <a:gd name="T10" fmla="*/ 208 w 398"/>
                <a:gd name="T11" fmla="*/ 208 h 248"/>
                <a:gd name="T12" fmla="*/ 370 w 398"/>
                <a:gd name="T13" fmla="*/ 105 h 248"/>
                <a:gd name="T14" fmla="*/ 374 w 398"/>
                <a:gd name="T15" fmla="*/ 44 h 248"/>
                <a:gd name="T16" fmla="*/ 334 w 398"/>
                <a:gd name="T17" fmla="*/ 0 h 248"/>
                <a:gd name="T18" fmla="*/ 134 w 398"/>
                <a:gd name="T19" fmla="*/ 0 h 248"/>
                <a:gd name="T20" fmla="*/ 164 w 398"/>
                <a:gd name="T21" fmla="*/ 92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98" h="248">
                  <a:moveTo>
                    <a:pt x="164" y="92"/>
                  </a:moveTo>
                  <a:cubicBezTo>
                    <a:pt x="139" y="125"/>
                    <a:pt x="108" y="169"/>
                    <a:pt x="72" y="186"/>
                  </a:cubicBezTo>
                  <a:cubicBezTo>
                    <a:pt x="36" y="203"/>
                    <a:pt x="1" y="192"/>
                    <a:pt x="1" y="208"/>
                  </a:cubicBezTo>
                  <a:cubicBezTo>
                    <a:pt x="0" y="225"/>
                    <a:pt x="19" y="243"/>
                    <a:pt x="49" y="244"/>
                  </a:cubicBezTo>
                  <a:cubicBezTo>
                    <a:pt x="79" y="246"/>
                    <a:pt x="84" y="247"/>
                    <a:pt x="119" y="248"/>
                  </a:cubicBezTo>
                  <a:cubicBezTo>
                    <a:pt x="153" y="248"/>
                    <a:pt x="208" y="208"/>
                    <a:pt x="208" y="208"/>
                  </a:cubicBezTo>
                  <a:cubicBezTo>
                    <a:pt x="276" y="152"/>
                    <a:pt x="342" y="125"/>
                    <a:pt x="370" y="105"/>
                  </a:cubicBezTo>
                  <a:cubicBezTo>
                    <a:pt x="398" y="86"/>
                    <a:pt x="397" y="73"/>
                    <a:pt x="374" y="44"/>
                  </a:cubicBezTo>
                  <a:cubicBezTo>
                    <a:pt x="362" y="30"/>
                    <a:pt x="350" y="15"/>
                    <a:pt x="334" y="0"/>
                  </a:cubicBezTo>
                  <a:cubicBezTo>
                    <a:pt x="134" y="0"/>
                    <a:pt x="134" y="0"/>
                    <a:pt x="134" y="0"/>
                  </a:cubicBezTo>
                  <a:cubicBezTo>
                    <a:pt x="180" y="34"/>
                    <a:pt x="189" y="59"/>
                    <a:pt x="164" y="9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prstClr val="black"/>
                </a:solidFill>
              </a:endParaRPr>
            </a:p>
          </p:txBody>
        </p:sp>
      </p:grpSp>
      <p:sp>
        <p:nvSpPr>
          <p:cNvPr id="30" name="Freeform 24"/>
          <p:cNvSpPr>
            <a:spLocks noEditPoints="1"/>
          </p:cNvSpPr>
          <p:nvPr userDrawn="1"/>
        </p:nvSpPr>
        <p:spPr bwMode="auto">
          <a:xfrm>
            <a:off x="5050367" y="1706033"/>
            <a:ext cx="3134784" cy="4470400"/>
          </a:xfrm>
          <a:custGeom>
            <a:avLst/>
            <a:gdLst>
              <a:gd name="T0" fmla="*/ 626 w 1466"/>
              <a:gd name="T1" fmla="*/ 129 h 2090"/>
              <a:gd name="T2" fmla="*/ 789 w 1466"/>
              <a:gd name="T3" fmla="*/ 430 h 2090"/>
              <a:gd name="T4" fmla="*/ 797 w 1466"/>
              <a:gd name="T5" fmla="*/ 404 h 2090"/>
              <a:gd name="T6" fmla="*/ 832 w 1466"/>
              <a:gd name="T7" fmla="*/ 417 h 2090"/>
              <a:gd name="T8" fmla="*/ 846 w 1466"/>
              <a:gd name="T9" fmla="*/ 387 h 2090"/>
              <a:gd name="T10" fmla="*/ 897 w 1466"/>
              <a:gd name="T11" fmla="*/ 444 h 2090"/>
              <a:gd name="T12" fmla="*/ 902 w 1466"/>
              <a:gd name="T13" fmla="*/ 502 h 2090"/>
              <a:gd name="T14" fmla="*/ 926 w 1466"/>
              <a:gd name="T15" fmla="*/ 522 h 2090"/>
              <a:gd name="T16" fmla="*/ 929 w 1466"/>
              <a:gd name="T17" fmla="*/ 510 h 2090"/>
              <a:gd name="T18" fmla="*/ 935 w 1466"/>
              <a:gd name="T19" fmla="*/ 481 h 2090"/>
              <a:gd name="T20" fmla="*/ 920 w 1466"/>
              <a:gd name="T21" fmla="*/ 423 h 2090"/>
              <a:gd name="T22" fmla="*/ 876 w 1466"/>
              <a:gd name="T23" fmla="*/ 375 h 2090"/>
              <a:gd name="T24" fmla="*/ 844 w 1466"/>
              <a:gd name="T25" fmla="*/ 355 h 2090"/>
              <a:gd name="T26" fmla="*/ 796 w 1466"/>
              <a:gd name="T27" fmla="*/ 364 h 2090"/>
              <a:gd name="T28" fmla="*/ 756 w 1466"/>
              <a:gd name="T29" fmla="*/ 294 h 2090"/>
              <a:gd name="T30" fmla="*/ 653 w 1466"/>
              <a:gd name="T31" fmla="*/ 116 h 2090"/>
              <a:gd name="T32" fmla="*/ 546 w 1466"/>
              <a:gd name="T33" fmla="*/ 64 h 2090"/>
              <a:gd name="T34" fmla="*/ 221 w 1466"/>
              <a:gd name="T35" fmla="*/ 143 h 2090"/>
              <a:gd name="T36" fmla="*/ 188 w 1466"/>
              <a:gd name="T37" fmla="*/ 140 h 2090"/>
              <a:gd name="T38" fmla="*/ 69 w 1466"/>
              <a:gd name="T39" fmla="*/ 0 h 2090"/>
              <a:gd name="T40" fmla="*/ 40 w 1466"/>
              <a:gd name="T41" fmla="*/ 17 h 2090"/>
              <a:gd name="T42" fmla="*/ 107 w 1466"/>
              <a:gd name="T43" fmla="*/ 220 h 2090"/>
              <a:gd name="T44" fmla="*/ 357 w 1466"/>
              <a:gd name="T45" fmla="*/ 139 h 2090"/>
              <a:gd name="T46" fmla="*/ 602 w 1466"/>
              <a:gd name="T47" fmla="*/ 495 h 2090"/>
              <a:gd name="T48" fmla="*/ 496 w 1466"/>
              <a:gd name="T49" fmla="*/ 341 h 2090"/>
              <a:gd name="T50" fmla="*/ 441 w 1466"/>
              <a:gd name="T51" fmla="*/ 300 h 2090"/>
              <a:gd name="T52" fmla="*/ 460 w 1466"/>
              <a:gd name="T53" fmla="*/ 299 h 2090"/>
              <a:gd name="T54" fmla="*/ 530 w 1466"/>
              <a:gd name="T55" fmla="*/ 283 h 2090"/>
              <a:gd name="T56" fmla="*/ 556 w 1466"/>
              <a:gd name="T57" fmla="*/ 275 h 2090"/>
              <a:gd name="T58" fmla="*/ 596 w 1466"/>
              <a:gd name="T59" fmla="*/ 337 h 2090"/>
              <a:gd name="T60" fmla="*/ 722 w 1466"/>
              <a:gd name="T61" fmla="*/ 514 h 2090"/>
              <a:gd name="T62" fmla="*/ 761 w 1466"/>
              <a:gd name="T63" fmla="*/ 522 h 2090"/>
              <a:gd name="T64" fmla="*/ 619 w 1466"/>
              <a:gd name="T65" fmla="*/ 323 h 2090"/>
              <a:gd name="T66" fmla="*/ 461 w 1466"/>
              <a:gd name="T67" fmla="*/ 273 h 2090"/>
              <a:gd name="T68" fmla="*/ 469 w 1466"/>
              <a:gd name="T69" fmla="*/ 360 h 2090"/>
              <a:gd name="T70" fmla="*/ 579 w 1466"/>
              <a:gd name="T71" fmla="*/ 522 h 2090"/>
              <a:gd name="T72" fmla="*/ 602 w 1466"/>
              <a:gd name="T73" fmla="*/ 495 h 2090"/>
              <a:gd name="T74" fmla="*/ 694 w 1466"/>
              <a:gd name="T75" fmla="*/ 682 h 2090"/>
              <a:gd name="T76" fmla="*/ 611 w 1466"/>
              <a:gd name="T77" fmla="*/ 522 h 2090"/>
              <a:gd name="T78" fmla="*/ 620 w 1466"/>
              <a:gd name="T79" fmla="*/ 625 h 2090"/>
              <a:gd name="T80" fmla="*/ 794 w 1466"/>
              <a:gd name="T81" fmla="*/ 1045 h 2090"/>
              <a:gd name="T82" fmla="*/ 796 w 1466"/>
              <a:gd name="T83" fmla="*/ 901 h 2090"/>
              <a:gd name="T84" fmla="*/ 875 w 1466"/>
              <a:gd name="T85" fmla="*/ 554 h 2090"/>
              <a:gd name="T86" fmla="*/ 814 w 1466"/>
              <a:gd name="T87" fmla="*/ 560 h 2090"/>
              <a:gd name="T88" fmla="*/ 728 w 1466"/>
              <a:gd name="T89" fmla="*/ 522 h 2090"/>
              <a:gd name="T90" fmla="*/ 825 w 1466"/>
              <a:gd name="T91" fmla="*/ 593 h 2090"/>
              <a:gd name="T92" fmla="*/ 858 w 1466"/>
              <a:gd name="T93" fmla="*/ 604 h 2090"/>
              <a:gd name="T94" fmla="*/ 919 w 1466"/>
              <a:gd name="T95" fmla="*/ 548 h 2090"/>
              <a:gd name="T96" fmla="*/ 898 w 1466"/>
              <a:gd name="T97" fmla="*/ 522 h 2090"/>
              <a:gd name="T98" fmla="*/ 1008 w 1466"/>
              <a:gd name="T99" fmla="*/ 1459 h 2090"/>
              <a:gd name="T100" fmla="*/ 824 w 1466"/>
              <a:gd name="T101" fmla="*/ 1045 h 2090"/>
              <a:gd name="T102" fmla="*/ 865 w 1466"/>
              <a:gd name="T103" fmla="*/ 1286 h 2090"/>
              <a:gd name="T104" fmla="*/ 1141 w 1466"/>
              <a:gd name="T105" fmla="*/ 1568 h 2090"/>
              <a:gd name="T106" fmla="*/ 1008 w 1466"/>
              <a:gd name="T107" fmla="*/ 1459 h 2090"/>
              <a:gd name="T108" fmla="*/ 1396 w 1466"/>
              <a:gd name="T109" fmla="*/ 1817 h 2090"/>
              <a:gd name="T110" fmla="*/ 1273 w 1466"/>
              <a:gd name="T111" fmla="*/ 1667 h 2090"/>
              <a:gd name="T112" fmla="*/ 1190 w 1466"/>
              <a:gd name="T113" fmla="*/ 1568 h 2090"/>
              <a:gd name="T114" fmla="*/ 1212 w 1466"/>
              <a:gd name="T115" fmla="*/ 1636 h 2090"/>
              <a:gd name="T116" fmla="*/ 1406 w 1466"/>
              <a:gd name="T117" fmla="*/ 1876 h 2090"/>
              <a:gd name="T118" fmla="*/ 1307 w 1466"/>
              <a:gd name="T119" fmla="*/ 2056 h 2090"/>
              <a:gd name="T120" fmla="*/ 1310 w 1466"/>
              <a:gd name="T121" fmla="*/ 2090 h 2090"/>
              <a:gd name="T122" fmla="*/ 1351 w 1466"/>
              <a:gd name="T123" fmla="*/ 2043 h 2090"/>
              <a:gd name="T124" fmla="*/ 1462 w 1466"/>
              <a:gd name="T125" fmla="*/ 1930 h 20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466" h="2090">
                <a:moveTo>
                  <a:pt x="555" y="96"/>
                </a:moveTo>
                <a:cubicBezTo>
                  <a:pt x="611" y="98"/>
                  <a:pt x="619" y="108"/>
                  <a:pt x="626" y="129"/>
                </a:cubicBezTo>
                <a:cubicBezTo>
                  <a:pt x="633" y="149"/>
                  <a:pt x="702" y="249"/>
                  <a:pt x="730" y="309"/>
                </a:cubicBezTo>
                <a:cubicBezTo>
                  <a:pt x="758" y="368"/>
                  <a:pt x="785" y="416"/>
                  <a:pt x="789" y="430"/>
                </a:cubicBezTo>
                <a:cubicBezTo>
                  <a:pt x="793" y="444"/>
                  <a:pt x="809" y="446"/>
                  <a:pt x="809" y="440"/>
                </a:cubicBezTo>
                <a:cubicBezTo>
                  <a:pt x="809" y="435"/>
                  <a:pt x="805" y="412"/>
                  <a:pt x="797" y="404"/>
                </a:cubicBezTo>
                <a:cubicBezTo>
                  <a:pt x="792" y="395"/>
                  <a:pt x="794" y="394"/>
                  <a:pt x="806" y="399"/>
                </a:cubicBezTo>
                <a:cubicBezTo>
                  <a:pt x="818" y="405"/>
                  <a:pt x="827" y="411"/>
                  <a:pt x="832" y="417"/>
                </a:cubicBezTo>
                <a:cubicBezTo>
                  <a:pt x="837" y="422"/>
                  <a:pt x="840" y="412"/>
                  <a:pt x="840" y="402"/>
                </a:cubicBezTo>
                <a:cubicBezTo>
                  <a:pt x="840" y="392"/>
                  <a:pt x="841" y="385"/>
                  <a:pt x="846" y="387"/>
                </a:cubicBezTo>
                <a:cubicBezTo>
                  <a:pt x="852" y="390"/>
                  <a:pt x="852" y="399"/>
                  <a:pt x="866" y="408"/>
                </a:cubicBezTo>
                <a:cubicBezTo>
                  <a:pt x="880" y="417"/>
                  <a:pt x="889" y="431"/>
                  <a:pt x="897" y="444"/>
                </a:cubicBezTo>
                <a:cubicBezTo>
                  <a:pt x="906" y="457"/>
                  <a:pt x="910" y="468"/>
                  <a:pt x="907" y="476"/>
                </a:cubicBezTo>
                <a:cubicBezTo>
                  <a:pt x="905" y="484"/>
                  <a:pt x="908" y="486"/>
                  <a:pt x="902" y="502"/>
                </a:cubicBezTo>
                <a:cubicBezTo>
                  <a:pt x="899" y="510"/>
                  <a:pt x="898" y="516"/>
                  <a:pt x="898" y="522"/>
                </a:cubicBezTo>
                <a:cubicBezTo>
                  <a:pt x="926" y="522"/>
                  <a:pt x="926" y="522"/>
                  <a:pt x="926" y="522"/>
                </a:cubicBezTo>
                <a:cubicBezTo>
                  <a:pt x="926" y="522"/>
                  <a:pt x="927" y="521"/>
                  <a:pt x="927" y="521"/>
                </a:cubicBezTo>
                <a:cubicBezTo>
                  <a:pt x="927" y="516"/>
                  <a:pt x="927" y="513"/>
                  <a:pt x="929" y="510"/>
                </a:cubicBezTo>
                <a:cubicBezTo>
                  <a:pt x="934" y="497"/>
                  <a:pt x="935" y="488"/>
                  <a:pt x="935" y="482"/>
                </a:cubicBezTo>
                <a:cubicBezTo>
                  <a:pt x="935" y="482"/>
                  <a:pt x="935" y="481"/>
                  <a:pt x="935" y="481"/>
                </a:cubicBezTo>
                <a:cubicBezTo>
                  <a:pt x="943" y="456"/>
                  <a:pt x="927" y="433"/>
                  <a:pt x="921" y="425"/>
                </a:cubicBezTo>
                <a:cubicBezTo>
                  <a:pt x="920" y="423"/>
                  <a:pt x="920" y="423"/>
                  <a:pt x="920" y="423"/>
                </a:cubicBezTo>
                <a:cubicBezTo>
                  <a:pt x="911" y="409"/>
                  <a:pt x="900" y="393"/>
                  <a:pt x="882" y="381"/>
                </a:cubicBezTo>
                <a:cubicBezTo>
                  <a:pt x="879" y="379"/>
                  <a:pt x="878" y="378"/>
                  <a:pt x="876" y="375"/>
                </a:cubicBezTo>
                <a:cubicBezTo>
                  <a:pt x="873" y="371"/>
                  <a:pt x="868" y="362"/>
                  <a:pt x="857" y="358"/>
                </a:cubicBezTo>
                <a:cubicBezTo>
                  <a:pt x="853" y="356"/>
                  <a:pt x="849" y="355"/>
                  <a:pt x="844" y="355"/>
                </a:cubicBezTo>
                <a:cubicBezTo>
                  <a:pt x="836" y="355"/>
                  <a:pt x="825" y="358"/>
                  <a:pt x="818" y="370"/>
                </a:cubicBezTo>
                <a:cubicBezTo>
                  <a:pt x="809" y="366"/>
                  <a:pt x="803" y="364"/>
                  <a:pt x="796" y="364"/>
                </a:cubicBezTo>
                <a:cubicBezTo>
                  <a:pt x="795" y="364"/>
                  <a:pt x="793" y="364"/>
                  <a:pt x="791" y="365"/>
                </a:cubicBezTo>
                <a:cubicBezTo>
                  <a:pt x="781" y="345"/>
                  <a:pt x="768" y="320"/>
                  <a:pt x="756" y="294"/>
                </a:cubicBezTo>
                <a:cubicBezTo>
                  <a:pt x="739" y="259"/>
                  <a:pt x="711" y="212"/>
                  <a:pt x="688" y="174"/>
                </a:cubicBezTo>
                <a:cubicBezTo>
                  <a:pt x="674" y="152"/>
                  <a:pt x="656" y="123"/>
                  <a:pt x="653" y="116"/>
                </a:cubicBezTo>
                <a:cubicBezTo>
                  <a:pt x="641" y="79"/>
                  <a:pt x="617" y="66"/>
                  <a:pt x="556" y="64"/>
                </a:cubicBezTo>
                <a:cubicBezTo>
                  <a:pt x="552" y="64"/>
                  <a:pt x="549" y="64"/>
                  <a:pt x="546" y="64"/>
                </a:cubicBezTo>
                <a:cubicBezTo>
                  <a:pt x="489" y="64"/>
                  <a:pt x="412" y="82"/>
                  <a:pt x="346" y="110"/>
                </a:cubicBezTo>
                <a:cubicBezTo>
                  <a:pt x="295" y="132"/>
                  <a:pt x="253" y="143"/>
                  <a:pt x="221" y="143"/>
                </a:cubicBezTo>
                <a:cubicBezTo>
                  <a:pt x="214" y="143"/>
                  <a:pt x="208" y="143"/>
                  <a:pt x="202" y="142"/>
                </a:cubicBezTo>
                <a:cubicBezTo>
                  <a:pt x="197" y="141"/>
                  <a:pt x="193" y="140"/>
                  <a:pt x="188" y="140"/>
                </a:cubicBezTo>
                <a:cubicBezTo>
                  <a:pt x="165" y="140"/>
                  <a:pt x="144" y="150"/>
                  <a:pt x="127" y="161"/>
                </a:cubicBezTo>
                <a:cubicBezTo>
                  <a:pt x="126" y="121"/>
                  <a:pt x="123" y="44"/>
                  <a:pt x="69" y="0"/>
                </a:cubicBezTo>
                <a:cubicBezTo>
                  <a:pt x="0" y="0"/>
                  <a:pt x="0" y="0"/>
                  <a:pt x="0" y="0"/>
                </a:cubicBezTo>
                <a:cubicBezTo>
                  <a:pt x="13" y="3"/>
                  <a:pt x="26" y="8"/>
                  <a:pt x="40" y="17"/>
                </a:cubicBezTo>
                <a:cubicBezTo>
                  <a:pt x="99" y="53"/>
                  <a:pt x="98" y="138"/>
                  <a:pt x="98" y="174"/>
                </a:cubicBezTo>
                <a:cubicBezTo>
                  <a:pt x="99" y="210"/>
                  <a:pt x="103" y="225"/>
                  <a:pt x="107" y="220"/>
                </a:cubicBezTo>
                <a:cubicBezTo>
                  <a:pt x="110" y="215"/>
                  <a:pt x="155" y="165"/>
                  <a:pt x="197" y="173"/>
                </a:cubicBezTo>
                <a:cubicBezTo>
                  <a:pt x="238" y="180"/>
                  <a:pt x="294" y="167"/>
                  <a:pt x="357" y="139"/>
                </a:cubicBezTo>
                <a:cubicBezTo>
                  <a:pt x="420" y="112"/>
                  <a:pt x="498" y="94"/>
                  <a:pt x="555" y="96"/>
                </a:cubicBezTo>
                <a:close/>
                <a:moveTo>
                  <a:pt x="602" y="495"/>
                </a:moveTo>
                <a:cubicBezTo>
                  <a:pt x="596" y="478"/>
                  <a:pt x="591" y="462"/>
                  <a:pt x="584" y="445"/>
                </a:cubicBezTo>
                <a:cubicBezTo>
                  <a:pt x="564" y="393"/>
                  <a:pt x="538" y="374"/>
                  <a:pt x="496" y="341"/>
                </a:cubicBezTo>
                <a:cubicBezTo>
                  <a:pt x="487" y="334"/>
                  <a:pt x="487" y="334"/>
                  <a:pt x="487" y="334"/>
                </a:cubicBezTo>
                <a:cubicBezTo>
                  <a:pt x="470" y="321"/>
                  <a:pt x="455" y="310"/>
                  <a:pt x="441" y="300"/>
                </a:cubicBezTo>
                <a:cubicBezTo>
                  <a:pt x="446" y="299"/>
                  <a:pt x="451" y="299"/>
                  <a:pt x="456" y="299"/>
                </a:cubicBezTo>
                <a:cubicBezTo>
                  <a:pt x="458" y="299"/>
                  <a:pt x="459" y="299"/>
                  <a:pt x="460" y="299"/>
                </a:cubicBezTo>
                <a:cubicBezTo>
                  <a:pt x="463" y="299"/>
                  <a:pt x="465" y="299"/>
                  <a:pt x="467" y="299"/>
                </a:cubicBezTo>
                <a:cubicBezTo>
                  <a:pt x="500" y="299"/>
                  <a:pt x="517" y="290"/>
                  <a:pt x="530" y="283"/>
                </a:cubicBezTo>
                <a:cubicBezTo>
                  <a:pt x="538" y="278"/>
                  <a:pt x="544" y="276"/>
                  <a:pt x="555" y="275"/>
                </a:cubicBezTo>
                <a:cubicBezTo>
                  <a:pt x="555" y="275"/>
                  <a:pt x="555" y="275"/>
                  <a:pt x="556" y="275"/>
                </a:cubicBezTo>
                <a:cubicBezTo>
                  <a:pt x="563" y="275"/>
                  <a:pt x="568" y="285"/>
                  <a:pt x="579" y="306"/>
                </a:cubicBezTo>
                <a:cubicBezTo>
                  <a:pt x="584" y="317"/>
                  <a:pt x="589" y="327"/>
                  <a:pt x="596" y="337"/>
                </a:cubicBezTo>
                <a:cubicBezTo>
                  <a:pt x="602" y="346"/>
                  <a:pt x="614" y="362"/>
                  <a:pt x="629" y="383"/>
                </a:cubicBezTo>
                <a:cubicBezTo>
                  <a:pt x="661" y="426"/>
                  <a:pt x="705" y="486"/>
                  <a:pt x="722" y="514"/>
                </a:cubicBezTo>
                <a:cubicBezTo>
                  <a:pt x="724" y="517"/>
                  <a:pt x="726" y="520"/>
                  <a:pt x="728" y="522"/>
                </a:cubicBezTo>
                <a:cubicBezTo>
                  <a:pt x="761" y="522"/>
                  <a:pt x="761" y="522"/>
                  <a:pt x="761" y="522"/>
                </a:cubicBezTo>
                <a:cubicBezTo>
                  <a:pt x="756" y="517"/>
                  <a:pt x="752" y="510"/>
                  <a:pt x="747" y="501"/>
                </a:cubicBezTo>
                <a:cubicBezTo>
                  <a:pt x="720" y="460"/>
                  <a:pt x="639" y="351"/>
                  <a:pt x="619" y="323"/>
                </a:cubicBezTo>
                <a:cubicBezTo>
                  <a:pt x="600" y="295"/>
                  <a:pt x="592" y="247"/>
                  <a:pt x="553" y="249"/>
                </a:cubicBezTo>
                <a:cubicBezTo>
                  <a:pt x="514" y="252"/>
                  <a:pt x="514" y="275"/>
                  <a:pt x="461" y="273"/>
                </a:cubicBezTo>
                <a:cubicBezTo>
                  <a:pt x="409" y="271"/>
                  <a:pt x="383" y="297"/>
                  <a:pt x="383" y="297"/>
                </a:cubicBezTo>
                <a:cubicBezTo>
                  <a:pt x="383" y="297"/>
                  <a:pt x="423" y="324"/>
                  <a:pt x="469" y="360"/>
                </a:cubicBezTo>
                <a:cubicBezTo>
                  <a:pt x="516" y="396"/>
                  <a:pt x="539" y="411"/>
                  <a:pt x="558" y="458"/>
                </a:cubicBezTo>
                <a:cubicBezTo>
                  <a:pt x="566" y="480"/>
                  <a:pt x="572" y="500"/>
                  <a:pt x="579" y="522"/>
                </a:cubicBezTo>
                <a:cubicBezTo>
                  <a:pt x="611" y="522"/>
                  <a:pt x="611" y="522"/>
                  <a:pt x="611" y="522"/>
                </a:cubicBezTo>
                <a:cubicBezTo>
                  <a:pt x="607" y="513"/>
                  <a:pt x="604" y="504"/>
                  <a:pt x="602" y="495"/>
                </a:cubicBezTo>
                <a:close/>
                <a:moveTo>
                  <a:pt x="796" y="901"/>
                </a:moveTo>
                <a:cubicBezTo>
                  <a:pt x="781" y="797"/>
                  <a:pt x="735" y="736"/>
                  <a:pt x="694" y="682"/>
                </a:cubicBezTo>
                <a:cubicBezTo>
                  <a:pt x="676" y="658"/>
                  <a:pt x="658" y="634"/>
                  <a:pt x="646" y="610"/>
                </a:cubicBezTo>
                <a:cubicBezTo>
                  <a:pt x="629" y="574"/>
                  <a:pt x="618" y="546"/>
                  <a:pt x="611" y="522"/>
                </a:cubicBezTo>
                <a:cubicBezTo>
                  <a:pt x="579" y="522"/>
                  <a:pt x="579" y="522"/>
                  <a:pt x="579" y="522"/>
                </a:cubicBezTo>
                <a:cubicBezTo>
                  <a:pt x="588" y="550"/>
                  <a:pt x="599" y="581"/>
                  <a:pt x="620" y="625"/>
                </a:cubicBezTo>
                <a:cubicBezTo>
                  <a:pt x="660" y="707"/>
                  <a:pt x="747" y="763"/>
                  <a:pt x="768" y="908"/>
                </a:cubicBezTo>
                <a:cubicBezTo>
                  <a:pt x="775" y="957"/>
                  <a:pt x="784" y="1002"/>
                  <a:pt x="794" y="1045"/>
                </a:cubicBezTo>
                <a:cubicBezTo>
                  <a:pt x="824" y="1045"/>
                  <a:pt x="824" y="1045"/>
                  <a:pt x="824" y="1045"/>
                </a:cubicBezTo>
                <a:cubicBezTo>
                  <a:pt x="813" y="1000"/>
                  <a:pt x="804" y="953"/>
                  <a:pt x="796" y="901"/>
                </a:cubicBezTo>
                <a:close/>
                <a:moveTo>
                  <a:pt x="893" y="539"/>
                </a:moveTo>
                <a:cubicBezTo>
                  <a:pt x="887" y="553"/>
                  <a:pt x="881" y="545"/>
                  <a:pt x="875" y="554"/>
                </a:cubicBezTo>
                <a:cubicBezTo>
                  <a:pt x="870" y="562"/>
                  <a:pt x="869" y="581"/>
                  <a:pt x="855" y="578"/>
                </a:cubicBezTo>
                <a:cubicBezTo>
                  <a:pt x="842" y="576"/>
                  <a:pt x="839" y="567"/>
                  <a:pt x="814" y="560"/>
                </a:cubicBezTo>
                <a:cubicBezTo>
                  <a:pt x="793" y="554"/>
                  <a:pt x="779" y="547"/>
                  <a:pt x="761" y="522"/>
                </a:cubicBezTo>
                <a:cubicBezTo>
                  <a:pt x="728" y="522"/>
                  <a:pt x="728" y="522"/>
                  <a:pt x="728" y="522"/>
                </a:cubicBezTo>
                <a:cubicBezTo>
                  <a:pt x="755" y="564"/>
                  <a:pt x="775" y="575"/>
                  <a:pt x="806" y="584"/>
                </a:cubicBezTo>
                <a:cubicBezTo>
                  <a:pt x="816" y="587"/>
                  <a:pt x="820" y="590"/>
                  <a:pt x="825" y="593"/>
                </a:cubicBezTo>
                <a:cubicBezTo>
                  <a:pt x="831" y="597"/>
                  <a:pt x="839" y="602"/>
                  <a:pt x="850" y="604"/>
                </a:cubicBezTo>
                <a:cubicBezTo>
                  <a:pt x="853" y="604"/>
                  <a:pt x="855" y="604"/>
                  <a:pt x="858" y="604"/>
                </a:cubicBezTo>
                <a:cubicBezTo>
                  <a:pt x="885" y="604"/>
                  <a:pt x="895" y="580"/>
                  <a:pt x="898" y="571"/>
                </a:cubicBezTo>
                <a:cubicBezTo>
                  <a:pt x="905" y="568"/>
                  <a:pt x="913" y="561"/>
                  <a:pt x="919" y="548"/>
                </a:cubicBezTo>
                <a:cubicBezTo>
                  <a:pt x="924" y="538"/>
                  <a:pt x="926" y="529"/>
                  <a:pt x="926" y="522"/>
                </a:cubicBezTo>
                <a:cubicBezTo>
                  <a:pt x="898" y="522"/>
                  <a:pt x="898" y="522"/>
                  <a:pt x="898" y="522"/>
                </a:cubicBezTo>
                <a:cubicBezTo>
                  <a:pt x="897" y="528"/>
                  <a:pt x="896" y="533"/>
                  <a:pt x="893" y="539"/>
                </a:cubicBezTo>
                <a:close/>
                <a:moveTo>
                  <a:pt x="1008" y="1459"/>
                </a:moveTo>
                <a:cubicBezTo>
                  <a:pt x="975" y="1445"/>
                  <a:pt x="937" y="1413"/>
                  <a:pt x="892" y="1274"/>
                </a:cubicBezTo>
                <a:cubicBezTo>
                  <a:pt x="865" y="1193"/>
                  <a:pt x="842" y="1122"/>
                  <a:pt x="824" y="1045"/>
                </a:cubicBezTo>
                <a:cubicBezTo>
                  <a:pt x="794" y="1045"/>
                  <a:pt x="794" y="1045"/>
                  <a:pt x="794" y="1045"/>
                </a:cubicBezTo>
                <a:cubicBezTo>
                  <a:pt x="813" y="1127"/>
                  <a:pt x="837" y="1201"/>
                  <a:pt x="865" y="1286"/>
                </a:cubicBezTo>
                <a:cubicBezTo>
                  <a:pt x="907" y="1416"/>
                  <a:pt x="946" y="1468"/>
                  <a:pt x="997" y="1489"/>
                </a:cubicBezTo>
                <a:cubicBezTo>
                  <a:pt x="1031" y="1503"/>
                  <a:pt x="1089" y="1528"/>
                  <a:pt x="1141" y="1568"/>
                </a:cubicBezTo>
                <a:cubicBezTo>
                  <a:pt x="1190" y="1568"/>
                  <a:pt x="1190" y="1568"/>
                  <a:pt x="1190" y="1568"/>
                </a:cubicBezTo>
                <a:cubicBezTo>
                  <a:pt x="1123" y="1507"/>
                  <a:pt x="1040" y="1472"/>
                  <a:pt x="1008" y="1459"/>
                </a:cubicBezTo>
                <a:close/>
                <a:moveTo>
                  <a:pt x="1424" y="1850"/>
                </a:moveTo>
                <a:cubicBezTo>
                  <a:pt x="1408" y="1838"/>
                  <a:pt x="1403" y="1830"/>
                  <a:pt x="1396" y="1817"/>
                </a:cubicBezTo>
                <a:cubicBezTo>
                  <a:pt x="1387" y="1803"/>
                  <a:pt x="1377" y="1785"/>
                  <a:pt x="1350" y="1759"/>
                </a:cubicBezTo>
                <a:cubicBezTo>
                  <a:pt x="1316" y="1726"/>
                  <a:pt x="1303" y="1708"/>
                  <a:pt x="1273" y="1667"/>
                </a:cubicBezTo>
                <a:cubicBezTo>
                  <a:pt x="1262" y="1653"/>
                  <a:pt x="1250" y="1637"/>
                  <a:pt x="1235" y="1616"/>
                </a:cubicBezTo>
                <a:cubicBezTo>
                  <a:pt x="1222" y="1598"/>
                  <a:pt x="1206" y="1582"/>
                  <a:pt x="1190" y="1568"/>
                </a:cubicBezTo>
                <a:cubicBezTo>
                  <a:pt x="1141" y="1568"/>
                  <a:pt x="1141" y="1568"/>
                  <a:pt x="1141" y="1568"/>
                </a:cubicBezTo>
                <a:cubicBezTo>
                  <a:pt x="1167" y="1587"/>
                  <a:pt x="1192" y="1610"/>
                  <a:pt x="1212" y="1636"/>
                </a:cubicBezTo>
                <a:cubicBezTo>
                  <a:pt x="1273" y="1717"/>
                  <a:pt x="1282" y="1736"/>
                  <a:pt x="1330" y="1783"/>
                </a:cubicBezTo>
                <a:cubicBezTo>
                  <a:pt x="1378" y="1829"/>
                  <a:pt x="1367" y="1845"/>
                  <a:pt x="1406" y="1876"/>
                </a:cubicBezTo>
                <a:cubicBezTo>
                  <a:pt x="1446" y="1907"/>
                  <a:pt x="1444" y="1950"/>
                  <a:pt x="1395" y="1971"/>
                </a:cubicBezTo>
                <a:cubicBezTo>
                  <a:pt x="1346" y="1991"/>
                  <a:pt x="1338" y="2019"/>
                  <a:pt x="1307" y="2056"/>
                </a:cubicBezTo>
                <a:cubicBezTo>
                  <a:pt x="1285" y="2082"/>
                  <a:pt x="1265" y="2089"/>
                  <a:pt x="1247" y="2090"/>
                </a:cubicBezTo>
                <a:cubicBezTo>
                  <a:pt x="1310" y="2090"/>
                  <a:pt x="1310" y="2090"/>
                  <a:pt x="1310" y="2090"/>
                </a:cubicBezTo>
                <a:cubicBezTo>
                  <a:pt x="1316" y="2085"/>
                  <a:pt x="1323" y="2079"/>
                  <a:pt x="1329" y="2072"/>
                </a:cubicBezTo>
                <a:cubicBezTo>
                  <a:pt x="1338" y="2061"/>
                  <a:pt x="1345" y="2052"/>
                  <a:pt x="1351" y="2043"/>
                </a:cubicBezTo>
                <a:cubicBezTo>
                  <a:pt x="1368" y="2020"/>
                  <a:pt x="1378" y="2006"/>
                  <a:pt x="1406" y="1994"/>
                </a:cubicBezTo>
                <a:cubicBezTo>
                  <a:pt x="1438" y="1981"/>
                  <a:pt x="1458" y="1958"/>
                  <a:pt x="1462" y="1930"/>
                </a:cubicBezTo>
                <a:cubicBezTo>
                  <a:pt x="1466" y="1901"/>
                  <a:pt x="1452" y="1872"/>
                  <a:pt x="1424" y="1850"/>
                </a:cubicBezTo>
                <a:close/>
              </a:path>
            </a:pathLst>
          </a:custGeom>
          <a:solidFill>
            <a:schemeClr val="tx1">
              <a:alpha val="5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>
              <a:solidFill>
                <a:prstClr val="black"/>
              </a:solidFill>
            </a:endParaRPr>
          </a:p>
        </p:txBody>
      </p:sp>
      <p:sp>
        <p:nvSpPr>
          <p:cNvPr id="31" name="Freeform 29"/>
          <p:cNvSpPr>
            <a:spLocks noEditPoints="1"/>
          </p:cNvSpPr>
          <p:nvPr userDrawn="1"/>
        </p:nvSpPr>
        <p:spPr bwMode="auto">
          <a:xfrm>
            <a:off x="950696" y="2514601"/>
            <a:ext cx="776507" cy="528913"/>
          </a:xfrm>
          <a:custGeom>
            <a:avLst/>
            <a:gdLst>
              <a:gd name="T0" fmla="*/ 345 w 400"/>
              <a:gd name="T1" fmla="*/ 80 h 272"/>
              <a:gd name="T2" fmla="*/ 328 w 400"/>
              <a:gd name="T3" fmla="*/ 123 h 272"/>
              <a:gd name="T4" fmla="*/ 360 w 400"/>
              <a:gd name="T5" fmla="*/ 230 h 272"/>
              <a:gd name="T6" fmla="*/ 360 w 400"/>
              <a:gd name="T7" fmla="*/ 249 h 272"/>
              <a:gd name="T8" fmla="*/ 378 w 400"/>
              <a:gd name="T9" fmla="*/ 270 h 272"/>
              <a:gd name="T10" fmla="*/ 379 w 400"/>
              <a:gd name="T11" fmla="*/ 271 h 272"/>
              <a:gd name="T12" fmla="*/ 399 w 400"/>
              <a:gd name="T13" fmla="*/ 252 h 272"/>
              <a:gd name="T14" fmla="*/ 400 w 400"/>
              <a:gd name="T15" fmla="*/ 230 h 272"/>
              <a:gd name="T16" fmla="*/ 345 w 400"/>
              <a:gd name="T17" fmla="*/ 80 h 272"/>
              <a:gd name="T18" fmla="*/ 200 w 400"/>
              <a:gd name="T19" fmla="*/ 55 h 272"/>
              <a:gd name="T20" fmla="*/ 226 w 400"/>
              <a:gd name="T21" fmla="*/ 57 h 272"/>
              <a:gd name="T22" fmla="*/ 254 w 400"/>
              <a:gd name="T23" fmla="*/ 22 h 272"/>
              <a:gd name="T24" fmla="*/ 200 w 400"/>
              <a:gd name="T25" fmla="*/ 15 h 272"/>
              <a:gd name="T26" fmla="*/ 0 w 400"/>
              <a:gd name="T27" fmla="*/ 230 h 272"/>
              <a:gd name="T28" fmla="*/ 1 w 400"/>
              <a:gd name="T29" fmla="*/ 252 h 272"/>
              <a:gd name="T30" fmla="*/ 23 w 400"/>
              <a:gd name="T31" fmla="*/ 270 h 272"/>
              <a:gd name="T32" fmla="*/ 41 w 400"/>
              <a:gd name="T33" fmla="*/ 248 h 272"/>
              <a:gd name="T34" fmla="*/ 40 w 400"/>
              <a:gd name="T35" fmla="*/ 230 h 272"/>
              <a:gd name="T36" fmla="*/ 200 w 400"/>
              <a:gd name="T37" fmla="*/ 55 h 272"/>
              <a:gd name="T38" fmla="*/ 163 w 400"/>
              <a:gd name="T39" fmla="*/ 207 h 272"/>
              <a:gd name="T40" fmla="*/ 178 w 400"/>
              <a:gd name="T41" fmla="*/ 261 h 272"/>
              <a:gd name="T42" fmla="*/ 232 w 400"/>
              <a:gd name="T43" fmla="*/ 247 h 272"/>
              <a:gd name="T44" fmla="*/ 326 w 400"/>
              <a:gd name="T45" fmla="*/ 5 h 272"/>
              <a:gd name="T46" fmla="*/ 163 w 400"/>
              <a:gd name="T47" fmla="*/ 207 h 2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400" h="272">
                <a:moveTo>
                  <a:pt x="345" y="80"/>
                </a:moveTo>
                <a:cubicBezTo>
                  <a:pt x="339" y="95"/>
                  <a:pt x="333" y="110"/>
                  <a:pt x="328" y="123"/>
                </a:cubicBezTo>
                <a:cubicBezTo>
                  <a:pt x="348" y="152"/>
                  <a:pt x="360" y="189"/>
                  <a:pt x="360" y="230"/>
                </a:cubicBezTo>
                <a:cubicBezTo>
                  <a:pt x="360" y="236"/>
                  <a:pt x="360" y="243"/>
                  <a:pt x="360" y="249"/>
                </a:cubicBezTo>
                <a:cubicBezTo>
                  <a:pt x="359" y="260"/>
                  <a:pt x="367" y="269"/>
                  <a:pt x="378" y="270"/>
                </a:cubicBezTo>
                <a:cubicBezTo>
                  <a:pt x="378" y="271"/>
                  <a:pt x="379" y="271"/>
                  <a:pt x="379" y="271"/>
                </a:cubicBezTo>
                <a:cubicBezTo>
                  <a:pt x="390" y="271"/>
                  <a:pt x="398" y="263"/>
                  <a:pt x="399" y="252"/>
                </a:cubicBezTo>
                <a:cubicBezTo>
                  <a:pt x="400" y="245"/>
                  <a:pt x="400" y="237"/>
                  <a:pt x="400" y="230"/>
                </a:cubicBezTo>
                <a:cubicBezTo>
                  <a:pt x="400" y="171"/>
                  <a:pt x="379" y="118"/>
                  <a:pt x="345" y="80"/>
                </a:cubicBezTo>
                <a:close/>
                <a:moveTo>
                  <a:pt x="200" y="55"/>
                </a:moveTo>
                <a:cubicBezTo>
                  <a:pt x="209" y="55"/>
                  <a:pt x="218" y="55"/>
                  <a:pt x="226" y="57"/>
                </a:cubicBezTo>
                <a:cubicBezTo>
                  <a:pt x="235" y="46"/>
                  <a:pt x="245" y="34"/>
                  <a:pt x="254" y="22"/>
                </a:cubicBezTo>
                <a:cubicBezTo>
                  <a:pt x="237" y="17"/>
                  <a:pt x="219" y="15"/>
                  <a:pt x="200" y="15"/>
                </a:cubicBezTo>
                <a:cubicBezTo>
                  <a:pt x="88" y="15"/>
                  <a:pt x="0" y="109"/>
                  <a:pt x="0" y="230"/>
                </a:cubicBezTo>
                <a:cubicBezTo>
                  <a:pt x="0" y="237"/>
                  <a:pt x="1" y="245"/>
                  <a:pt x="1" y="252"/>
                </a:cubicBezTo>
                <a:cubicBezTo>
                  <a:pt x="2" y="263"/>
                  <a:pt x="12" y="271"/>
                  <a:pt x="23" y="270"/>
                </a:cubicBezTo>
                <a:cubicBezTo>
                  <a:pt x="34" y="269"/>
                  <a:pt x="42" y="259"/>
                  <a:pt x="41" y="248"/>
                </a:cubicBezTo>
                <a:cubicBezTo>
                  <a:pt x="41" y="242"/>
                  <a:pt x="40" y="236"/>
                  <a:pt x="40" y="230"/>
                </a:cubicBezTo>
                <a:cubicBezTo>
                  <a:pt x="40" y="132"/>
                  <a:pt x="111" y="55"/>
                  <a:pt x="200" y="55"/>
                </a:cubicBezTo>
                <a:close/>
                <a:moveTo>
                  <a:pt x="163" y="207"/>
                </a:moveTo>
                <a:cubicBezTo>
                  <a:pt x="149" y="230"/>
                  <a:pt x="158" y="250"/>
                  <a:pt x="178" y="261"/>
                </a:cubicBezTo>
                <a:cubicBezTo>
                  <a:pt x="197" y="272"/>
                  <a:pt x="218" y="270"/>
                  <a:pt x="232" y="247"/>
                </a:cubicBezTo>
                <a:cubicBezTo>
                  <a:pt x="246" y="223"/>
                  <a:pt x="333" y="9"/>
                  <a:pt x="326" y="5"/>
                </a:cubicBezTo>
                <a:cubicBezTo>
                  <a:pt x="318" y="0"/>
                  <a:pt x="177" y="183"/>
                  <a:pt x="163" y="207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>
              <a:solidFill>
                <a:prstClr val="black"/>
              </a:solidFill>
            </a:endParaRPr>
          </a:p>
        </p:txBody>
      </p:sp>
      <p:sp>
        <p:nvSpPr>
          <p:cNvPr id="32" name="TextBox 31"/>
          <p:cNvSpPr txBox="1"/>
          <p:nvPr userDrawn="1"/>
        </p:nvSpPr>
        <p:spPr>
          <a:xfrm>
            <a:off x="744702" y="3043518"/>
            <a:ext cx="3201695" cy="940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400" dirty="0">
                <a:solidFill>
                  <a:srgbClr val="95A5A6"/>
                </a:solidFill>
                <a:latin typeface="Lato Black" pitchFamily="34" charset="0"/>
              </a:rPr>
              <a:t>Click to edit Master text styles</a:t>
            </a:r>
          </a:p>
        </p:txBody>
      </p:sp>
      <p:sp>
        <p:nvSpPr>
          <p:cNvPr id="33" name="TextBox 32"/>
          <p:cNvSpPr txBox="1"/>
          <p:nvPr userDrawn="1"/>
        </p:nvSpPr>
        <p:spPr>
          <a:xfrm>
            <a:off x="7010401" y="1864235"/>
            <a:ext cx="3735932" cy="8228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67" dirty="0">
                <a:solidFill>
                  <a:prstClr val="white"/>
                </a:solidFill>
                <a:latin typeface="Lato Black" pitchFamily="34" charset="0"/>
              </a:rPr>
              <a:t>Click to edit Master text styles</a:t>
            </a:r>
          </a:p>
          <a:p>
            <a:pPr>
              <a:lnSpc>
                <a:spcPct val="120000"/>
              </a:lnSpc>
            </a:pPr>
            <a:endParaRPr lang="en-US" sz="1200" dirty="0">
              <a:solidFill>
                <a:prstClr val="white"/>
              </a:solidFill>
              <a:latin typeface="Lato" pitchFamily="34" charset="0"/>
            </a:endParaRPr>
          </a:p>
          <a:p>
            <a:pPr>
              <a:lnSpc>
                <a:spcPct val="120000"/>
              </a:lnSpc>
            </a:pPr>
            <a:r>
              <a:rPr lang="en-US" sz="1200" dirty="0">
                <a:solidFill>
                  <a:prstClr val="white"/>
                </a:solidFill>
                <a:latin typeface="Lato" pitchFamily="34" charset="0"/>
              </a:rPr>
              <a:t>Click to edit Master text styles</a:t>
            </a:r>
          </a:p>
        </p:txBody>
      </p:sp>
      <p:sp>
        <p:nvSpPr>
          <p:cNvPr id="34" name="TextBox 33"/>
          <p:cNvSpPr txBox="1"/>
          <p:nvPr userDrawn="1"/>
        </p:nvSpPr>
        <p:spPr>
          <a:xfrm>
            <a:off x="7315205" y="3014667"/>
            <a:ext cx="4271433" cy="7488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67" dirty="0">
                <a:latin typeface="Lato Black" pitchFamily="34" charset="0"/>
              </a:rPr>
              <a:t>Click to edit Master text styles</a:t>
            </a:r>
          </a:p>
          <a:p>
            <a:pPr>
              <a:lnSpc>
                <a:spcPct val="90000"/>
              </a:lnSpc>
            </a:pPr>
            <a:endParaRPr lang="en-US" sz="1333" dirty="0"/>
          </a:p>
          <a:p>
            <a:pPr>
              <a:lnSpc>
                <a:spcPct val="90000"/>
              </a:lnSpc>
            </a:pPr>
            <a:r>
              <a:rPr lang="en-US" sz="1333" dirty="0"/>
              <a:t>Click to edit Master text styles.</a:t>
            </a:r>
          </a:p>
        </p:txBody>
      </p:sp>
      <p:sp>
        <p:nvSpPr>
          <p:cNvPr id="35" name="TextBox 34"/>
          <p:cNvSpPr txBox="1"/>
          <p:nvPr userDrawn="1"/>
        </p:nvSpPr>
        <p:spPr>
          <a:xfrm>
            <a:off x="7721600" y="4038020"/>
            <a:ext cx="4267200" cy="7201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867" dirty="0">
                <a:solidFill>
                  <a:srgbClr val="FFFFFF"/>
                </a:solidFill>
                <a:latin typeface="Lato"/>
              </a:rPr>
              <a:t>Click to edit Master text styles</a:t>
            </a:r>
          </a:p>
          <a:p>
            <a:pPr>
              <a:lnSpc>
                <a:spcPct val="90000"/>
              </a:lnSpc>
            </a:pPr>
            <a:endParaRPr lang="en-US" sz="1333" dirty="0">
              <a:solidFill>
                <a:srgbClr val="FFFFFF"/>
              </a:solidFill>
            </a:endParaRPr>
          </a:p>
          <a:p>
            <a:pPr>
              <a:lnSpc>
                <a:spcPct val="90000"/>
              </a:lnSpc>
            </a:pPr>
            <a:r>
              <a:rPr lang="en-US" sz="1333" dirty="0">
                <a:solidFill>
                  <a:srgbClr val="FFFFFF"/>
                </a:solidFill>
              </a:rPr>
              <a:t>Click to edit Master text styles.</a:t>
            </a:r>
          </a:p>
        </p:txBody>
      </p:sp>
      <p:sp>
        <p:nvSpPr>
          <p:cNvPr id="36" name="TextBox 35"/>
          <p:cNvSpPr txBox="1"/>
          <p:nvPr userDrawn="1"/>
        </p:nvSpPr>
        <p:spPr>
          <a:xfrm>
            <a:off x="8324239" y="5244265"/>
            <a:ext cx="4271433" cy="769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67" dirty="0">
                <a:latin typeface="Lato Black" pitchFamily="34" charset="0"/>
              </a:rPr>
              <a:t>Click to edit Master text styles</a:t>
            </a:r>
          </a:p>
          <a:p>
            <a:endParaRPr lang="en-US" sz="1333" dirty="0"/>
          </a:p>
          <a:p>
            <a:pPr>
              <a:lnSpc>
                <a:spcPct val="90000"/>
              </a:lnSpc>
            </a:pPr>
            <a:r>
              <a:rPr lang="en-US" sz="1333" dirty="0"/>
              <a:t>Click to edit Master text styles.</a:t>
            </a:r>
          </a:p>
        </p:txBody>
      </p:sp>
    </p:spTree>
    <p:extLst>
      <p:ext uri="{BB962C8B-B14F-4D97-AF65-F5344CB8AC3E}">
        <p14:creationId xmlns:p14="http://schemas.microsoft.com/office/powerpoint/2010/main" val="386737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00"/>
                            </p:stCondLst>
                            <p:childTnLst>
                              <p:par>
                                <p:cTn id="11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500"/>
                            </p:stCondLst>
                            <p:childTnLst>
                              <p:par>
                                <p:cTn id="10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1" grpId="0" animBg="1"/>
      <p:bldP spid="22" grpId="0" animBg="1"/>
      <p:bldP spid="26" grpId="0" animBg="1"/>
      <p:bldP spid="30" grpId="0" animBg="1"/>
      <p:bldP spid="31" grpId="0" animBg="1"/>
      <p:bldP spid="32" grpId="0"/>
      <p:bldP spid="33" grpId="0"/>
      <p:bldP spid="34" grpId="0"/>
      <p:bldP spid="35" grpId="0"/>
      <p:bldP spid="36" grpId="0"/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32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FAC79-E610-E644-9EFE-91971AFD3B9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12/8/19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438EFA-C02A-BA4E-BB00-98D612392DB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FAC79-E610-E644-9EFE-91971AFD3B9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12/8/19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438EFA-C02A-BA4E-BB00-98D612392DB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54" indent="0">
              <a:buNone/>
              <a:defRPr sz="1801">
                <a:solidFill>
                  <a:schemeClr val="tx1">
                    <a:tint val="75000"/>
                  </a:schemeClr>
                </a:solidFill>
              </a:defRPr>
            </a:lvl2pPr>
            <a:lvl3pPr marL="91431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462" indent="0">
              <a:buNone/>
              <a:defRPr sz="1401">
                <a:solidFill>
                  <a:schemeClr val="tx1">
                    <a:tint val="75000"/>
                  </a:schemeClr>
                </a:solidFill>
              </a:defRPr>
            </a:lvl4pPr>
            <a:lvl5pPr marL="1828613" indent="0">
              <a:buNone/>
              <a:defRPr sz="1401">
                <a:solidFill>
                  <a:schemeClr val="tx1">
                    <a:tint val="75000"/>
                  </a:schemeClr>
                </a:solidFill>
              </a:defRPr>
            </a:lvl5pPr>
            <a:lvl6pPr marL="2285768" indent="0">
              <a:buNone/>
              <a:defRPr sz="1401">
                <a:solidFill>
                  <a:schemeClr val="tx1">
                    <a:tint val="75000"/>
                  </a:schemeClr>
                </a:solidFill>
              </a:defRPr>
            </a:lvl6pPr>
            <a:lvl7pPr marL="2742922" indent="0">
              <a:buNone/>
              <a:defRPr sz="1401">
                <a:solidFill>
                  <a:schemeClr val="tx1">
                    <a:tint val="75000"/>
                  </a:schemeClr>
                </a:solidFill>
              </a:defRPr>
            </a:lvl7pPr>
            <a:lvl8pPr marL="3200075" indent="0">
              <a:buNone/>
              <a:defRPr sz="1401">
                <a:solidFill>
                  <a:schemeClr val="tx1">
                    <a:tint val="75000"/>
                  </a:schemeClr>
                </a:solidFill>
              </a:defRPr>
            </a:lvl8pPr>
            <a:lvl9pPr marL="3657229" indent="0">
              <a:buNone/>
              <a:defRPr sz="140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FAC79-E610-E644-9EFE-91971AFD3B9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12/8/19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438EFA-C02A-BA4E-BB00-98D612392DB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2800" y="2921000"/>
            <a:ext cx="10363200" cy="1362075"/>
          </a:xfrm>
        </p:spPr>
        <p:txBody>
          <a:bodyPr anchor="t">
            <a:normAutofit/>
          </a:bodyPr>
          <a:lstStyle>
            <a:lvl1pPr algn="ctr">
              <a:defRPr sz="3200" b="1" cap="none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438EFA-C02A-BA4E-BB00-98D612392DB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4231759" y="1902023"/>
            <a:ext cx="3352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>
                <a:solidFill>
                  <a:prstClr val="black"/>
                </a:solidFill>
              </a:rPr>
              <a:t>Definition</a:t>
            </a:r>
            <a:endParaRPr lang="bg-BG" sz="3200" b="1" dirty="0">
              <a:solidFill>
                <a:prstClr val="black"/>
              </a:solidFill>
            </a:endParaRPr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7213600" y="2006600"/>
            <a:ext cx="1727200" cy="406400"/>
            <a:chOff x="6858000" y="1504950"/>
            <a:chExt cx="1295400" cy="304800"/>
          </a:xfrm>
        </p:grpSpPr>
        <p:cxnSp>
          <p:nvCxnSpPr>
            <p:cNvPr id="9" name="Straight Connector 8"/>
            <p:cNvCxnSpPr/>
            <p:nvPr userDrawn="1"/>
          </p:nvCxnSpPr>
          <p:spPr>
            <a:xfrm>
              <a:off x="6858000" y="1504950"/>
              <a:ext cx="1295400" cy="0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 userDrawn="1"/>
          </p:nvCxnSpPr>
          <p:spPr>
            <a:xfrm>
              <a:off x="6858000" y="1657350"/>
              <a:ext cx="1295400" cy="0"/>
            </a:xfrm>
            <a:prstGeom prst="line">
              <a:avLst/>
            </a:prstGeom>
            <a:ln w="571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 userDrawn="1"/>
          </p:nvCxnSpPr>
          <p:spPr>
            <a:xfrm>
              <a:off x="6858000" y="1809750"/>
              <a:ext cx="1295400" cy="0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 userDrawn="1"/>
        </p:nvGrpSpPr>
        <p:grpSpPr>
          <a:xfrm>
            <a:off x="2540000" y="2006600"/>
            <a:ext cx="1727200" cy="406400"/>
            <a:chOff x="6858000" y="1504950"/>
            <a:chExt cx="1295400" cy="304800"/>
          </a:xfrm>
        </p:grpSpPr>
        <p:cxnSp>
          <p:nvCxnSpPr>
            <p:cNvPr id="15" name="Straight Connector 14"/>
            <p:cNvCxnSpPr/>
            <p:nvPr userDrawn="1"/>
          </p:nvCxnSpPr>
          <p:spPr>
            <a:xfrm>
              <a:off x="6858000" y="1504950"/>
              <a:ext cx="1295400" cy="0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 userDrawn="1"/>
          </p:nvCxnSpPr>
          <p:spPr>
            <a:xfrm>
              <a:off x="6858000" y="1657350"/>
              <a:ext cx="1295400" cy="0"/>
            </a:xfrm>
            <a:prstGeom prst="line">
              <a:avLst/>
            </a:prstGeom>
            <a:ln w="571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6858000" y="1809750"/>
              <a:ext cx="1295400" cy="0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/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1"/>
            </a:lvl4pPr>
            <a:lvl5pPr>
              <a:defRPr sz="1801"/>
            </a:lvl5pPr>
            <a:lvl6pPr>
              <a:defRPr sz="1801"/>
            </a:lvl6pPr>
            <a:lvl7pPr>
              <a:defRPr sz="1801"/>
            </a:lvl7pPr>
            <a:lvl8pPr>
              <a:defRPr sz="1801"/>
            </a:lvl8pPr>
            <a:lvl9pPr>
              <a:defRPr sz="180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1"/>
            </a:lvl4pPr>
            <a:lvl5pPr>
              <a:defRPr sz="1801"/>
            </a:lvl5pPr>
            <a:lvl6pPr>
              <a:defRPr sz="1801"/>
            </a:lvl6pPr>
            <a:lvl7pPr>
              <a:defRPr sz="1801"/>
            </a:lvl7pPr>
            <a:lvl8pPr>
              <a:defRPr sz="1801"/>
            </a:lvl8pPr>
            <a:lvl9pPr>
              <a:defRPr sz="180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FAC79-E610-E644-9EFE-91971AFD3B9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12/8/19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3" y="1535113"/>
            <a:ext cx="5386917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54" indent="0">
              <a:buNone/>
              <a:defRPr sz="2000" b="1"/>
            </a:lvl2pPr>
            <a:lvl3pPr marL="914310" indent="0">
              <a:buNone/>
              <a:defRPr sz="1801" b="1"/>
            </a:lvl3pPr>
            <a:lvl4pPr marL="1371462" indent="0">
              <a:buNone/>
              <a:defRPr sz="1600" b="1"/>
            </a:lvl4pPr>
            <a:lvl5pPr marL="1828613" indent="0">
              <a:buNone/>
              <a:defRPr sz="1600" b="1"/>
            </a:lvl5pPr>
            <a:lvl6pPr marL="2285768" indent="0">
              <a:buNone/>
              <a:defRPr sz="1600" b="1"/>
            </a:lvl6pPr>
            <a:lvl7pPr marL="2742922" indent="0">
              <a:buNone/>
              <a:defRPr sz="1600" b="1"/>
            </a:lvl7pPr>
            <a:lvl8pPr marL="3200075" indent="0">
              <a:buNone/>
              <a:defRPr sz="1600" b="1"/>
            </a:lvl8pPr>
            <a:lvl9pPr marL="365722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3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1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3" y="1535113"/>
            <a:ext cx="5389033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54" indent="0">
              <a:buNone/>
              <a:defRPr sz="2000" b="1"/>
            </a:lvl2pPr>
            <a:lvl3pPr marL="914310" indent="0">
              <a:buNone/>
              <a:defRPr sz="1801" b="1"/>
            </a:lvl3pPr>
            <a:lvl4pPr marL="1371462" indent="0">
              <a:buNone/>
              <a:defRPr sz="1600" b="1"/>
            </a:lvl4pPr>
            <a:lvl5pPr marL="1828613" indent="0">
              <a:buNone/>
              <a:defRPr sz="1600" b="1"/>
            </a:lvl5pPr>
            <a:lvl6pPr marL="2285768" indent="0">
              <a:buNone/>
              <a:defRPr sz="1600" b="1"/>
            </a:lvl6pPr>
            <a:lvl7pPr marL="2742922" indent="0">
              <a:buNone/>
              <a:defRPr sz="1600" b="1"/>
            </a:lvl7pPr>
            <a:lvl8pPr marL="3200075" indent="0">
              <a:buNone/>
              <a:defRPr sz="1600" b="1"/>
            </a:lvl8pPr>
            <a:lvl9pPr marL="365722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3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1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FAC79-E610-E644-9EFE-91971AFD3B9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12/8/19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438EFA-C02A-BA4E-BB00-98D612392DB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54" indent="0">
              <a:buNone/>
              <a:defRPr sz="1801">
                <a:solidFill>
                  <a:schemeClr val="tx1">
                    <a:tint val="75000"/>
                  </a:schemeClr>
                </a:solidFill>
              </a:defRPr>
            </a:lvl2pPr>
            <a:lvl3pPr marL="91431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462" indent="0">
              <a:buNone/>
              <a:defRPr sz="1401">
                <a:solidFill>
                  <a:schemeClr val="tx1">
                    <a:tint val="75000"/>
                  </a:schemeClr>
                </a:solidFill>
              </a:defRPr>
            </a:lvl4pPr>
            <a:lvl5pPr marL="1828613" indent="0">
              <a:buNone/>
              <a:defRPr sz="1401">
                <a:solidFill>
                  <a:schemeClr val="tx1">
                    <a:tint val="75000"/>
                  </a:schemeClr>
                </a:solidFill>
              </a:defRPr>
            </a:lvl5pPr>
            <a:lvl6pPr marL="2285768" indent="0">
              <a:buNone/>
              <a:defRPr sz="1401">
                <a:solidFill>
                  <a:schemeClr val="tx1">
                    <a:tint val="75000"/>
                  </a:schemeClr>
                </a:solidFill>
              </a:defRPr>
            </a:lvl6pPr>
            <a:lvl7pPr marL="2742922" indent="0">
              <a:buNone/>
              <a:defRPr sz="1401">
                <a:solidFill>
                  <a:schemeClr val="tx1">
                    <a:tint val="75000"/>
                  </a:schemeClr>
                </a:solidFill>
              </a:defRPr>
            </a:lvl7pPr>
            <a:lvl8pPr marL="3200075" indent="0">
              <a:buNone/>
              <a:defRPr sz="1401">
                <a:solidFill>
                  <a:schemeClr val="tx1">
                    <a:tint val="75000"/>
                  </a:schemeClr>
                </a:solidFill>
              </a:defRPr>
            </a:lvl8pPr>
            <a:lvl9pPr marL="3657229" indent="0">
              <a:buNone/>
              <a:defRPr sz="140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FAC79-E610-E644-9EFE-91971AFD3B94}" type="datetimeFigureOut">
              <a:rPr lang="en-US" smtClean="0"/>
              <a:t>12/8/19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438EFA-C02A-BA4E-BB00-98D612392DBC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FAC79-E610-E644-9EFE-91971AFD3B9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12/8/19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438EFA-C02A-BA4E-BB00-98D612392DB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FAC79-E610-E644-9EFE-91971AFD3B9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12/8/19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438EFA-C02A-BA4E-BB00-98D612392DB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6" y="273049"/>
            <a:ext cx="4011084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5" y="273057"/>
            <a:ext cx="6815668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6" y="1435104"/>
            <a:ext cx="4011084" cy="4691063"/>
          </a:xfrm>
        </p:spPr>
        <p:txBody>
          <a:bodyPr/>
          <a:lstStyle>
            <a:lvl1pPr marL="0" indent="0">
              <a:buNone/>
              <a:defRPr sz="1401"/>
            </a:lvl1pPr>
            <a:lvl2pPr marL="457154" indent="0">
              <a:buNone/>
              <a:defRPr sz="1200"/>
            </a:lvl2pPr>
            <a:lvl3pPr marL="914310" indent="0">
              <a:buNone/>
              <a:defRPr sz="1001"/>
            </a:lvl3pPr>
            <a:lvl4pPr marL="1371462" indent="0">
              <a:buNone/>
              <a:defRPr sz="900"/>
            </a:lvl4pPr>
            <a:lvl5pPr marL="1828613" indent="0">
              <a:buNone/>
              <a:defRPr sz="900"/>
            </a:lvl5pPr>
            <a:lvl6pPr marL="2285768" indent="0">
              <a:buNone/>
              <a:defRPr sz="900"/>
            </a:lvl6pPr>
            <a:lvl7pPr marL="2742922" indent="0">
              <a:buNone/>
              <a:defRPr sz="900"/>
            </a:lvl7pPr>
            <a:lvl8pPr marL="3200075" indent="0">
              <a:buNone/>
              <a:defRPr sz="900"/>
            </a:lvl8pPr>
            <a:lvl9pPr marL="365722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FAC79-E610-E644-9EFE-91971AFD3B9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12/8/19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438EFA-C02A-BA4E-BB00-98D612392DB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6"/>
            <a:ext cx="7315200" cy="56673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54" indent="0">
              <a:buNone/>
              <a:defRPr sz="2800"/>
            </a:lvl2pPr>
            <a:lvl3pPr marL="914310" indent="0">
              <a:buNone/>
              <a:defRPr sz="2400"/>
            </a:lvl3pPr>
            <a:lvl4pPr marL="1371462" indent="0">
              <a:buNone/>
              <a:defRPr sz="2000"/>
            </a:lvl4pPr>
            <a:lvl5pPr marL="1828613" indent="0">
              <a:buNone/>
              <a:defRPr sz="2000"/>
            </a:lvl5pPr>
            <a:lvl6pPr marL="2285768" indent="0">
              <a:buNone/>
              <a:defRPr sz="2000"/>
            </a:lvl6pPr>
            <a:lvl7pPr marL="2742922" indent="0">
              <a:buNone/>
              <a:defRPr sz="2000"/>
            </a:lvl7pPr>
            <a:lvl8pPr marL="3200075" indent="0">
              <a:buNone/>
              <a:defRPr sz="2000"/>
            </a:lvl8pPr>
            <a:lvl9pPr marL="3657229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43"/>
            <a:ext cx="7315200" cy="804863"/>
          </a:xfrm>
        </p:spPr>
        <p:txBody>
          <a:bodyPr/>
          <a:lstStyle>
            <a:lvl1pPr marL="0" indent="0">
              <a:buNone/>
              <a:defRPr sz="1401"/>
            </a:lvl1pPr>
            <a:lvl2pPr marL="457154" indent="0">
              <a:buNone/>
              <a:defRPr sz="1200"/>
            </a:lvl2pPr>
            <a:lvl3pPr marL="914310" indent="0">
              <a:buNone/>
              <a:defRPr sz="1001"/>
            </a:lvl3pPr>
            <a:lvl4pPr marL="1371462" indent="0">
              <a:buNone/>
              <a:defRPr sz="900"/>
            </a:lvl4pPr>
            <a:lvl5pPr marL="1828613" indent="0">
              <a:buNone/>
              <a:defRPr sz="900"/>
            </a:lvl5pPr>
            <a:lvl6pPr marL="2285768" indent="0">
              <a:buNone/>
              <a:defRPr sz="900"/>
            </a:lvl6pPr>
            <a:lvl7pPr marL="2742922" indent="0">
              <a:buNone/>
              <a:defRPr sz="900"/>
            </a:lvl7pPr>
            <a:lvl8pPr marL="3200075" indent="0">
              <a:buNone/>
              <a:defRPr sz="900"/>
            </a:lvl8pPr>
            <a:lvl9pPr marL="365722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FAC79-E610-E644-9EFE-91971AFD3B9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12/8/19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438EFA-C02A-BA4E-BB00-98D612392DB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1_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FAC79-E610-E644-9EFE-91971AFD3B9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12/8/19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438EFA-C02A-BA4E-BB00-98D612392DB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FAC79-E610-E644-9EFE-91971AFD3B9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12/8/19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438EFA-C02A-BA4E-BB00-98D612392DB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1"/>
            </a:lvl4pPr>
            <a:lvl5pPr>
              <a:defRPr sz="1801"/>
            </a:lvl5pPr>
            <a:lvl6pPr>
              <a:defRPr sz="1801"/>
            </a:lvl6pPr>
            <a:lvl7pPr>
              <a:defRPr sz="1801"/>
            </a:lvl7pPr>
            <a:lvl8pPr>
              <a:defRPr sz="1801"/>
            </a:lvl8pPr>
            <a:lvl9pPr>
              <a:defRPr sz="180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1"/>
            </a:lvl4pPr>
            <a:lvl5pPr>
              <a:defRPr sz="1801"/>
            </a:lvl5pPr>
            <a:lvl6pPr>
              <a:defRPr sz="1801"/>
            </a:lvl6pPr>
            <a:lvl7pPr>
              <a:defRPr sz="1801"/>
            </a:lvl7pPr>
            <a:lvl8pPr>
              <a:defRPr sz="1801"/>
            </a:lvl8pPr>
            <a:lvl9pPr>
              <a:defRPr sz="180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FAC79-E610-E644-9EFE-91971AFD3B94}" type="datetimeFigureOut">
              <a:rPr lang="en-US" smtClean="0"/>
              <a:t>12/8/19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3" y="1535113"/>
            <a:ext cx="5386917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54" indent="0">
              <a:buNone/>
              <a:defRPr sz="2000" b="1"/>
            </a:lvl2pPr>
            <a:lvl3pPr marL="914310" indent="0">
              <a:buNone/>
              <a:defRPr sz="1801" b="1"/>
            </a:lvl3pPr>
            <a:lvl4pPr marL="1371462" indent="0">
              <a:buNone/>
              <a:defRPr sz="1600" b="1"/>
            </a:lvl4pPr>
            <a:lvl5pPr marL="1828613" indent="0">
              <a:buNone/>
              <a:defRPr sz="1600" b="1"/>
            </a:lvl5pPr>
            <a:lvl6pPr marL="2285768" indent="0">
              <a:buNone/>
              <a:defRPr sz="1600" b="1"/>
            </a:lvl6pPr>
            <a:lvl7pPr marL="2742922" indent="0">
              <a:buNone/>
              <a:defRPr sz="1600" b="1"/>
            </a:lvl7pPr>
            <a:lvl8pPr marL="3200075" indent="0">
              <a:buNone/>
              <a:defRPr sz="1600" b="1"/>
            </a:lvl8pPr>
            <a:lvl9pPr marL="365722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3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1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3" y="1535113"/>
            <a:ext cx="5389033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54" indent="0">
              <a:buNone/>
              <a:defRPr sz="2000" b="1"/>
            </a:lvl2pPr>
            <a:lvl3pPr marL="914310" indent="0">
              <a:buNone/>
              <a:defRPr sz="1801" b="1"/>
            </a:lvl3pPr>
            <a:lvl4pPr marL="1371462" indent="0">
              <a:buNone/>
              <a:defRPr sz="1600" b="1"/>
            </a:lvl4pPr>
            <a:lvl5pPr marL="1828613" indent="0">
              <a:buNone/>
              <a:defRPr sz="1600" b="1"/>
            </a:lvl5pPr>
            <a:lvl6pPr marL="2285768" indent="0">
              <a:buNone/>
              <a:defRPr sz="1600" b="1"/>
            </a:lvl6pPr>
            <a:lvl7pPr marL="2742922" indent="0">
              <a:buNone/>
              <a:defRPr sz="1600" b="1"/>
            </a:lvl7pPr>
            <a:lvl8pPr marL="3200075" indent="0">
              <a:buNone/>
              <a:defRPr sz="1600" b="1"/>
            </a:lvl8pPr>
            <a:lvl9pPr marL="365722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3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1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FAC79-E610-E644-9EFE-91971AFD3B94}" type="datetimeFigureOut">
              <a:rPr lang="en-US" smtClean="0"/>
              <a:t>12/8/19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438EFA-C02A-BA4E-BB00-98D612392DBC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FAC79-E610-E644-9EFE-91971AFD3B94}" type="datetimeFigureOut">
              <a:rPr lang="en-US" smtClean="0"/>
              <a:t>12/8/19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438EFA-C02A-BA4E-BB00-98D612392DBC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FAC79-E610-E644-9EFE-91971AFD3B94}" type="datetimeFigureOut">
              <a:rPr lang="en-US" smtClean="0"/>
              <a:t>12/8/19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438EFA-C02A-BA4E-BB00-98D612392DBC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6" y="273049"/>
            <a:ext cx="4011084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5" y="273057"/>
            <a:ext cx="6815668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6" y="1435104"/>
            <a:ext cx="4011084" cy="4691063"/>
          </a:xfrm>
        </p:spPr>
        <p:txBody>
          <a:bodyPr/>
          <a:lstStyle>
            <a:lvl1pPr marL="0" indent="0">
              <a:buNone/>
              <a:defRPr sz="1401"/>
            </a:lvl1pPr>
            <a:lvl2pPr marL="457154" indent="0">
              <a:buNone/>
              <a:defRPr sz="1200"/>
            </a:lvl2pPr>
            <a:lvl3pPr marL="914310" indent="0">
              <a:buNone/>
              <a:defRPr sz="1001"/>
            </a:lvl3pPr>
            <a:lvl4pPr marL="1371462" indent="0">
              <a:buNone/>
              <a:defRPr sz="900"/>
            </a:lvl4pPr>
            <a:lvl5pPr marL="1828613" indent="0">
              <a:buNone/>
              <a:defRPr sz="900"/>
            </a:lvl5pPr>
            <a:lvl6pPr marL="2285768" indent="0">
              <a:buNone/>
              <a:defRPr sz="900"/>
            </a:lvl6pPr>
            <a:lvl7pPr marL="2742922" indent="0">
              <a:buNone/>
              <a:defRPr sz="900"/>
            </a:lvl7pPr>
            <a:lvl8pPr marL="3200075" indent="0">
              <a:buNone/>
              <a:defRPr sz="900"/>
            </a:lvl8pPr>
            <a:lvl9pPr marL="365722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FAC79-E610-E644-9EFE-91971AFD3B94}" type="datetimeFigureOut">
              <a:rPr lang="en-US" smtClean="0"/>
              <a:t>12/8/19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438EFA-C02A-BA4E-BB00-98D612392DBC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6"/>
            <a:ext cx="7315200" cy="56673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54" indent="0">
              <a:buNone/>
              <a:defRPr sz="2800"/>
            </a:lvl2pPr>
            <a:lvl3pPr marL="914310" indent="0">
              <a:buNone/>
              <a:defRPr sz="2400"/>
            </a:lvl3pPr>
            <a:lvl4pPr marL="1371462" indent="0">
              <a:buNone/>
              <a:defRPr sz="2000"/>
            </a:lvl4pPr>
            <a:lvl5pPr marL="1828613" indent="0">
              <a:buNone/>
              <a:defRPr sz="2000"/>
            </a:lvl5pPr>
            <a:lvl6pPr marL="2285768" indent="0">
              <a:buNone/>
              <a:defRPr sz="2000"/>
            </a:lvl6pPr>
            <a:lvl7pPr marL="2742922" indent="0">
              <a:buNone/>
              <a:defRPr sz="2000"/>
            </a:lvl7pPr>
            <a:lvl8pPr marL="3200075" indent="0">
              <a:buNone/>
              <a:defRPr sz="2000"/>
            </a:lvl8pPr>
            <a:lvl9pPr marL="3657229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43"/>
            <a:ext cx="7315200" cy="804863"/>
          </a:xfrm>
        </p:spPr>
        <p:txBody>
          <a:bodyPr/>
          <a:lstStyle>
            <a:lvl1pPr marL="0" indent="0">
              <a:buNone/>
              <a:defRPr sz="1401"/>
            </a:lvl1pPr>
            <a:lvl2pPr marL="457154" indent="0">
              <a:buNone/>
              <a:defRPr sz="1200"/>
            </a:lvl2pPr>
            <a:lvl3pPr marL="914310" indent="0">
              <a:buNone/>
              <a:defRPr sz="1001"/>
            </a:lvl3pPr>
            <a:lvl4pPr marL="1371462" indent="0">
              <a:buNone/>
              <a:defRPr sz="900"/>
            </a:lvl4pPr>
            <a:lvl5pPr marL="1828613" indent="0">
              <a:buNone/>
              <a:defRPr sz="900"/>
            </a:lvl5pPr>
            <a:lvl6pPr marL="2285768" indent="0">
              <a:buNone/>
              <a:defRPr sz="900"/>
            </a:lvl6pPr>
            <a:lvl7pPr marL="2742922" indent="0">
              <a:buNone/>
              <a:defRPr sz="900"/>
            </a:lvl7pPr>
            <a:lvl8pPr marL="3200075" indent="0">
              <a:buNone/>
              <a:defRPr sz="900"/>
            </a:lvl8pPr>
            <a:lvl9pPr marL="365722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FAC79-E610-E644-9EFE-91971AFD3B94}" type="datetimeFigureOut">
              <a:rPr lang="en-US" smtClean="0"/>
              <a:t>12/8/19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438EFA-C02A-BA4E-BB00-98D612392DBC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DFAC79-E610-E644-9EFE-91971AFD3B94}" type="datetimeFigureOut">
              <a:rPr lang="en-US" smtClean="0"/>
              <a:t>12/8/19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438EFA-C02A-BA4E-BB00-98D612392DBC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banner.png"/>
          <p:cNvPicPr>
            <a:picLocks noChangeAspect="1"/>
          </p:cNvPicPr>
          <p:nvPr userDrawn="1"/>
        </p:nvPicPr>
        <p:blipFill>
          <a:blip r:embed="rId3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318405"/>
            <a:ext cx="12192000" cy="539595"/>
          </a:xfrm>
          <a:prstGeom prst="rect">
            <a:avLst/>
          </a:prstGeom>
        </p:spPr>
      </p:pic>
      <p:pic>
        <p:nvPicPr>
          <p:cNvPr id="7" name="Picture 6" descr="160x160.png"/>
          <p:cNvPicPr>
            <a:picLocks noChangeAspect="1"/>
          </p:cNvPicPr>
          <p:nvPr userDrawn="1"/>
        </p:nvPicPr>
        <p:blipFill>
          <a:blip r:embed="rId3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1" y="6126164"/>
            <a:ext cx="975783" cy="731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6654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8" r:id="rId13"/>
    <p:sldLayoutId id="2147483715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9" r:id="rId20"/>
    <p:sldLayoutId id="2147483681" r:id="rId21"/>
    <p:sldLayoutId id="2147483682" r:id="rId22"/>
    <p:sldLayoutId id="2147483684" r:id="rId23"/>
    <p:sldLayoutId id="2147483686" r:id="rId24"/>
    <p:sldLayoutId id="2147483688" r:id="rId25"/>
    <p:sldLayoutId id="2147483689" r:id="rId26"/>
    <p:sldLayoutId id="2147483690" r:id="rId27"/>
    <p:sldLayoutId id="2147483691" r:id="rId28"/>
    <p:sldLayoutId id="2147483692" r:id="rId29"/>
    <p:sldLayoutId id="2147483693" r:id="rId30"/>
    <p:sldLayoutId id="2147483694" r:id="rId31"/>
    <p:sldLayoutId id="2147483695" r:id="rId32"/>
    <p:sldLayoutId id="2147483696" r:id="rId33"/>
    <p:sldLayoutId id="2147483697" r:id="rId34"/>
    <p:sldLayoutId id="2147483698" r:id="rId35"/>
  </p:sldLayoutIdLst>
  <p:txStyles>
    <p:titleStyle>
      <a:lvl1pPr algn="ctr" defTabSz="457154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Segoe Print" charset="0"/>
          <a:cs typeface="Segoe Print" charset="0"/>
        </a:defRPr>
      </a:lvl1pPr>
    </p:titleStyle>
    <p:bodyStyle>
      <a:lvl1pPr marL="342866" indent="-342866" algn="l" defTabSz="457154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876" indent="-285721" algn="l" defTabSz="457154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883" indent="-228577" algn="l" defTabSz="457154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039" indent="-228577" algn="l" defTabSz="457154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191" indent="-228577" algn="l" defTabSz="457154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345" indent="-228577" algn="l" defTabSz="457154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498" indent="-228577" algn="l" defTabSz="457154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652" indent="-228577" algn="l" defTabSz="457154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804" indent="-228577" algn="l" defTabSz="457154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54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1pPr>
      <a:lvl2pPr marL="457154" algn="l" defTabSz="457154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2pPr>
      <a:lvl3pPr marL="914310" algn="l" defTabSz="457154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3pPr>
      <a:lvl4pPr marL="1371462" algn="l" defTabSz="457154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1828613" algn="l" defTabSz="457154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285768" algn="l" defTabSz="457154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742922" algn="l" defTabSz="457154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200075" algn="l" defTabSz="457154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657229" algn="l" defTabSz="457154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0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18.png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2"/>
          <p:cNvSpPr>
            <a:spLocks noChangeArrowheads="1"/>
          </p:cNvSpPr>
          <p:nvPr/>
        </p:nvSpPr>
        <p:spPr bwMode="auto">
          <a:xfrm>
            <a:off x="711200" y="2357757"/>
            <a:ext cx="10769600" cy="36105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133" dirty="0">
                <a:latin typeface="Arial" pitchFamily="34" charset="0"/>
                <a:cs typeface="Arial" pitchFamily="34" charset="0"/>
              </a:rPr>
              <a:t>All material in this document is a copyright of Modern Management Institute, and is being distributed only to attendees of our training events.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133" dirty="0">
              <a:latin typeface="Arial" pitchFamily="34" charset="0"/>
              <a:cs typeface="Arial" pitchFamily="34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133" dirty="0">
                <a:latin typeface="Arial" pitchFamily="34" charset="0"/>
                <a:cs typeface="Arial" pitchFamily="34" charset="0"/>
              </a:rPr>
              <a:t>Recipients of this document are NOT permitted to redistribute this material or to use it for other training class or workshop – with or without change.  It is also not permitted to use parts of this presentation or slides in your own training material, presentations or publications without our express written consent.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133" dirty="0">
              <a:latin typeface="Arial" pitchFamily="34" charset="0"/>
              <a:cs typeface="Arial" pitchFamily="34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133" dirty="0">
                <a:latin typeface="Arial" pitchFamily="34" charset="0"/>
                <a:cs typeface="Arial" pitchFamily="34" charset="0"/>
              </a:rPr>
              <a:t>It takes many years of hard work, sustained investment of time &amp; money to create expertise. Please help respect that expertise and prevent IP and copyright infringements. Together we can make a difference.</a:t>
            </a:r>
          </a:p>
        </p:txBody>
      </p:sp>
    </p:spTree>
    <p:extLst>
      <p:ext uri="{BB962C8B-B14F-4D97-AF65-F5344CB8AC3E}">
        <p14:creationId xmlns:p14="http://schemas.microsoft.com/office/powerpoint/2010/main" val="454488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1D00401-84E5-FA49-AF0E-36D970976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6890" y="2042538"/>
            <a:ext cx="9532489" cy="1397284"/>
          </a:xfrm>
        </p:spPr>
        <p:txBody>
          <a:bodyPr>
            <a:normAutofit fontScale="90000"/>
          </a:bodyPr>
          <a:lstStyle/>
          <a:p>
            <a:r>
              <a:rPr lang="en-US" dirty="0"/>
              <a:t>The </a:t>
            </a:r>
            <a:r>
              <a:rPr lang="en-US" dirty="0" err="1"/>
              <a:t>Scrumban</a:t>
            </a:r>
            <a:r>
              <a:rPr lang="en-US" dirty="0"/>
              <a:t> Game is a fun way to practice evolutionary change in the context of software development.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The game simulates the notorious and first ever Kanban case study about the XIT team at Microsoft.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575237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Sprint retrospective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Scrum Guide</a:t>
            </a:r>
          </a:p>
        </p:txBody>
      </p:sp>
    </p:spTree>
    <p:extLst>
      <p:ext uri="{BB962C8B-B14F-4D97-AF65-F5344CB8AC3E}">
        <p14:creationId xmlns:p14="http://schemas.microsoft.com/office/powerpoint/2010/main" val="151784011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208981-B272-4847-9D49-79B6BCAEA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Collect all statistics!</a:t>
            </a:r>
          </a:p>
        </p:txBody>
      </p:sp>
    </p:spTree>
    <p:extLst>
      <p:ext uri="{BB962C8B-B14F-4D97-AF65-F5344CB8AC3E}">
        <p14:creationId xmlns:p14="http://schemas.microsoft.com/office/powerpoint/2010/main" val="272373935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fit is the team for it’s purpose?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Service Level Agreements</a:t>
            </a:r>
          </a:p>
          <a:p>
            <a:r>
              <a:rPr lang="en-US" dirty="0"/>
              <a:t>Due date performance</a:t>
            </a:r>
          </a:p>
          <a:p>
            <a:r>
              <a:rPr lang="en-US" dirty="0"/>
              <a:t>What the data reveals?</a:t>
            </a:r>
          </a:p>
          <a:p>
            <a:pPr lvl="1"/>
            <a:r>
              <a:rPr lang="en-US" dirty="0"/>
              <a:t>Lead time(Engineering effort) histogram</a:t>
            </a:r>
          </a:p>
          <a:p>
            <a:pPr lvl="1"/>
            <a:r>
              <a:rPr lang="en-US" dirty="0"/>
              <a:t>Customer lead time SLE performance</a:t>
            </a:r>
          </a:p>
          <a:p>
            <a:pPr lvl="1"/>
            <a:r>
              <a:rPr lang="en-US" dirty="0"/>
              <a:t>CRs throughput</a:t>
            </a:r>
          </a:p>
          <a:p>
            <a:pPr lvl="1"/>
            <a:r>
              <a:rPr lang="en-US" dirty="0"/>
              <a:t>PTCs Due Date performance</a:t>
            </a:r>
          </a:p>
        </p:txBody>
      </p:sp>
    </p:spTree>
    <p:extLst>
      <p:ext uri="{BB962C8B-B14F-4D97-AF65-F5344CB8AC3E}">
        <p14:creationId xmlns:p14="http://schemas.microsoft.com/office/powerpoint/2010/main" val="320024538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Box 50"/>
          <p:cNvSpPr txBox="1"/>
          <p:nvPr/>
        </p:nvSpPr>
        <p:spPr>
          <a:xfrm>
            <a:off x="4616718" y="3785700"/>
            <a:ext cx="6762487" cy="289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endParaRPr lang="en-US" sz="1067" dirty="0">
              <a:solidFill>
                <a:prstClr val="white"/>
              </a:solidFill>
              <a:latin typeface="Lato" pitchFamily="34" charset="0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4696058" y="3668137"/>
            <a:ext cx="6256425" cy="63993"/>
            <a:chOff x="628649" y="0"/>
            <a:chExt cx="7778916" cy="3638550"/>
          </a:xfrm>
        </p:grpSpPr>
        <p:sp>
          <p:nvSpPr>
            <p:cNvPr id="25" name="Rectangle 24"/>
            <p:cNvSpPr/>
            <p:nvPr/>
          </p:nvSpPr>
          <p:spPr>
            <a:xfrm>
              <a:off x="628649" y="0"/>
              <a:ext cx="1560650" cy="363855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prstClr val="white"/>
                </a:solidFill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2180753" y="0"/>
              <a:ext cx="1560650" cy="363855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prstClr val="white"/>
                </a:solidFill>
              </a:endParaRP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3731775" y="0"/>
              <a:ext cx="1560650" cy="363855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prstClr val="white"/>
                </a:solidFill>
              </a:endParaRP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5283879" y="0"/>
              <a:ext cx="1560650" cy="363855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prstClr val="white"/>
                </a:solidFill>
              </a:endParaRP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6846915" y="0"/>
              <a:ext cx="1560650" cy="363855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prstClr val="white"/>
                </a:solidFill>
              </a:endParaRPr>
            </a:p>
          </p:txBody>
        </p:sp>
      </p:grpSp>
      <p:sp>
        <p:nvSpPr>
          <p:cNvPr id="6" name="Freeform 6"/>
          <p:cNvSpPr>
            <a:spLocks noEditPoints="1"/>
          </p:cNvSpPr>
          <p:nvPr/>
        </p:nvSpPr>
        <p:spPr bwMode="auto">
          <a:xfrm>
            <a:off x="2734868" y="3018393"/>
            <a:ext cx="981392" cy="916199"/>
          </a:xfrm>
          <a:custGeom>
            <a:avLst/>
            <a:gdLst>
              <a:gd name="T0" fmla="*/ 61 w 357"/>
              <a:gd name="T1" fmla="*/ 190 h 333"/>
              <a:gd name="T2" fmla="*/ 36 w 357"/>
              <a:gd name="T3" fmla="*/ 190 h 333"/>
              <a:gd name="T4" fmla="*/ 0 w 357"/>
              <a:gd name="T5" fmla="*/ 161 h 333"/>
              <a:gd name="T6" fmla="*/ 23 w 357"/>
              <a:gd name="T7" fmla="*/ 95 h 333"/>
              <a:gd name="T8" fmla="*/ 71 w 357"/>
              <a:gd name="T9" fmla="*/ 111 h 333"/>
              <a:gd name="T10" fmla="*/ 96 w 357"/>
              <a:gd name="T11" fmla="*/ 107 h 333"/>
              <a:gd name="T12" fmla="*/ 95 w 357"/>
              <a:gd name="T13" fmla="*/ 119 h 333"/>
              <a:gd name="T14" fmla="*/ 110 w 357"/>
              <a:gd name="T15" fmla="*/ 166 h 333"/>
              <a:gd name="T16" fmla="*/ 61 w 357"/>
              <a:gd name="T17" fmla="*/ 190 h 333"/>
              <a:gd name="T18" fmla="*/ 71 w 357"/>
              <a:gd name="T19" fmla="*/ 95 h 333"/>
              <a:gd name="T20" fmla="*/ 24 w 357"/>
              <a:gd name="T21" fmla="*/ 48 h 333"/>
              <a:gd name="T22" fmla="*/ 71 w 357"/>
              <a:gd name="T23" fmla="*/ 0 h 333"/>
              <a:gd name="T24" fmla="*/ 119 w 357"/>
              <a:gd name="T25" fmla="*/ 48 h 333"/>
              <a:gd name="T26" fmla="*/ 71 w 357"/>
              <a:gd name="T27" fmla="*/ 95 h 333"/>
              <a:gd name="T28" fmla="*/ 259 w 357"/>
              <a:gd name="T29" fmla="*/ 333 h 333"/>
              <a:gd name="T30" fmla="*/ 97 w 357"/>
              <a:gd name="T31" fmla="*/ 333 h 333"/>
              <a:gd name="T32" fmla="*/ 48 w 357"/>
              <a:gd name="T33" fmla="*/ 285 h 333"/>
              <a:gd name="T34" fmla="*/ 112 w 357"/>
              <a:gd name="T35" fmla="*/ 178 h 333"/>
              <a:gd name="T36" fmla="*/ 178 w 357"/>
              <a:gd name="T37" fmla="*/ 204 h 333"/>
              <a:gd name="T38" fmla="*/ 245 w 357"/>
              <a:gd name="T39" fmla="*/ 178 h 333"/>
              <a:gd name="T40" fmla="*/ 309 w 357"/>
              <a:gd name="T41" fmla="*/ 285 h 333"/>
              <a:gd name="T42" fmla="*/ 259 w 357"/>
              <a:gd name="T43" fmla="*/ 333 h 333"/>
              <a:gd name="T44" fmla="*/ 178 w 357"/>
              <a:gd name="T45" fmla="*/ 190 h 333"/>
              <a:gd name="T46" fmla="*/ 107 w 357"/>
              <a:gd name="T47" fmla="*/ 119 h 333"/>
              <a:gd name="T48" fmla="*/ 178 w 357"/>
              <a:gd name="T49" fmla="*/ 48 h 333"/>
              <a:gd name="T50" fmla="*/ 250 w 357"/>
              <a:gd name="T51" fmla="*/ 119 h 333"/>
              <a:gd name="T52" fmla="*/ 178 w 357"/>
              <a:gd name="T53" fmla="*/ 190 h 333"/>
              <a:gd name="T54" fmla="*/ 285 w 357"/>
              <a:gd name="T55" fmla="*/ 95 h 333"/>
              <a:gd name="T56" fmla="*/ 238 w 357"/>
              <a:gd name="T57" fmla="*/ 48 h 333"/>
              <a:gd name="T58" fmla="*/ 285 w 357"/>
              <a:gd name="T59" fmla="*/ 0 h 333"/>
              <a:gd name="T60" fmla="*/ 333 w 357"/>
              <a:gd name="T61" fmla="*/ 48 h 333"/>
              <a:gd name="T62" fmla="*/ 285 w 357"/>
              <a:gd name="T63" fmla="*/ 95 h 333"/>
              <a:gd name="T64" fmla="*/ 320 w 357"/>
              <a:gd name="T65" fmla="*/ 190 h 333"/>
              <a:gd name="T66" fmla="*/ 296 w 357"/>
              <a:gd name="T67" fmla="*/ 190 h 333"/>
              <a:gd name="T68" fmla="*/ 246 w 357"/>
              <a:gd name="T69" fmla="*/ 166 h 333"/>
              <a:gd name="T70" fmla="*/ 261 w 357"/>
              <a:gd name="T71" fmla="*/ 119 h 333"/>
              <a:gd name="T72" fmla="*/ 260 w 357"/>
              <a:gd name="T73" fmla="*/ 107 h 333"/>
              <a:gd name="T74" fmla="*/ 285 w 357"/>
              <a:gd name="T75" fmla="*/ 111 h 333"/>
              <a:gd name="T76" fmla="*/ 333 w 357"/>
              <a:gd name="T77" fmla="*/ 95 h 333"/>
              <a:gd name="T78" fmla="*/ 356 w 357"/>
              <a:gd name="T79" fmla="*/ 161 h 333"/>
              <a:gd name="T80" fmla="*/ 320 w 357"/>
              <a:gd name="T81" fmla="*/ 190 h 3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357" h="333">
                <a:moveTo>
                  <a:pt x="61" y="190"/>
                </a:moveTo>
                <a:cubicBezTo>
                  <a:pt x="36" y="190"/>
                  <a:pt x="36" y="190"/>
                  <a:pt x="36" y="190"/>
                </a:cubicBezTo>
                <a:cubicBezTo>
                  <a:pt x="18" y="190"/>
                  <a:pt x="0" y="181"/>
                  <a:pt x="0" y="161"/>
                </a:cubicBezTo>
                <a:cubicBezTo>
                  <a:pt x="0" y="146"/>
                  <a:pt x="0" y="95"/>
                  <a:pt x="23" y="95"/>
                </a:cubicBezTo>
                <a:cubicBezTo>
                  <a:pt x="27" y="95"/>
                  <a:pt x="46" y="111"/>
                  <a:pt x="71" y="111"/>
                </a:cubicBezTo>
                <a:cubicBezTo>
                  <a:pt x="80" y="111"/>
                  <a:pt x="88" y="109"/>
                  <a:pt x="96" y="107"/>
                </a:cubicBezTo>
                <a:cubicBezTo>
                  <a:pt x="96" y="111"/>
                  <a:pt x="95" y="115"/>
                  <a:pt x="95" y="119"/>
                </a:cubicBezTo>
                <a:cubicBezTo>
                  <a:pt x="95" y="136"/>
                  <a:pt x="101" y="152"/>
                  <a:pt x="110" y="166"/>
                </a:cubicBezTo>
                <a:cubicBezTo>
                  <a:pt x="91" y="167"/>
                  <a:pt x="73" y="175"/>
                  <a:pt x="61" y="190"/>
                </a:cubicBezTo>
                <a:close/>
                <a:moveTo>
                  <a:pt x="71" y="95"/>
                </a:moveTo>
                <a:cubicBezTo>
                  <a:pt x="45" y="95"/>
                  <a:pt x="24" y="74"/>
                  <a:pt x="24" y="48"/>
                </a:cubicBezTo>
                <a:cubicBezTo>
                  <a:pt x="24" y="22"/>
                  <a:pt x="45" y="0"/>
                  <a:pt x="71" y="0"/>
                </a:cubicBezTo>
                <a:cubicBezTo>
                  <a:pt x="98" y="0"/>
                  <a:pt x="119" y="22"/>
                  <a:pt x="119" y="48"/>
                </a:cubicBezTo>
                <a:cubicBezTo>
                  <a:pt x="119" y="74"/>
                  <a:pt x="98" y="95"/>
                  <a:pt x="71" y="95"/>
                </a:cubicBezTo>
                <a:close/>
                <a:moveTo>
                  <a:pt x="259" y="333"/>
                </a:moveTo>
                <a:cubicBezTo>
                  <a:pt x="97" y="333"/>
                  <a:pt x="97" y="333"/>
                  <a:pt x="97" y="333"/>
                </a:cubicBezTo>
                <a:cubicBezTo>
                  <a:pt x="68" y="333"/>
                  <a:pt x="48" y="315"/>
                  <a:pt x="48" y="285"/>
                </a:cubicBezTo>
                <a:cubicBezTo>
                  <a:pt x="48" y="243"/>
                  <a:pt x="58" y="178"/>
                  <a:pt x="112" y="178"/>
                </a:cubicBezTo>
                <a:cubicBezTo>
                  <a:pt x="118" y="178"/>
                  <a:pt x="141" y="204"/>
                  <a:pt x="178" y="204"/>
                </a:cubicBezTo>
                <a:cubicBezTo>
                  <a:pt x="215" y="204"/>
                  <a:pt x="238" y="178"/>
                  <a:pt x="245" y="178"/>
                </a:cubicBezTo>
                <a:cubicBezTo>
                  <a:pt x="299" y="178"/>
                  <a:pt x="309" y="243"/>
                  <a:pt x="309" y="285"/>
                </a:cubicBezTo>
                <a:cubicBezTo>
                  <a:pt x="309" y="315"/>
                  <a:pt x="289" y="333"/>
                  <a:pt x="259" y="333"/>
                </a:cubicBezTo>
                <a:close/>
                <a:moveTo>
                  <a:pt x="178" y="190"/>
                </a:moveTo>
                <a:cubicBezTo>
                  <a:pt x="139" y="190"/>
                  <a:pt x="107" y="158"/>
                  <a:pt x="107" y="119"/>
                </a:cubicBezTo>
                <a:cubicBezTo>
                  <a:pt x="107" y="80"/>
                  <a:pt x="139" y="48"/>
                  <a:pt x="178" y="48"/>
                </a:cubicBezTo>
                <a:cubicBezTo>
                  <a:pt x="218" y="48"/>
                  <a:pt x="250" y="80"/>
                  <a:pt x="250" y="119"/>
                </a:cubicBezTo>
                <a:cubicBezTo>
                  <a:pt x="250" y="158"/>
                  <a:pt x="218" y="190"/>
                  <a:pt x="178" y="190"/>
                </a:cubicBezTo>
                <a:close/>
                <a:moveTo>
                  <a:pt x="285" y="95"/>
                </a:moveTo>
                <a:cubicBezTo>
                  <a:pt x="259" y="95"/>
                  <a:pt x="238" y="74"/>
                  <a:pt x="238" y="48"/>
                </a:cubicBezTo>
                <a:cubicBezTo>
                  <a:pt x="238" y="22"/>
                  <a:pt x="259" y="0"/>
                  <a:pt x="285" y="0"/>
                </a:cubicBezTo>
                <a:cubicBezTo>
                  <a:pt x="311" y="0"/>
                  <a:pt x="333" y="22"/>
                  <a:pt x="333" y="48"/>
                </a:cubicBezTo>
                <a:cubicBezTo>
                  <a:pt x="333" y="74"/>
                  <a:pt x="311" y="95"/>
                  <a:pt x="285" y="95"/>
                </a:cubicBezTo>
                <a:close/>
                <a:moveTo>
                  <a:pt x="320" y="190"/>
                </a:moveTo>
                <a:cubicBezTo>
                  <a:pt x="296" y="190"/>
                  <a:pt x="296" y="190"/>
                  <a:pt x="296" y="190"/>
                </a:cubicBezTo>
                <a:cubicBezTo>
                  <a:pt x="283" y="175"/>
                  <a:pt x="266" y="167"/>
                  <a:pt x="246" y="166"/>
                </a:cubicBezTo>
                <a:cubicBezTo>
                  <a:pt x="256" y="152"/>
                  <a:pt x="261" y="136"/>
                  <a:pt x="261" y="119"/>
                </a:cubicBezTo>
                <a:cubicBezTo>
                  <a:pt x="261" y="115"/>
                  <a:pt x="261" y="111"/>
                  <a:pt x="260" y="107"/>
                </a:cubicBezTo>
                <a:cubicBezTo>
                  <a:pt x="268" y="109"/>
                  <a:pt x="277" y="111"/>
                  <a:pt x="285" y="111"/>
                </a:cubicBezTo>
                <a:cubicBezTo>
                  <a:pt x="310" y="111"/>
                  <a:pt x="330" y="95"/>
                  <a:pt x="333" y="95"/>
                </a:cubicBezTo>
                <a:cubicBezTo>
                  <a:pt x="357" y="95"/>
                  <a:pt x="356" y="146"/>
                  <a:pt x="356" y="161"/>
                </a:cubicBezTo>
                <a:cubicBezTo>
                  <a:pt x="356" y="181"/>
                  <a:pt x="339" y="190"/>
                  <a:pt x="320" y="19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>
              <a:solidFill>
                <a:prstClr val="black"/>
              </a:solidFill>
            </a:endParaRPr>
          </a:p>
        </p:txBody>
      </p:sp>
      <p:sp>
        <p:nvSpPr>
          <p:cNvPr id="21" name="Oval 20"/>
          <p:cNvSpPr/>
          <p:nvPr/>
        </p:nvSpPr>
        <p:spPr>
          <a:xfrm>
            <a:off x="2385368" y="2555609"/>
            <a:ext cx="1712321" cy="1712321"/>
          </a:xfrm>
          <a:prstGeom prst="ellipse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35" name="Rectangle 23"/>
          <p:cNvSpPr>
            <a:spLocks noChangeArrowheads="1"/>
          </p:cNvSpPr>
          <p:nvPr/>
        </p:nvSpPr>
        <p:spPr bwMode="auto">
          <a:xfrm>
            <a:off x="-25398" y="-1"/>
            <a:ext cx="667988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>
              <a:solidFill>
                <a:prstClr val="black"/>
              </a:solidFill>
            </a:endParaRPr>
          </a:p>
        </p:txBody>
      </p:sp>
      <p:sp>
        <p:nvSpPr>
          <p:cNvPr id="39" name="Rectangle 24"/>
          <p:cNvSpPr>
            <a:spLocks noChangeArrowheads="1"/>
          </p:cNvSpPr>
          <p:nvPr/>
        </p:nvSpPr>
        <p:spPr bwMode="auto">
          <a:xfrm>
            <a:off x="642591" y="-1"/>
            <a:ext cx="672229" cy="68580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>
              <a:solidFill>
                <a:prstClr val="black"/>
              </a:solidFill>
            </a:endParaRPr>
          </a:p>
        </p:txBody>
      </p:sp>
      <p:sp>
        <p:nvSpPr>
          <p:cNvPr id="40" name="Rectangle 25"/>
          <p:cNvSpPr>
            <a:spLocks noChangeArrowheads="1"/>
          </p:cNvSpPr>
          <p:nvPr/>
        </p:nvSpPr>
        <p:spPr bwMode="auto">
          <a:xfrm>
            <a:off x="1314821" y="-1"/>
            <a:ext cx="667988" cy="6858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>
              <a:solidFill>
                <a:prstClr val="black"/>
              </a:solidFill>
            </a:endParaRPr>
          </a:p>
        </p:txBody>
      </p:sp>
      <p:sp>
        <p:nvSpPr>
          <p:cNvPr id="41" name="Freeform 26"/>
          <p:cNvSpPr>
            <a:spLocks/>
          </p:cNvSpPr>
          <p:nvPr/>
        </p:nvSpPr>
        <p:spPr bwMode="auto">
          <a:xfrm>
            <a:off x="1982809" y="-1"/>
            <a:ext cx="667988" cy="6858001"/>
          </a:xfrm>
          <a:custGeom>
            <a:avLst/>
            <a:gdLst>
              <a:gd name="T0" fmla="*/ 98 w 351"/>
              <a:gd name="T1" fmla="*/ 1796 h 3600"/>
              <a:gd name="T2" fmla="*/ 351 w 351"/>
              <a:gd name="T3" fmla="*/ 1323 h 3600"/>
              <a:gd name="T4" fmla="*/ 351 w 351"/>
              <a:gd name="T5" fmla="*/ 0 h 3600"/>
              <a:gd name="T6" fmla="*/ 0 w 351"/>
              <a:gd name="T7" fmla="*/ 0 h 3600"/>
              <a:gd name="T8" fmla="*/ 0 w 351"/>
              <a:gd name="T9" fmla="*/ 3600 h 3600"/>
              <a:gd name="T10" fmla="*/ 351 w 351"/>
              <a:gd name="T11" fmla="*/ 3600 h 3600"/>
              <a:gd name="T12" fmla="*/ 351 w 351"/>
              <a:gd name="T13" fmla="*/ 2270 h 3600"/>
              <a:gd name="T14" fmla="*/ 98 w 351"/>
              <a:gd name="T15" fmla="*/ 1796 h 3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51" h="3600">
                <a:moveTo>
                  <a:pt x="98" y="1796"/>
                </a:moveTo>
                <a:cubicBezTo>
                  <a:pt x="98" y="1599"/>
                  <a:pt x="199" y="1425"/>
                  <a:pt x="351" y="1323"/>
                </a:cubicBezTo>
                <a:cubicBezTo>
                  <a:pt x="351" y="0"/>
                  <a:pt x="351" y="0"/>
                  <a:pt x="351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3600"/>
                  <a:pt x="0" y="3600"/>
                  <a:pt x="0" y="3600"/>
                </a:cubicBezTo>
                <a:cubicBezTo>
                  <a:pt x="351" y="3600"/>
                  <a:pt x="351" y="3600"/>
                  <a:pt x="351" y="3600"/>
                </a:cubicBezTo>
                <a:cubicBezTo>
                  <a:pt x="351" y="2270"/>
                  <a:pt x="351" y="2270"/>
                  <a:pt x="351" y="2270"/>
                </a:cubicBezTo>
                <a:cubicBezTo>
                  <a:pt x="199" y="2168"/>
                  <a:pt x="98" y="1994"/>
                  <a:pt x="98" y="1796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>
              <a:solidFill>
                <a:prstClr val="black"/>
              </a:solidFill>
            </a:endParaRPr>
          </a:p>
        </p:txBody>
      </p:sp>
      <p:sp>
        <p:nvSpPr>
          <p:cNvPr id="42" name="Freeform 27"/>
          <p:cNvSpPr>
            <a:spLocks noEditPoints="1"/>
          </p:cNvSpPr>
          <p:nvPr/>
        </p:nvSpPr>
        <p:spPr bwMode="auto">
          <a:xfrm>
            <a:off x="2650790" y="-1"/>
            <a:ext cx="670108" cy="6858001"/>
          </a:xfrm>
          <a:custGeom>
            <a:avLst/>
            <a:gdLst>
              <a:gd name="T0" fmla="*/ 0 w 351"/>
              <a:gd name="T1" fmla="*/ 2270 h 3600"/>
              <a:gd name="T2" fmla="*/ 0 w 351"/>
              <a:gd name="T3" fmla="*/ 3600 h 3600"/>
              <a:gd name="T4" fmla="*/ 351 w 351"/>
              <a:gd name="T5" fmla="*/ 3600 h 3600"/>
              <a:gd name="T6" fmla="*/ 351 w 351"/>
              <a:gd name="T7" fmla="*/ 2365 h 3600"/>
              <a:gd name="T8" fmla="*/ 317 w 351"/>
              <a:gd name="T9" fmla="*/ 2366 h 3600"/>
              <a:gd name="T10" fmla="*/ 0 w 351"/>
              <a:gd name="T11" fmla="*/ 2270 h 3600"/>
              <a:gd name="T12" fmla="*/ 0 w 351"/>
              <a:gd name="T13" fmla="*/ 0 h 3600"/>
              <a:gd name="T14" fmla="*/ 0 w 351"/>
              <a:gd name="T15" fmla="*/ 1323 h 3600"/>
              <a:gd name="T16" fmla="*/ 317 w 351"/>
              <a:gd name="T17" fmla="*/ 1227 h 3600"/>
              <a:gd name="T18" fmla="*/ 351 w 351"/>
              <a:gd name="T19" fmla="*/ 1228 h 3600"/>
              <a:gd name="T20" fmla="*/ 351 w 351"/>
              <a:gd name="T21" fmla="*/ 0 h 3600"/>
              <a:gd name="T22" fmla="*/ 0 w 351"/>
              <a:gd name="T23" fmla="*/ 0 h 3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351" h="3600">
                <a:moveTo>
                  <a:pt x="0" y="2270"/>
                </a:moveTo>
                <a:cubicBezTo>
                  <a:pt x="0" y="3600"/>
                  <a:pt x="0" y="3600"/>
                  <a:pt x="0" y="3600"/>
                </a:cubicBezTo>
                <a:cubicBezTo>
                  <a:pt x="351" y="3600"/>
                  <a:pt x="351" y="3600"/>
                  <a:pt x="351" y="3600"/>
                </a:cubicBezTo>
                <a:cubicBezTo>
                  <a:pt x="351" y="2365"/>
                  <a:pt x="351" y="2365"/>
                  <a:pt x="351" y="2365"/>
                </a:cubicBezTo>
                <a:cubicBezTo>
                  <a:pt x="340" y="2366"/>
                  <a:pt x="329" y="2366"/>
                  <a:pt x="317" y="2366"/>
                </a:cubicBezTo>
                <a:cubicBezTo>
                  <a:pt x="200" y="2366"/>
                  <a:pt x="91" y="2331"/>
                  <a:pt x="0" y="2270"/>
                </a:cubicBezTo>
                <a:close/>
                <a:moveTo>
                  <a:pt x="0" y="0"/>
                </a:moveTo>
                <a:cubicBezTo>
                  <a:pt x="0" y="1323"/>
                  <a:pt x="0" y="1323"/>
                  <a:pt x="0" y="1323"/>
                </a:cubicBezTo>
                <a:cubicBezTo>
                  <a:pt x="91" y="1262"/>
                  <a:pt x="200" y="1227"/>
                  <a:pt x="317" y="1227"/>
                </a:cubicBezTo>
                <a:cubicBezTo>
                  <a:pt x="329" y="1227"/>
                  <a:pt x="340" y="1227"/>
                  <a:pt x="351" y="1228"/>
                </a:cubicBezTo>
                <a:cubicBezTo>
                  <a:pt x="351" y="0"/>
                  <a:pt x="351" y="0"/>
                  <a:pt x="351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>
              <a:solidFill>
                <a:prstClr val="black"/>
              </a:solidFill>
            </a:endParaRPr>
          </a:p>
        </p:txBody>
      </p:sp>
      <p:sp>
        <p:nvSpPr>
          <p:cNvPr id="43" name="Freeform 28"/>
          <p:cNvSpPr>
            <a:spLocks noEditPoints="1"/>
          </p:cNvSpPr>
          <p:nvPr/>
        </p:nvSpPr>
        <p:spPr bwMode="auto">
          <a:xfrm>
            <a:off x="3320901" y="-1"/>
            <a:ext cx="670108" cy="6858001"/>
          </a:xfrm>
          <a:custGeom>
            <a:avLst/>
            <a:gdLst>
              <a:gd name="T0" fmla="*/ 0 w 352"/>
              <a:gd name="T1" fmla="*/ 0 h 3600"/>
              <a:gd name="T2" fmla="*/ 0 w 352"/>
              <a:gd name="T3" fmla="*/ 1228 h 3600"/>
              <a:gd name="T4" fmla="*/ 352 w 352"/>
              <a:gd name="T5" fmla="*/ 1377 h 3600"/>
              <a:gd name="T6" fmla="*/ 352 w 352"/>
              <a:gd name="T7" fmla="*/ 0 h 3600"/>
              <a:gd name="T8" fmla="*/ 0 w 352"/>
              <a:gd name="T9" fmla="*/ 0 h 3600"/>
              <a:gd name="T10" fmla="*/ 0 w 352"/>
              <a:gd name="T11" fmla="*/ 3600 h 3600"/>
              <a:gd name="T12" fmla="*/ 352 w 352"/>
              <a:gd name="T13" fmla="*/ 3600 h 3600"/>
              <a:gd name="T14" fmla="*/ 352 w 352"/>
              <a:gd name="T15" fmla="*/ 2216 h 3600"/>
              <a:gd name="T16" fmla="*/ 0 w 352"/>
              <a:gd name="T17" fmla="*/ 2365 h 3600"/>
              <a:gd name="T18" fmla="*/ 0 w 352"/>
              <a:gd name="T19" fmla="*/ 3600 h 3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52" h="3600">
                <a:moveTo>
                  <a:pt x="0" y="0"/>
                </a:moveTo>
                <a:cubicBezTo>
                  <a:pt x="0" y="1228"/>
                  <a:pt x="0" y="1228"/>
                  <a:pt x="0" y="1228"/>
                </a:cubicBezTo>
                <a:cubicBezTo>
                  <a:pt x="136" y="1236"/>
                  <a:pt x="258" y="1291"/>
                  <a:pt x="352" y="1377"/>
                </a:cubicBezTo>
                <a:cubicBezTo>
                  <a:pt x="352" y="0"/>
                  <a:pt x="352" y="0"/>
                  <a:pt x="352" y="0"/>
                </a:cubicBezTo>
                <a:lnTo>
                  <a:pt x="0" y="0"/>
                </a:lnTo>
                <a:close/>
                <a:moveTo>
                  <a:pt x="0" y="3600"/>
                </a:moveTo>
                <a:cubicBezTo>
                  <a:pt x="352" y="3600"/>
                  <a:pt x="352" y="3600"/>
                  <a:pt x="352" y="3600"/>
                </a:cubicBezTo>
                <a:cubicBezTo>
                  <a:pt x="352" y="2216"/>
                  <a:pt x="352" y="2216"/>
                  <a:pt x="352" y="2216"/>
                </a:cubicBezTo>
                <a:cubicBezTo>
                  <a:pt x="258" y="2302"/>
                  <a:pt x="136" y="2357"/>
                  <a:pt x="0" y="2365"/>
                </a:cubicBezTo>
                <a:lnTo>
                  <a:pt x="0" y="360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>
              <a:solidFill>
                <a:prstClr val="black"/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Reflections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995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7" name="Freeform 79"/>
          <p:cNvSpPr>
            <a:spLocks/>
          </p:cNvSpPr>
          <p:nvPr/>
        </p:nvSpPr>
        <p:spPr bwMode="auto">
          <a:xfrm>
            <a:off x="3752854" y="1754721"/>
            <a:ext cx="6447367" cy="421217"/>
          </a:xfrm>
          <a:custGeom>
            <a:avLst/>
            <a:gdLst>
              <a:gd name="T0" fmla="*/ 2834 w 3046"/>
              <a:gd name="T1" fmla="*/ 0 h 199"/>
              <a:gd name="T2" fmla="*/ 0 w 3046"/>
              <a:gd name="T3" fmla="*/ 0 h 199"/>
              <a:gd name="T4" fmla="*/ 0 w 3046"/>
              <a:gd name="T5" fmla="*/ 0 h 199"/>
              <a:gd name="T6" fmla="*/ 2834 w 3046"/>
              <a:gd name="T7" fmla="*/ 0 h 199"/>
              <a:gd name="T8" fmla="*/ 3046 w 3046"/>
              <a:gd name="T9" fmla="*/ 199 h 199"/>
              <a:gd name="T10" fmla="*/ 2834 w 3046"/>
              <a:gd name="T11" fmla="*/ 0 h 1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046" h="199">
                <a:moveTo>
                  <a:pt x="2834" y="0"/>
                </a:moveTo>
                <a:lnTo>
                  <a:pt x="0" y="0"/>
                </a:lnTo>
                <a:lnTo>
                  <a:pt x="0" y="0"/>
                </a:lnTo>
                <a:lnTo>
                  <a:pt x="2834" y="0"/>
                </a:lnTo>
                <a:lnTo>
                  <a:pt x="3046" y="199"/>
                </a:lnTo>
                <a:lnTo>
                  <a:pt x="283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>
              <a:solidFill>
                <a:prstClr val="black"/>
              </a:solidFill>
            </a:endParaRPr>
          </a:p>
        </p:txBody>
      </p:sp>
      <p:sp>
        <p:nvSpPr>
          <p:cNvPr id="2058" name="Freeform 80"/>
          <p:cNvSpPr>
            <a:spLocks/>
          </p:cNvSpPr>
          <p:nvPr/>
        </p:nvSpPr>
        <p:spPr bwMode="auto">
          <a:xfrm>
            <a:off x="3752854" y="1754721"/>
            <a:ext cx="6447367" cy="421217"/>
          </a:xfrm>
          <a:custGeom>
            <a:avLst/>
            <a:gdLst>
              <a:gd name="T0" fmla="*/ 2834 w 3046"/>
              <a:gd name="T1" fmla="*/ 0 h 199"/>
              <a:gd name="T2" fmla="*/ 0 w 3046"/>
              <a:gd name="T3" fmla="*/ 0 h 199"/>
              <a:gd name="T4" fmla="*/ 0 w 3046"/>
              <a:gd name="T5" fmla="*/ 0 h 199"/>
              <a:gd name="T6" fmla="*/ 2834 w 3046"/>
              <a:gd name="T7" fmla="*/ 0 h 199"/>
              <a:gd name="T8" fmla="*/ 3046 w 3046"/>
              <a:gd name="T9" fmla="*/ 199 h 199"/>
              <a:gd name="T10" fmla="*/ 2834 w 3046"/>
              <a:gd name="T11" fmla="*/ 0 h 1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046" h="199">
                <a:moveTo>
                  <a:pt x="2834" y="0"/>
                </a:moveTo>
                <a:lnTo>
                  <a:pt x="0" y="0"/>
                </a:lnTo>
                <a:lnTo>
                  <a:pt x="0" y="0"/>
                </a:lnTo>
                <a:lnTo>
                  <a:pt x="2834" y="0"/>
                </a:lnTo>
                <a:lnTo>
                  <a:pt x="3046" y="199"/>
                </a:lnTo>
                <a:lnTo>
                  <a:pt x="2834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>
              <a:solidFill>
                <a:prstClr val="black"/>
              </a:solidFill>
            </a:endParaRPr>
          </a:p>
        </p:txBody>
      </p:sp>
      <p:sp>
        <p:nvSpPr>
          <p:cNvPr id="2061" name="Freeform 83"/>
          <p:cNvSpPr>
            <a:spLocks/>
          </p:cNvSpPr>
          <p:nvPr/>
        </p:nvSpPr>
        <p:spPr bwMode="auto">
          <a:xfrm>
            <a:off x="3752855" y="3456519"/>
            <a:ext cx="7296151" cy="440267"/>
          </a:xfrm>
          <a:custGeom>
            <a:avLst/>
            <a:gdLst>
              <a:gd name="T0" fmla="*/ 3233 w 3447"/>
              <a:gd name="T1" fmla="*/ 0 h 208"/>
              <a:gd name="T2" fmla="*/ 2413 w 3447"/>
              <a:gd name="T3" fmla="*/ 0 h 208"/>
              <a:gd name="T4" fmla="*/ 2413 w 3447"/>
              <a:gd name="T5" fmla="*/ 0 h 208"/>
              <a:gd name="T6" fmla="*/ 0 w 3447"/>
              <a:gd name="T7" fmla="*/ 0 h 208"/>
              <a:gd name="T8" fmla="*/ 3233 w 3447"/>
              <a:gd name="T9" fmla="*/ 0 h 208"/>
              <a:gd name="T10" fmla="*/ 3447 w 3447"/>
              <a:gd name="T11" fmla="*/ 208 h 208"/>
              <a:gd name="T12" fmla="*/ 3233 w 3447"/>
              <a:gd name="T13" fmla="*/ 0 h 2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447" h="208">
                <a:moveTo>
                  <a:pt x="3233" y="0"/>
                </a:moveTo>
                <a:lnTo>
                  <a:pt x="2413" y="0"/>
                </a:lnTo>
                <a:lnTo>
                  <a:pt x="2413" y="0"/>
                </a:lnTo>
                <a:lnTo>
                  <a:pt x="0" y="0"/>
                </a:lnTo>
                <a:lnTo>
                  <a:pt x="3233" y="0"/>
                </a:lnTo>
                <a:lnTo>
                  <a:pt x="3447" y="208"/>
                </a:lnTo>
                <a:lnTo>
                  <a:pt x="323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>
              <a:solidFill>
                <a:prstClr val="black"/>
              </a:solidFill>
            </a:endParaRPr>
          </a:p>
        </p:txBody>
      </p:sp>
      <p:sp>
        <p:nvSpPr>
          <p:cNvPr id="2062" name="Freeform 84"/>
          <p:cNvSpPr>
            <a:spLocks/>
          </p:cNvSpPr>
          <p:nvPr/>
        </p:nvSpPr>
        <p:spPr bwMode="auto">
          <a:xfrm>
            <a:off x="3752855" y="3456519"/>
            <a:ext cx="7296151" cy="440267"/>
          </a:xfrm>
          <a:custGeom>
            <a:avLst/>
            <a:gdLst>
              <a:gd name="T0" fmla="*/ 3233 w 3447"/>
              <a:gd name="T1" fmla="*/ 0 h 208"/>
              <a:gd name="T2" fmla="*/ 2413 w 3447"/>
              <a:gd name="T3" fmla="*/ 0 h 208"/>
              <a:gd name="T4" fmla="*/ 2413 w 3447"/>
              <a:gd name="T5" fmla="*/ 0 h 208"/>
              <a:gd name="T6" fmla="*/ 0 w 3447"/>
              <a:gd name="T7" fmla="*/ 0 h 208"/>
              <a:gd name="T8" fmla="*/ 3233 w 3447"/>
              <a:gd name="T9" fmla="*/ 0 h 208"/>
              <a:gd name="T10" fmla="*/ 3447 w 3447"/>
              <a:gd name="T11" fmla="*/ 208 h 208"/>
              <a:gd name="T12" fmla="*/ 3233 w 3447"/>
              <a:gd name="T13" fmla="*/ 0 h 2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447" h="208">
                <a:moveTo>
                  <a:pt x="3233" y="0"/>
                </a:moveTo>
                <a:lnTo>
                  <a:pt x="2413" y="0"/>
                </a:lnTo>
                <a:lnTo>
                  <a:pt x="2413" y="0"/>
                </a:lnTo>
                <a:lnTo>
                  <a:pt x="0" y="0"/>
                </a:lnTo>
                <a:lnTo>
                  <a:pt x="3233" y="0"/>
                </a:lnTo>
                <a:lnTo>
                  <a:pt x="3447" y="208"/>
                </a:lnTo>
                <a:lnTo>
                  <a:pt x="3233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>
              <a:solidFill>
                <a:prstClr val="black"/>
              </a:solidFill>
            </a:endParaRPr>
          </a:p>
        </p:txBody>
      </p:sp>
      <p:sp>
        <p:nvSpPr>
          <p:cNvPr id="2064" name="Freeform 86"/>
          <p:cNvSpPr>
            <a:spLocks/>
          </p:cNvSpPr>
          <p:nvPr/>
        </p:nvSpPr>
        <p:spPr bwMode="auto">
          <a:xfrm>
            <a:off x="3752855" y="3456519"/>
            <a:ext cx="7296151" cy="863600"/>
          </a:xfrm>
          <a:custGeom>
            <a:avLst/>
            <a:gdLst>
              <a:gd name="T0" fmla="*/ 3233 w 3447"/>
              <a:gd name="T1" fmla="*/ 0 h 408"/>
              <a:gd name="T2" fmla="*/ 0 w 3447"/>
              <a:gd name="T3" fmla="*/ 0 h 408"/>
              <a:gd name="T4" fmla="*/ 0 w 3447"/>
              <a:gd name="T5" fmla="*/ 408 h 408"/>
              <a:gd name="T6" fmla="*/ 3235 w 3447"/>
              <a:gd name="T7" fmla="*/ 408 h 408"/>
              <a:gd name="T8" fmla="*/ 3447 w 3447"/>
              <a:gd name="T9" fmla="*/ 208 h 408"/>
              <a:gd name="T10" fmla="*/ 3233 w 3447"/>
              <a:gd name="T11" fmla="*/ 0 h 4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447" h="408">
                <a:moveTo>
                  <a:pt x="3233" y="0"/>
                </a:moveTo>
                <a:lnTo>
                  <a:pt x="0" y="0"/>
                </a:lnTo>
                <a:lnTo>
                  <a:pt x="0" y="408"/>
                </a:lnTo>
                <a:lnTo>
                  <a:pt x="3235" y="408"/>
                </a:lnTo>
                <a:lnTo>
                  <a:pt x="3447" y="208"/>
                </a:lnTo>
                <a:lnTo>
                  <a:pt x="3233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>
              <a:solidFill>
                <a:prstClr val="black"/>
              </a:solidFill>
            </a:endParaRPr>
          </a:p>
        </p:txBody>
      </p:sp>
      <p:sp>
        <p:nvSpPr>
          <p:cNvPr id="2079" name="Freeform 87"/>
          <p:cNvSpPr>
            <a:spLocks/>
          </p:cNvSpPr>
          <p:nvPr/>
        </p:nvSpPr>
        <p:spPr bwMode="auto">
          <a:xfrm>
            <a:off x="3752853" y="3456519"/>
            <a:ext cx="5107519" cy="0"/>
          </a:xfrm>
          <a:custGeom>
            <a:avLst/>
            <a:gdLst>
              <a:gd name="T0" fmla="*/ 2413 w 2413"/>
              <a:gd name="T1" fmla="*/ 2413 w 2413"/>
              <a:gd name="T2" fmla="*/ 0 w 2413"/>
              <a:gd name="T3" fmla="*/ 0 w 2413"/>
              <a:gd name="T4" fmla="*/ 2413 w 2413"/>
              <a:gd name="T5" fmla="*/ 2413 w 2413"/>
            </a:gdLst>
            <a:ahLst/>
            <a:cxnLst>
              <a:cxn ang="0">
                <a:pos x="T0" y="0"/>
              </a:cxn>
              <a:cxn ang="0">
                <a:pos x="T1" y="0"/>
              </a:cxn>
              <a:cxn ang="0">
                <a:pos x="T2" y="0"/>
              </a:cxn>
              <a:cxn ang="0">
                <a:pos x="T3" y="0"/>
              </a:cxn>
              <a:cxn ang="0">
                <a:pos x="T4" y="0"/>
              </a:cxn>
              <a:cxn ang="0">
                <a:pos x="T5" y="0"/>
              </a:cxn>
            </a:cxnLst>
            <a:rect l="0" t="0" r="r" b="b"/>
            <a:pathLst>
              <a:path w="2413">
                <a:moveTo>
                  <a:pt x="2413" y="0"/>
                </a:moveTo>
                <a:lnTo>
                  <a:pt x="2413" y="0"/>
                </a:lnTo>
                <a:lnTo>
                  <a:pt x="0" y="0"/>
                </a:lnTo>
                <a:lnTo>
                  <a:pt x="0" y="0"/>
                </a:lnTo>
                <a:lnTo>
                  <a:pt x="2413" y="0"/>
                </a:lnTo>
                <a:lnTo>
                  <a:pt x="2413" y="0"/>
                </a:lnTo>
                <a:close/>
              </a:path>
            </a:pathLst>
          </a:custGeom>
          <a:solidFill>
            <a:srgbClr val="719DCB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>
              <a:solidFill>
                <a:prstClr val="black"/>
              </a:solidFill>
            </a:endParaRPr>
          </a:p>
        </p:txBody>
      </p:sp>
      <p:sp>
        <p:nvSpPr>
          <p:cNvPr id="2080" name="Freeform 88"/>
          <p:cNvSpPr>
            <a:spLocks/>
          </p:cNvSpPr>
          <p:nvPr/>
        </p:nvSpPr>
        <p:spPr bwMode="auto">
          <a:xfrm>
            <a:off x="3752853" y="3456519"/>
            <a:ext cx="5107519" cy="0"/>
          </a:xfrm>
          <a:custGeom>
            <a:avLst/>
            <a:gdLst>
              <a:gd name="T0" fmla="*/ 2413 w 2413"/>
              <a:gd name="T1" fmla="*/ 2413 w 2413"/>
              <a:gd name="T2" fmla="*/ 0 w 2413"/>
              <a:gd name="T3" fmla="*/ 0 w 2413"/>
              <a:gd name="T4" fmla="*/ 2413 w 2413"/>
              <a:gd name="T5" fmla="*/ 2413 w 2413"/>
            </a:gdLst>
            <a:ahLst/>
            <a:cxnLst>
              <a:cxn ang="0">
                <a:pos x="T0" y="0"/>
              </a:cxn>
              <a:cxn ang="0">
                <a:pos x="T1" y="0"/>
              </a:cxn>
              <a:cxn ang="0">
                <a:pos x="T2" y="0"/>
              </a:cxn>
              <a:cxn ang="0">
                <a:pos x="T3" y="0"/>
              </a:cxn>
              <a:cxn ang="0">
                <a:pos x="T4" y="0"/>
              </a:cxn>
              <a:cxn ang="0">
                <a:pos x="T5" y="0"/>
              </a:cxn>
            </a:cxnLst>
            <a:rect l="0" t="0" r="r" b="b"/>
            <a:pathLst>
              <a:path w="2413">
                <a:moveTo>
                  <a:pt x="2413" y="0"/>
                </a:moveTo>
                <a:lnTo>
                  <a:pt x="2413" y="0"/>
                </a:lnTo>
                <a:lnTo>
                  <a:pt x="0" y="0"/>
                </a:lnTo>
                <a:lnTo>
                  <a:pt x="0" y="0"/>
                </a:lnTo>
                <a:lnTo>
                  <a:pt x="2413" y="0"/>
                </a:lnTo>
                <a:lnTo>
                  <a:pt x="2413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>
              <a:solidFill>
                <a:prstClr val="black"/>
              </a:solidFill>
            </a:endParaRPr>
          </a:p>
        </p:txBody>
      </p:sp>
      <p:sp>
        <p:nvSpPr>
          <p:cNvPr id="2086" name="Freeform 89"/>
          <p:cNvSpPr>
            <a:spLocks/>
          </p:cNvSpPr>
          <p:nvPr/>
        </p:nvSpPr>
        <p:spPr bwMode="auto">
          <a:xfrm>
            <a:off x="3386672" y="1399120"/>
            <a:ext cx="366185" cy="355600"/>
          </a:xfrm>
          <a:custGeom>
            <a:avLst/>
            <a:gdLst>
              <a:gd name="T0" fmla="*/ 0 w 173"/>
              <a:gd name="T1" fmla="*/ 0 h 168"/>
              <a:gd name="T2" fmla="*/ 0 w 173"/>
              <a:gd name="T3" fmla="*/ 0 h 168"/>
              <a:gd name="T4" fmla="*/ 173 w 173"/>
              <a:gd name="T5" fmla="*/ 168 h 168"/>
              <a:gd name="T6" fmla="*/ 173 w 173"/>
              <a:gd name="T7" fmla="*/ 168 h 168"/>
              <a:gd name="T8" fmla="*/ 173 w 173"/>
              <a:gd name="T9" fmla="*/ 168 h 168"/>
              <a:gd name="T10" fmla="*/ 173 w 173"/>
              <a:gd name="T11" fmla="*/ 168 h 168"/>
              <a:gd name="T12" fmla="*/ 0 w 173"/>
              <a:gd name="T13" fmla="*/ 0 h 1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73" h="168">
                <a:moveTo>
                  <a:pt x="0" y="0"/>
                </a:moveTo>
                <a:lnTo>
                  <a:pt x="0" y="0"/>
                </a:lnTo>
                <a:lnTo>
                  <a:pt x="173" y="168"/>
                </a:lnTo>
                <a:lnTo>
                  <a:pt x="173" y="168"/>
                </a:lnTo>
                <a:lnTo>
                  <a:pt x="173" y="168"/>
                </a:lnTo>
                <a:lnTo>
                  <a:pt x="173" y="168"/>
                </a:lnTo>
                <a:lnTo>
                  <a:pt x="0" y="0"/>
                </a:lnTo>
                <a:close/>
              </a:path>
            </a:pathLst>
          </a:custGeom>
          <a:solidFill>
            <a:srgbClr val="BCBDC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>
              <a:solidFill>
                <a:prstClr val="black"/>
              </a:solidFill>
            </a:endParaRPr>
          </a:p>
        </p:txBody>
      </p:sp>
      <p:sp>
        <p:nvSpPr>
          <p:cNvPr id="2087" name="Freeform 90"/>
          <p:cNvSpPr>
            <a:spLocks/>
          </p:cNvSpPr>
          <p:nvPr/>
        </p:nvSpPr>
        <p:spPr bwMode="auto">
          <a:xfrm>
            <a:off x="3386672" y="1399120"/>
            <a:ext cx="366185" cy="355600"/>
          </a:xfrm>
          <a:custGeom>
            <a:avLst/>
            <a:gdLst>
              <a:gd name="T0" fmla="*/ 0 w 173"/>
              <a:gd name="T1" fmla="*/ 0 h 168"/>
              <a:gd name="T2" fmla="*/ 0 w 173"/>
              <a:gd name="T3" fmla="*/ 0 h 168"/>
              <a:gd name="T4" fmla="*/ 173 w 173"/>
              <a:gd name="T5" fmla="*/ 168 h 168"/>
              <a:gd name="T6" fmla="*/ 173 w 173"/>
              <a:gd name="T7" fmla="*/ 168 h 168"/>
              <a:gd name="T8" fmla="*/ 173 w 173"/>
              <a:gd name="T9" fmla="*/ 168 h 168"/>
              <a:gd name="T10" fmla="*/ 173 w 173"/>
              <a:gd name="T11" fmla="*/ 168 h 168"/>
              <a:gd name="T12" fmla="*/ 0 w 173"/>
              <a:gd name="T13" fmla="*/ 0 h 1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73" h="168">
                <a:moveTo>
                  <a:pt x="0" y="0"/>
                </a:moveTo>
                <a:lnTo>
                  <a:pt x="0" y="0"/>
                </a:lnTo>
                <a:lnTo>
                  <a:pt x="173" y="168"/>
                </a:lnTo>
                <a:lnTo>
                  <a:pt x="173" y="168"/>
                </a:lnTo>
                <a:lnTo>
                  <a:pt x="173" y="168"/>
                </a:lnTo>
                <a:lnTo>
                  <a:pt x="173" y="168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>
              <a:solidFill>
                <a:prstClr val="black"/>
              </a:solidFill>
            </a:endParaRPr>
          </a:p>
        </p:txBody>
      </p:sp>
      <p:sp>
        <p:nvSpPr>
          <p:cNvPr id="2090" name="Freeform 92"/>
          <p:cNvSpPr>
            <a:spLocks/>
          </p:cNvSpPr>
          <p:nvPr/>
        </p:nvSpPr>
        <p:spPr bwMode="auto">
          <a:xfrm>
            <a:off x="3386672" y="1399121"/>
            <a:ext cx="366185" cy="1214967"/>
          </a:xfrm>
          <a:custGeom>
            <a:avLst/>
            <a:gdLst>
              <a:gd name="T0" fmla="*/ 0 w 173"/>
              <a:gd name="T1" fmla="*/ 0 h 574"/>
              <a:gd name="T2" fmla="*/ 0 w 173"/>
              <a:gd name="T3" fmla="*/ 518 h 574"/>
              <a:gd name="T4" fmla="*/ 172 w 173"/>
              <a:gd name="T5" fmla="*/ 574 h 574"/>
              <a:gd name="T6" fmla="*/ 173 w 173"/>
              <a:gd name="T7" fmla="*/ 574 h 574"/>
              <a:gd name="T8" fmla="*/ 173 w 173"/>
              <a:gd name="T9" fmla="*/ 168 h 574"/>
              <a:gd name="T10" fmla="*/ 173 w 173"/>
              <a:gd name="T11" fmla="*/ 168 h 574"/>
              <a:gd name="T12" fmla="*/ 0 w 173"/>
              <a:gd name="T13" fmla="*/ 0 h 5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73" h="574">
                <a:moveTo>
                  <a:pt x="0" y="0"/>
                </a:moveTo>
                <a:lnTo>
                  <a:pt x="0" y="518"/>
                </a:lnTo>
                <a:lnTo>
                  <a:pt x="172" y="574"/>
                </a:lnTo>
                <a:lnTo>
                  <a:pt x="173" y="574"/>
                </a:lnTo>
                <a:lnTo>
                  <a:pt x="173" y="168"/>
                </a:lnTo>
                <a:lnTo>
                  <a:pt x="173" y="168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>
              <a:solidFill>
                <a:prstClr val="black"/>
              </a:solidFill>
            </a:endParaRPr>
          </a:p>
        </p:txBody>
      </p:sp>
      <p:sp>
        <p:nvSpPr>
          <p:cNvPr id="2091" name="Freeform 93"/>
          <p:cNvSpPr>
            <a:spLocks/>
          </p:cNvSpPr>
          <p:nvPr/>
        </p:nvSpPr>
        <p:spPr bwMode="auto">
          <a:xfrm>
            <a:off x="3386671" y="4320122"/>
            <a:ext cx="361951" cy="342900"/>
          </a:xfrm>
          <a:custGeom>
            <a:avLst/>
            <a:gdLst>
              <a:gd name="T0" fmla="*/ 171 w 171"/>
              <a:gd name="T1" fmla="*/ 0 h 162"/>
              <a:gd name="T2" fmla="*/ 0 w 171"/>
              <a:gd name="T3" fmla="*/ 162 h 162"/>
              <a:gd name="T4" fmla="*/ 0 w 171"/>
              <a:gd name="T5" fmla="*/ 162 h 162"/>
              <a:gd name="T6" fmla="*/ 171 w 171"/>
              <a:gd name="T7" fmla="*/ 0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71" h="162">
                <a:moveTo>
                  <a:pt x="171" y="0"/>
                </a:moveTo>
                <a:lnTo>
                  <a:pt x="0" y="162"/>
                </a:lnTo>
                <a:lnTo>
                  <a:pt x="0" y="162"/>
                </a:lnTo>
                <a:lnTo>
                  <a:pt x="171" y="0"/>
                </a:lnTo>
                <a:close/>
              </a:path>
            </a:pathLst>
          </a:custGeom>
          <a:solidFill>
            <a:srgbClr val="BCBDC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>
              <a:solidFill>
                <a:prstClr val="black"/>
              </a:solidFill>
            </a:endParaRPr>
          </a:p>
        </p:txBody>
      </p:sp>
      <p:sp>
        <p:nvSpPr>
          <p:cNvPr id="2092" name="Freeform 94"/>
          <p:cNvSpPr>
            <a:spLocks/>
          </p:cNvSpPr>
          <p:nvPr/>
        </p:nvSpPr>
        <p:spPr bwMode="auto">
          <a:xfrm>
            <a:off x="3386671" y="4320122"/>
            <a:ext cx="361951" cy="342900"/>
          </a:xfrm>
          <a:custGeom>
            <a:avLst/>
            <a:gdLst>
              <a:gd name="T0" fmla="*/ 171 w 171"/>
              <a:gd name="T1" fmla="*/ 0 h 162"/>
              <a:gd name="T2" fmla="*/ 0 w 171"/>
              <a:gd name="T3" fmla="*/ 162 h 162"/>
              <a:gd name="T4" fmla="*/ 0 w 171"/>
              <a:gd name="T5" fmla="*/ 162 h 162"/>
              <a:gd name="T6" fmla="*/ 171 w 171"/>
              <a:gd name="T7" fmla="*/ 0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71" h="162">
                <a:moveTo>
                  <a:pt x="171" y="0"/>
                </a:moveTo>
                <a:lnTo>
                  <a:pt x="0" y="162"/>
                </a:lnTo>
                <a:lnTo>
                  <a:pt x="0" y="162"/>
                </a:lnTo>
                <a:lnTo>
                  <a:pt x="171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>
              <a:solidFill>
                <a:prstClr val="black"/>
              </a:solidFill>
            </a:endParaRPr>
          </a:p>
        </p:txBody>
      </p:sp>
      <p:sp>
        <p:nvSpPr>
          <p:cNvPr id="2094" name="Freeform 96"/>
          <p:cNvSpPr>
            <a:spLocks/>
          </p:cNvSpPr>
          <p:nvPr/>
        </p:nvSpPr>
        <p:spPr bwMode="auto">
          <a:xfrm>
            <a:off x="3386672" y="3456521"/>
            <a:ext cx="366185" cy="1206500"/>
          </a:xfrm>
          <a:custGeom>
            <a:avLst/>
            <a:gdLst>
              <a:gd name="T0" fmla="*/ 173 w 173"/>
              <a:gd name="T1" fmla="*/ 0 h 570"/>
              <a:gd name="T2" fmla="*/ 170 w 173"/>
              <a:gd name="T3" fmla="*/ 0 h 570"/>
              <a:gd name="T4" fmla="*/ 42 w 173"/>
              <a:gd name="T5" fmla="*/ 42 h 570"/>
              <a:gd name="T6" fmla="*/ 0 w 173"/>
              <a:gd name="T7" fmla="*/ 56 h 570"/>
              <a:gd name="T8" fmla="*/ 0 w 173"/>
              <a:gd name="T9" fmla="*/ 570 h 570"/>
              <a:gd name="T10" fmla="*/ 171 w 173"/>
              <a:gd name="T11" fmla="*/ 408 h 570"/>
              <a:gd name="T12" fmla="*/ 173 w 173"/>
              <a:gd name="T13" fmla="*/ 408 h 570"/>
              <a:gd name="T14" fmla="*/ 173 w 173"/>
              <a:gd name="T15" fmla="*/ 0 h 5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73" h="570">
                <a:moveTo>
                  <a:pt x="173" y="0"/>
                </a:moveTo>
                <a:lnTo>
                  <a:pt x="170" y="0"/>
                </a:lnTo>
                <a:lnTo>
                  <a:pt x="42" y="42"/>
                </a:lnTo>
                <a:lnTo>
                  <a:pt x="0" y="56"/>
                </a:lnTo>
                <a:lnTo>
                  <a:pt x="0" y="570"/>
                </a:lnTo>
                <a:lnTo>
                  <a:pt x="171" y="408"/>
                </a:lnTo>
                <a:lnTo>
                  <a:pt x="173" y="408"/>
                </a:lnTo>
                <a:lnTo>
                  <a:pt x="173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>
              <a:solidFill>
                <a:prstClr val="black"/>
              </a:solidFill>
            </a:endParaRPr>
          </a:p>
        </p:txBody>
      </p:sp>
      <p:sp>
        <p:nvSpPr>
          <p:cNvPr id="2095" name="Freeform 97"/>
          <p:cNvSpPr>
            <a:spLocks/>
          </p:cNvSpPr>
          <p:nvPr/>
        </p:nvSpPr>
        <p:spPr bwMode="auto">
          <a:xfrm>
            <a:off x="3475570" y="3456521"/>
            <a:ext cx="277284" cy="88900"/>
          </a:xfrm>
          <a:custGeom>
            <a:avLst/>
            <a:gdLst>
              <a:gd name="T0" fmla="*/ 131 w 131"/>
              <a:gd name="T1" fmla="*/ 0 h 42"/>
              <a:gd name="T2" fmla="*/ 128 w 131"/>
              <a:gd name="T3" fmla="*/ 0 h 42"/>
              <a:gd name="T4" fmla="*/ 0 w 131"/>
              <a:gd name="T5" fmla="*/ 42 h 42"/>
              <a:gd name="T6" fmla="*/ 128 w 131"/>
              <a:gd name="T7" fmla="*/ 0 h 42"/>
              <a:gd name="T8" fmla="*/ 131 w 131"/>
              <a:gd name="T9" fmla="*/ 0 h 42"/>
              <a:gd name="T10" fmla="*/ 131 w 131"/>
              <a:gd name="T11" fmla="*/ 0 h 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31" h="42">
                <a:moveTo>
                  <a:pt x="131" y="0"/>
                </a:moveTo>
                <a:lnTo>
                  <a:pt x="128" y="0"/>
                </a:lnTo>
                <a:lnTo>
                  <a:pt x="0" y="42"/>
                </a:lnTo>
                <a:lnTo>
                  <a:pt x="128" y="0"/>
                </a:lnTo>
                <a:lnTo>
                  <a:pt x="131" y="0"/>
                </a:lnTo>
                <a:lnTo>
                  <a:pt x="131" y="0"/>
                </a:lnTo>
                <a:close/>
              </a:path>
            </a:pathLst>
          </a:custGeom>
          <a:solidFill>
            <a:srgbClr val="55779A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>
              <a:solidFill>
                <a:prstClr val="black"/>
              </a:solidFill>
            </a:endParaRPr>
          </a:p>
        </p:txBody>
      </p:sp>
      <p:sp>
        <p:nvSpPr>
          <p:cNvPr id="2098" name="Freeform 98"/>
          <p:cNvSpPr>
            <a:spLocks/>
          </p:cNvSpPr>
          <p:nvPr/>
        </p:nvSpPr>
        <p:spPr bwMode="auto">
          <a:xfrm>
            <a:off x="3475570" y="3456521"/>
            <a:ext cx="277284" cy="88900"/>
          </a:xfrm>
          <a:custGeom>
            <a:avLst/>
            <a:gdLst>
              <a:gd name="T0" fmla="*/ 131 w 131"/>
              <a:gd name="T1" fmla="*/ 0 h 42"/>
              <a:gd name="T2" fmla="*/ 128 w 131"/>
              <a:gd name="T3" fmla="*/ 0 h 42"/>
              <a:gd name="T4" fmla="*/ 0 w 131"/>
              <a:gd name="T5" fmla="*/ 42 h 42"/>
              <a:gd name="T6" fmla="*/ 128 w 131"/>
              <a:gd name="T7" fmla="*/ 0 h 42"/>
              <a:gd name="T8" fmla="*/ 131 w 131"/>
              <a:gd name="T9" fmla="*/ 0 h 42"/>
              <a:gd name="T10" fmla="*/ 131 w 131"/>
              <a:gd name="T11" fmla="*/ 0 h 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31" h="42">
                <a:moveTo>
                  <a:pt x="131" y="0"/>
                </a:moveTo>
                <a:lnTo>
                  <a:pt x="128" y="0"/>
                </a:lnTo>
                <a:lnTo>
                  <a:pt x="0" y="42"/>
                </a:lnTo>
                <a:lnTo>
                  <a:pt x="128" y="0"/>
                </a:lnTo>
                <a:lnTo>
                  <a:pt x="131" y="0"/>
                </a:lnTo>
                <a:lnTo>
                  <a:pt x="131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>
              <a:solidFill>
                <a:prstClr val="black"/>
              </a:solidFill>
            </a:endParaRPr>
          </a:p>
        </p:txBody>
      </p:sp>
      <p:sp>
        <p:nvSpPr>
          <p:cNvPr id="2099" name="Freeform 99"/>
          <p:cNvSpPr>
            <a:spLocks/>
          </p:cNvSpPr>
          <p:nvPr/>
        </p:nvSpPr>
        <p:spPr bwMode="auto">
          <a:xfrm>
            <a:off x="3386669" y="3545422"/>
            <a:ext cx="88900" cy="29633"/>
          </a:xfrm>
          <a:custGeom>
            <a:avLst/>
            <a:gdLst>
              <a:gd name="T0" fmla="*/ 42 w 42"/>
              <a:gd name="T1" fmla="*/ 0 h 14"/>
              <a:gd name="T2" fmla="*/ 0 w 42"/>
              <a:gd name="T3" fmla="*/ 14 h 14"/>
              <a:gd name="T4" fmla="*/ 0 w 42"/>
              <a:gd name="T5" fmla="*/ 14 h 14"/>
              <a:gd name="T6" fmla="*/ 42 w 42"/>
              <a:gd name="T7" fmla="*/ 0 h 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2" h="14">
                <a:moveTo>
                  <a:pt x="42" y="0"/>
                </a:moveTo>
                <a:lnTo>
                  <a:pt x="0" y="14"/>
                </a:lnTo>
                <a:lnTo>
                  <a:pt x="0" y="14"/>
                </a:lnTo>
                <a:lnTo>
                  <a:pt x="42" y="0"/>
                </a:lnTo>
                <a:close/>
              </a:path>
            </a:pathLst>
          </a:custGeom>
          <a:solidFill>
            <a:srgbClr val="889967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>
              <a:solidFill>
                <a:prstClr val="black"/>
              </a:solidFill>
            </a:endParaRPr>
          </a:p>
        </p:txBody>
      </p:sp>
      <p:sp>
        <p:nvSpPr>
          <p:cNvPr id="2100" name="Freeform 100"/>
          <p:cNvSpPr>
            <a:spLocks/>
          </p:cNvSpPr>
          <p:nvPr/>
        </p:nvSpPr>
        <p:spPr bwMode="auto">
          <a:xfrm>
            <a:off x="3386669" y="3545422"/>
            <a:ext cx="88900" cy="29633"/>
          </a:xfrm>
          <a:custGeom>
            <a:avLst/>
            <a:gdLst>
              <a:gd name="T0" fmla="*/ 42 w 42"/>
              <a:gd name="T1" fmla="*/ 0 h 14"/>
              <a:gd name="T2" fmla="*/ 0 w 42"/>
              <a:gd name="T3" fmla="*/ 14 h 14"/>
              <a:gd name="T4" fmla="*/ 0 w 42"/>
              <a:gd name="T5" fmla="*/ 14 h 14"/>
              <a:gd name="T6" fmla="*/ 42 w 42"/>
              <a:gd name="T7" fmla="*/ 0 h 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2" h="14">
                <a:moveTo>
                  <a:pt x="42" y="0"/>
                </a:moveTo>
                <a:lnTo>
                  <a:pt x="0" y="14"/>
                </a:lnTo>
                <a:lnTo>
                  <a:pt x="0" y="14"/>
                </a:lnTo>
                <a:lnTo>
                  <a:pt x="4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>
              <a:solidFill>
                <a:prstClr val="black"/>
              </a:solidFill>
            </a:endParaRPr>
          </a:p>
        </p:txBody>
      </p:sp>
      <p:sp>
        <p:nvSpPr>
          <p:cNvPr id="2102" name="Freeform 102"/>
          <p:cNvSpPr>
            <a:spLocks/>
          </p:cNvSpPr>
          <p:nvPr/>
        </p:nvSpPr>
        <p:spPr bwMode="auto">
          <a:xfrm>
            <a:off x="3386672" y="2495555"/>
            <a:ext cx="366185" cy="1079500"/>
          </a:xfrm>
          <a:custGeom>
            <a:avLst/>
            <a:gdLst>
              <a:gd name="T0" fmla="*/ 0 w 173"/>
              <a:gd name="T1" fmla="*/ 0 h 510"/>
              <a:gd name="T2" fmla="*/ 0 w 173"/>
              <a:gd name="T3" fmla="*/ 510 h 510"/>
              <a:gd name="T4" fmla="*/ 42 w 173"/>
              <a:gd name="T5" fmla="*/ 496 h 510"/>
              <a:gd name="T6" fmla="*/ 170 w 173"/>
              <a:gd name="T7" fmla="*/ 454 h 510"/>
              <a:gd name="T8" fmla="*/ 173 w 173"/>
              <a:gd name="T9" fmla="*/ 454 h 510"/>
              <a:gd name="T10" fmla="*/ 173 w 173"/>
              <a:gd name="T11" fmla="*/ 56 h 510"/>
              <a:gd name="T12" fmla="*/ 172 w 173"/>
              <a:gd name="T13" fmla="*/ 56 h 510"/>
              <a:gd name="T14" fmla="*/ 0 w 173"/>
              <a:gd name="T15" fmla="*/ 0 h 5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73" h="510">
                <a:moveTo>
                  <a:pt x="0" y="0"/>
                </a:moveTo>
                <a:lnTo>
                  <a:pt x="0" y="510"/>
                </a:lnTo>
                <a:lnTo>
                  <a:pt x="42" y="496"/>
                </a:lnTo>
                <a:lnTo>
                  <a:pt x="170" y="454"/>
                </a:lnTo>
                <a:lnTo>
                  <a:pt x="173" y="454"/>
                </a:lnTo>
                <a:lnTo>
                  <a:pt x="173" y="56"/>
                </a:lnTo>
                <a:lnTo>
                  <a:pt x="172" y="56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>
              <a:solidFill>
                <a:prstClr val="black"/>
              </a:solidFill>
            </a:endParaRPr>
          </a:p>
        </p:txBody>
      </p:sp>
      <p:sp>
        <p:nvSpPr>
          <p:cNvPr id="66" name="Freeform 104"/>
          <p:cNvSpPr>
            <a:spLocks/>
          </p:cNvSpPr>
          <p:nvPr/>
        </p:nvSpPr>
        <p:spPr bwMode="auto">
          <a:xfrm>
            <a:off x="3752855" y="2614089"/>
            <a:ext cx="5558367" cy="842433"/>
          </a:xfrm>
          <a:custGeom>
            <a:avLst/>
            <a:gdLst>
              <a:gd name="T0" fmla="*/ 2413 w 2626"/>
              <a:gd name="T1" fmla="*/ 0 h 398"/>
              <a:gd name="T2" fmla="*/ 0 w 2626"/>
              <a:gd name="T3" fmla="*/ 0 h 398"/>
              <a:gd name="T4" fmla="*/ 0 w 2626"/>
              <a:gd name="T5" fmla="*/ 398 h 398"/>
              <a:gd name="T6" fmla="*/ 2413 w 2626"/>
              <a:gd name="T7" fmla="*/ 398 h 398"/>
              <a:gd name="T8" fmla="*/ 2626 w 2626"/>
              <a:gd name="T9" fmla="*/ 203 h 398"/>
              <a:gd name="T10" fmla="*/ 2413 w 2626"/>
              <a:gd name="T11" fmla="*/ 0 h 3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626" h="398">
                <a:moveTo>
                  <a:pt x="2413" y="0"/>
                </a:moveTo>
                <a:lnTo>
                  <a:pt x="0" y="0"/>
                </a:lnTo>
                <a:lnTo>
                  <a:pt x="0" y="398"/>
                </a:lnTo>
                <a:lnTo>
                  <a:pt x="2413" y="398"/>
                </a:lnTo>
                <a:lnTo>
                  <a:pt x="2626" y="203"/>
                </a:lnTo>
                <a:lnTo>
                  <a:pt x="2413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>
              <a:solidFill>
                <a:prstClr val="black"/>
              </a:solidFill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2363067" y="572809"/>
            <a:ext cx="7557024" cy="808844"/>
            <a:chOff x="1772300" y="429604"/>
            <a:chExt cx="5667768" cy="606635"/>
          </a:xfrm>
        </p:grpSpPr>
        <p:sp>
          <p:nvSpPr>
            <p:cNvPr id="24" name="Rectangle 22"/>
            <p:cNvSpPr>
              <a:spLocks noChangeArrowheads="1"/>
            </p:cNvSpPr>
            <p:nvPr/>
          </p:nvSpPr>
          <p:spPr bwMode="auto">
            <a:xfrm>
              <a:off x="2917095" y="429604"/>
              <a:ext cx="3378329" cy="3693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3200" dirty="0" err="1">
                  <a:latin typeface="Lato" pitchFamily="34" charset="0"/>
                  <a:cs typeface="Arial" pitchFamily="34" charset="0"/>
                </a:rPr>
                <a:t>Scrumban</a:t>
              </a:r>
              <a:r>
                <a:rPr lang="en-US" sz="3200" dirty="0">
                  <a:latin typeface="Lato" pitchFamily="34" charset="0"/>
                  <a:cs typeface="Arial" pitchFamily="34" charset="0"/>
                </a:rPr>
                <a:t> Self-Assessment</a:t>
              </a:r>
              <a:endParaRPr lang="en-US" sz="1401" dirty="0">
                <a:latin typeface="Lato" pitchFamily="34" charset="0"/>
                <a:cs typeface="Arial" pitchFamily="34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772300" y="751496"/>
              <a:ext cx="5667768" cy="2847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67" dirty="0">
                  <a:latin typeface="Lato" pitchFamily="34" charset="0"/>
                </a:rPr>
                <a:t>How do you rate yourself, now?</a:t>
              </a:r>
            </a:p>
          </p:txBody>
        </p:sp>
      </p:grpSp>
      <p:sp>
        <p:nvSpPr>
          <p:cNvPr id="76" name="TextBox 75"/>
          <p:cNvSpPr txBox="1"/>
          <p:nvPr/>
        </p:nvSpPr>
        <p:spPr>
          <a:xfrm>
            <a:off x="575737" y="1850884"/>
            <a:ext cx="8284635" cy="437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endParaRPr lang="en-US" sz="1867" dirty="0">
              <a:solidFill>
                <a:prstClr val="white"/>
              </a:solidFill>
              <a:latin typeface="Lato" pitchFamily="34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9448805" y="2514601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>
              <a:solidFill>
                <a:prstClr val="black"/>
              </a:solidFill>
            </a:endParaRPr>
          </a:p>
        </p:txBody>
      </p:sp>
      <p:sp>
        <p:nvSpPr>
          <p:cNvPr id="49" name="Content Placeholder 2"/>
          <p:cNvSpPr txBox="1">
            <a:spLocks/>
          </p:cNvSpPr>
          <p:nvPr/>
        </p:nvSpPr>
        <p:spPr>
          <a:xfrm>
            <a:off x="575737" y="1308781"/>
            <a:ext cx="11442891" cy="487612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/>
                </a:solidFill>
                <a:latin typeface="Lato Light" pitchFamily="34" charset="0"/>
                <a:ea typeface="Lato Light" pitchFamily="34" charset="0"/>
                <a:cs typeface="Lato Light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bg1"/>
                </a:solidFill>
                <a:latin typeface="Lato Light" pitchFamily="34" charset="0"/>
                <a:ea typeface="Lato Light" pitchFamily="34" charset="0"/>
                <a:cs typeface="Lato Light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/>
                </a:solidFill>
                <a:latin typeface="Lato Light" pitchFamily="34" charset="0"/>
                <a:ea typeface="Lato Light" pitchFamily="34" charset="0"/>
                <a:cs typeface="Lato Light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bg1"/>
                </a:solidFill>
                <a:latin typeface="Lato Light" pitchFamily="34" charset="0"/>
                <a:ea typeface="Lato Light" pitchFamily="34" charset="0"/>
                <a:cs typeface="Lato Light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bg1"/>
                </a:solidFill>
                <a:latin typeface="Lato Light" pitchFamily="34" charset="0"/>
                <a:ea typeface="Lato Light" pitchFamily="34" charset="0"/>
                <a:cs typeface="Lato Light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751" indent="-685751">
              <a:buFont typeface="+mj-lt"/>
              <a:buAutoNum type="arabicPeriod"/>
            </a:pPr>
            <a:r>
              <a:rPr lang="en-US" sz="1867" b="1" dirty="0">
                <a:solidFill>
                  <a:schemeClr val="tx1"/>
                </a:solidFill>
              </a:rPr>
              <a:t>Novice</a:t>
            </a:r>
          </a:p>
          <a:p>
            <a:pPr marL="533361" lvl="1" indent="903751">
              <a:buNone/>
            </a:pPr>
            <a:r>
              <a:rPr lang="en-US" sz="1867" dirty="0">
                <a:solidFill>
                  <a:schemeClr val="tx1"/>
                </a:solidFill>
              </a:rPr>
              <a:t>Still know and understand very little about </a:t>
            </a:r>
            <a:r>
              <a:rPr lang="en-US" sz="1867" dirty="0" err="1">
                <a:solidFill>
                  <a:schemeClr val="tx1"/>
                </a:solidFill>
              </a:rPr>
              <a:t>Scrum+Kanban</a:t>
            </a:r>
            <a:r>
              <a:rPr lang="en-US" sz="1867" dirty="0">
                <a:solidFill>
                  <a:schemeClr val="tx1"/>
                </a:solidFill>
              </a:rPr>
              <a:t>. </a:t>
            </a:r>
          </a:p>
          <a:p>
            <a:pPr marL="685751" indent="-685751">
              <a:buFont typeface="+mj-lt"/>
              <a:buAutoNum type="arabicPeriod"/>
            </a:pPr>
            <a:r>
              <a:rPr lang="en-US" sz="1867" b="1" dirty="0">
                <a:solidFill>
                  <a:schemeClr val="tx1"/>
                </a:solidFill>
              </a:rPr>
              <a:t>Informed</a:t>
            </a:r>
          </a:p>
          <a:p>
            <a:pPr marL="1437111" lvl="1" indent="0">
              <a:buNone/>
            </a:pPr>
            <a:r>
              <a:rPr lang="en-US" sz="1867" dirty="0">
                <a:solidFill>
                  <a:schemeClr val="tx1"/>
                </a:solidFill>
              </a:rPr>
              <a:t>Still know little or nothing more or beyond what I might have after watching a few videos and having read some web sites and/or articles</a:t>
            </a:r>
          </a:p>
          <a:p>
            <a:pPr marL="685751" indent="-685751">
              <a:buFont typeface="+mj-lt"/>
              <a:buAutoNum type="arabicPeriod"/>
            </a:pPr>
            <a:r>
              <a:rPr lang="en-US" sz="1867" b="1" dirty="0">
                <a:solidFill>
                  <a:schemeClr val="tx1"/>
                </a:solidFill>
              </a:rPr>
              <a:t>Apprentice</a:t>
            </a:r>
          </a:p>
          <a:p>
            <a:pPr marL="533361" lvl="1" indent="903751">
              <a:buNone/>
            </a:pPr>
            <a:r>
              <a:rPr lang="en-US" sz="1867" dirty="0">
                <a:solidFill>
                  <a:schemeClr val="tx1"/>
                </a:solidFill>
              </a:rPr>
              <a:t>I am somewhat familiar with it now – and with help – I think I </a:t>
            </a:r>
            <a:r>
              <a:rPr lang="en-US" sz="1867">
                <a:solidFill>
                  <a:schemeClr val="tx1"/>
                </a:solidFill>
              </a:rPr>
              <a:t>can start implementing </a:t>
            </a:r>
            <a:r>
              <a:rPr lang="en-US" sz="1867" dirty="0">
                <a:solidFill>
                  <a:schemeClr val="tx1"/>
                </a:solidFill>
              </a:rPr>
              <a:t>it with my team.   </a:t>
            </a:r>
          </a:p>
          <a:p>
            <a:pPr marL="685751" indent="-685751">
              <a:buFont typeface="+mj-lt"/>
              <a:buAutoNum type="arabicPeriod"/>
            </a:pPr>
            <a:r>
              <a:rPr lang="en-US" sz="1867" b="1" dirty="0">
                <a:solidFill>
                  <a:schemeClr val="tx1"/>
                </a:solidFill>
              </a:rPr>
              <a:t>Practitioner</a:t>
            </a:r>
          </a:p>
          <a:p>
            <a:pPr marL="1437111" lvl="1" indent="0">
              <a:buNone/>
            </a:pPr>
            <a:r>
              <a:rPr lang="en-US" sz="1867" dirty="0">
                <a:solidFill>
                  <a:schemeClr val="tx1"/>
                </a:solidFill>
              </a:rPr>
              <a:t>I feel confident to start implementation of it for my team. </a:t>
            </a:r>
          </a:p>
          <a:p>
            <a:pPr marL="685751" indent="-685751">
              <a:buFont typeface="+mj-lt"/>
              <a:buAutoNum type="arabicPeriod"/>
            </a:pPr>
            <a:r>
              <a:rPr lang="en-US" sz="1867" b="1" dirty="0">
                <a:solidFill>
                  <a:schemeClr val="tx1"/>
                </a:solidFill>
              </a:rPr>
              <a:t>Journeyman</a:t>
            </a:r>
          </a:p>
          <a:p>
            <a:pPr marL="1437111" lvl="1" indent="0">
              <a:buNone/>
            </a:pPr>
            <a:r>
              <a:rPr lang="en-US" sz="1867" dirty="0">
                <a:solidFill>
                  <a:schemeClr val="tx1"/>
                </a:solidFill>
              </a:rPr>
              <a:t>I feel confident to improve my existing Implementation.</a:t>
            </a:r>
          </a:p>
          <a:p>
            <a:pPr marL="685751">
              <a:buFont typeface="+mj-lt"/>
              <a:buAutoNum type="arabicPeriod"/>
            </a:pPr>
            <a:r>
              <a:rPr lang="en-US" sz="1867" b="1" dirty="0">
                <a:solidFill>
                  <a:schemeClr val="tx1"/>
                </a:solidFill>
              </a:rPr>
              <a:t>Master</a:t>
            </a:r>
          </a:p>
          <a:p>
            <a:pPr marL="1142915" lvl="2" indent="0">
              <a:buNone/>
            </a:pPr>
            <a:r>
              <a:rPr lang="en-US" sz="1867" b="1" dirty="0">
                <a:solidFill>
                  <a:schemeClr val="tx1"/>
                </a:solidFill>
              </a:rPr>
              <a:t>     </a:t>
            </a:r>
            <a:r>
              <a:rPr lang="en-US" sz="1867" dirty="0">
                <a:solidFill>
                  <a:schemeClr val="tx1"/>
                </a:solidFill>
              </a:rPr>
              <a:t>I feel confident enough to start training others in </a:t>
            </a:r>
            <a:r>
              <a:rPr lang="en-US" sz="1867" dirty="0" err="1">
                <a:solidFill>
                  <a:schemeClr val="tx1"/>
                </a:solidFill>
              </a:rPr>
              <a:t>Scrum+Kanban</a:t>
            </a:r>
            <a:r>
              <a:rPr lang="en-US" sz="1867" dirty="0">
                <a:solidFill>
                  <a:schemeClr val="tx1"/>
                </a:solidFill>
              </a:rPr>
              <a:t>. 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6743514" y="76204"/>
            <a:ext cx="5410577" cy="318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67" dirty="0">
                <a:latin typeface="Lato"/>
              </a:rPr>
              <a:t>From </a:t>
            </a:r>
            <a:r>
              <a:rPr lang="en-US" sz="1467" dirty="0" err="1">
                <a:latin typeface="Lato"/>
              </a:rPr>
              <a:t>Meilr</a:t>
            </a:r>
            <a:r>
              <a:rPr lang="en-US" sz="1467" dirty="0">
                <a:latin typeface="Lato"/>
              </a:rPr>
              <a:t> Page-Jones Maturity Model</a:t>
            </a:r>
          </a:p>
        </p:txBody>
      </p:sp>
    </p:spTree>
    <p:extLst>
      <p:ext uri="{BB962C8B-B14F-4D97-AF65-F5344CB8AC3E}">
        <p14:creationId xmlns:p14="http://schemas.microsoft.com/office/powerpoint/2010/main" val="1184200985"/>
      </p:ext>
    </p:extLst>
  </p:cSld>
  <p:clrMapOvr>
    <a:masterClrMapping/>
  </p:clrMapOvr>
  <p:transition spd="slow">
    <p:push dir="r"/>
  </p:transition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791205" y="1"/>
            <a:ext cx="6400799" cy="6858000"/>
          </a:xfrm>
          <a:custGeom>
            <a:avLst/>
            <a:gdLst>
              <a:gd name="connsiteX0" fmla="*/ 0 w 3276600"/>
              <a:gd name="connsiteY0" fmla="*/ 0 h 5143500"/>
              <a:gd name="connsiteX1" fmla="*/ 3276600 w 3276600"/>
              <a:gd name="connsiteY1" fmla="*/ 0 h 5143500"/>
              <a:gd name="connsiteX2" fmla="*/ 3276600 w 3276600"/>
              <a:gd name="connsiteY2" fmla="*/ 5143500 h 5143500"/>
              <a:gd name="connsiteX3" fmla="*/ 0 w 3276600"/>
              <a:gd name="connsiteY3" fmla="*/ 5143500 h 5143500"/>
              <a:gd name="connsiteX4" fmla="*/ 0 w 3276600"/>
              <a:gd name="connsiteY4" fmla="*/ 0 h 5143500"/>
              <a:gd name="connsiteX0" fmla="*/ 2084173 w 5360773"/>
              <a:gd name="connsiteY0" fmla="*/ 0 h 5143500"/>
              <a:gd name="connsiteX1" fmla="*/ 5360773 w 5360773"/>
              <a:gd name="connsiteY1" fmla="*/ 0 h 5143500"/>
              <a:gd name="connsiteX2" fmla="*/ 5360773 w 5360773"/>
              <a:gd name="connsiteY2" fmla="*/ 5143500 h 5143500"/>
              <a:gd name="connsiteX3" fmla="*/ 0 w 5360773"/>
              <a:gd name="connsiteY3" fmla="*/ 5143500 h 5143500"/>
              <a:gd name="connsiteX4" fmla="*/ 2084173 w 5360773"/>
              <a:gd name="connsiteY4" fmla="*/ 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60773" h="5143500">
                <a:moveTo>
                  <a:pt x="2084173" y="0"/>
                </a:moveTo>
                <a:lnTo>
                  <a:pt x="5360773" y="0"/>
                </a:lnTo>
                <a:lnTo>
                  <a:pt x="5360773" y="5143500"/>
                </a:lnTo>
                <a:lnTo>
                  <a:pt x="0" y="5143500"/>
                </a:lnTo>
                <a:lnTo>
                  <a:pt x="2084173" y="0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prstClr val="white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7721597" y="4887134"/>
            <a:ext cx="3251200" cy="1223876"/>
            <a:chOff x="5791200" y="3665348"/>
            <a:chExt cx="2438400" cy="917907"/>
          </a:xfrm>
        </p:grpSpPr>
        <p:sp>
          <p:nvSpPr>
            <p:cNvPr id="10" name="Rectangle 22"/>
            <p:cNvSpPr>
              <a:spLocks noChangeArrowheads="1"/>
            </p:cNvSpPr>
            <p:nvPr/>
          </p:nvSpPr>
          <p:spPr bwMode="auto">
            <a:xfrm>
              <a:off x="6423056" y="3958096"/>
              <a:ext cx="1225095" cy="3662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algn="ctr" fontAlgn="base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3733" dirty="0">
                  <a:solidFill>
                    <a:srgbClr val="FF931A"/>
                  </a:solidFill>
                  <a:latin typeface="Lato Black" pitchFamily="34" charset="0"/>
                  <a:cs typeface="Arial" pitchFamily="34" charset="0"/>
                </a:rPr>
                <a:t>The End</a:t>
              </a:r>
              <a:endParaRPr lang="en-US" sz="1467" dirty="0">
                <a:solidFill>
                  <a:srgbClr val="FF931A"/>
                </a:solidFill>
                <a:latin typeface="Lato Black" pitchFamily="34" charset="0"/>
                <a:cs typeface="Arial" pitchFamily="34" charset="0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5791200" y="3665348"/>
              <a:ext cx="2438400" cy="917907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prstClr val="white"/>
                </a:solidFill>
              </a:endParaRPr>
            </a:p>
          </p:txBody>
        </p:sp>
      </p:grpSp>
      <p:pic>
        <p:nvPicPr>
          <p:cNvPr id="3076" name="Picture 4" descr="http://corsair-records.com/logos/soundcloud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683931" y="2813599"/>
            <a:ext cx="1326539" cy="132653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6297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7301698"/>
              </p:ext>
            </p:extLst>
          </p:nvPr>
        </p:nvGraphicFramePr>
        <p:xfrm>
          <a:off x="1361288" y="1866465"/>
          <a:ext cx="9574308" cy="3861670"/>
        </p:xfrm>
        <a:graphic>
          <a:graphicData uri="http://schemas.openxmlformats.org/drawingml/2006/table">
            <a:tbl>
              <a:tblPr firstRow="1" firstCol="1" bandRow="1"/>
              <a:tblGrid>
                <a:gridCol w="47871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71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7398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3200" dirty="0"/>
                        <a:t>If the die rolls </a:t>
                      </a:r>
                      <a:r>
                        <a:rPr lang="en-US" sz="3200" b="1" dirty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bg1"/>
                          </a:solidFill>
                          <a:latin typeface="Cambria" charset="0"/>
                          <a:ea typeface="ＭＳ 明朝" charset="-128"/>
                          <a:cs typeface="Times New Roman" charset="0"/>
                        </a:rPr>
                        <a:t>White</a:t>
                      </a:r>
                      <a:r>
                        <a:rPr lang="en-US" sz="3200" dirty="0"/>
                        <a:t> </a:t>
                      </a:r>
                      <a:endParaRPr lang="en-US" sz="2800" dirty="0">
                        <a:effectLst/>
                        <a:latin typeface="Cambria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3200" dirty="0"/>
                        <a:t>If the die rolls </a:t>
                      </a:r>
                      <a:r>
                        <a:rPr lang="en-US" sz="3200" b="1" dirty="0">
                          <a:solidFill>
                            <a:srgbClr val="8DFB7B"/>
                          </a:solidFill>
                          <a:latin typeface="Cambria" charset="0"/>
                          <a:ea typeface="ＭＳ 明朝" charset="-128"/>
                          <a:cs typeface="Times New Roman" charset="0"/>
                        </a:rPr>
                        <a:t>Green</a:t>
                      </a:r>
                      <a:r>
                        <a:rPr lang="en-US" sz="3200" dirty="0"/>
                        <a:t> </a:t>
                      </a:r>
                      <a:endParaRPr lang="en-US" sz="2800" dirty="0">
                        <a:effectLst/>
                        <a:latin typeface="Cambria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7399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  <a:latin typeface="Cambria" charset="0"/>
                          <a:ea typeface="ＭＳ 明朝" charset="-128"/>
                          <a:cs typeface="Times New Roman" charset="0"/>
                        </a:rPr>
                        <a:t>Do one of:</a:t>
                      </a:r>
                    </a:p>
                    <a:p>
                      <a:pPr marL="342900" lvl="0" indent="-342900">
                        <a:spcAft>
                          <a:spcPts val="0"/>
                        </a:spcAft>
                        <a:buFont typeface="Symbol" charset="2"/>
                        <a:buChar char=""/>
                      </a:pPr>
                      <a:r>
                        <a:rPr lang="en-US" sz="2500" dirty="0">
                          <a:effectLst/>
                          <a:latin typeface="Cambria" charset="0"/>
                          <a:ea typeface="ＭＳ 明朝" charset="-128"/>
                          <a:cs typeface="Times New Roman" charset="0"/>
                        </a:rPr>
                        <a:t>Advance one of the work items to the next column to the right</a:t>
                      </a:r>
                    </a:p>
                    <a:p>
                      <a:pPr marL="342900" lvl="0" indent="-342900">
                        <a:spcAft>
                          <a:spcPts val="0"/>
                        </a:spcAft>
                        <a:buFont typeface="Symbol" charset="2"/>
                        <a:buChar char=""/>
                      </a:pPr>
                      <a:r>
                        <a:rPr lang="en-US" sz="2500" b="1" dirty="0">
                          <a:effectLst/>
                          <a:latin typeface="Cambria" charset="0"/>
                          <a:ea typeface="ＭＳ 明朝" charset="-128"/>
                          <a:cs typeface="Times New Roman" charset="0"/>
                        </a:rPr>
                        <a:t>OR</a:t>
                      </a:r>
                      <a:r>
                        <a:rPr lang="en-US" sz="2500" dirty="0">
                          <a:effectLst/>
                          <a:latin typeface="Cambria" charset="0"/>
                          <a:ea typeface="ＭＳ 明朝" charset="-128"/>
                          <a:cs typeface="Times New Roman" charset="0"/>
                        </a:rPr>
                        <a:t> help others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>
                        <a:spcAft>
                          <a:spcPts val="0"/>
                        </a:spcAft>
                        <a:buFont typeface="Symbol" charset="2"/>
                        <a:buChar char=""/>
                      </a:pPr>
                      <a:endParaRPr lang="en-US" sz="2500" dirty="0">
                        <a:effectLst/>
                        <a:latin typeface="Cambria" charset="0"/>
                        <a:ea typeface="ＭＳ 明朝" charset="-128"/>
                        <a:cs typeface="Times New Roman" charset="0"/>
                      </a:endParaRPr>
                    </a:p>
                    <a:p>
                      <a:pPr marL="342900" lvl="0" indent="-342900">
                        <a:spcAft>
                          <a:spcPts val="0"/>
                        </a:spcAft>
                        <a:buFont typeface="Symbol" charset="2"/>
                        <a:buChar char=""/>
                      </a:pPr>
                      <a:r>
                        <a:rPr lang="en-US" sz="2500" dirty="0">
                          <a:effectLst/>
                          <a:latin typeface="Cambria" charset="0"/>
                          <a:ea typeface="ＭＳ 明朝" charset="-128"/>
                          <a:cs typeface="Times New Roman" charset="0"/>
                        </a:rPr>
                        <a:t>Leave the</a:t>
                      </a:r>
                      <a:r>
                        <a:rPr lang="en-US" sz="2500" baseline="0" dirty="0">
                          <a:effectLst/>
                          <a:latin typeface="Cambria" charset="0"/>
                          <a:ea typeface="ＭＳ 明朝" charset="-128"/>
                          <a:cs typeface="Times New Roman" charset="0"/>
                        </a:rPr>
                        <a:t> card</a:t>
                      </a:r>
                      <a:r>
                        <a:rPr lang="en-US" sz="2500" dirty="0">
                          <a:effectLst/>
                          <a:latin typeface="Cambria" charset="0"/>
                          <a:ea typeface="ＭＳ 明朝" charset="-128"/>
                          <a:cs typeface="Times New Roman" charset="0"/>
                        </a:rPr>
                        <a:t> in it’s current column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3392488" y="28575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Rule </a:t>
            </a:r>
            <a:r>
              <a:rPr lang="en-US" dirty="0"/>
              <a:t>for developing a new work item</a:t>
            </a:r>
          </a:p>
        </p:txBody>
      </p:sp>
    </p:spTree>
    <p:extLst>
      <p:ext uri="{BB962C8B-B14F-4D97-AF65-F5344CB8AC3E}">
        <p14:creationId xmlns:p14="http://schemas.microsoft.com/office/powerpoint/2010/main" val="255307347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 for converting a ROM into a new CR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1361288" y="1891865"/>
          <a:ext cx="9574308" cy="2299135"/>
        </p:xfrm>
        <a:graphic>
          <a:graphicData uri="http://schemas.openxmlformats.org/drawingml/2006/table">
            <a:tbl>
              <a:tblPr firstRow="1" firstCol="1" bandRow="1"/>
              <a:tblGrid>
                <a:gridCol w="47871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71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7398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3200" dirty="0"/>
                        <a:t>If the die rolls </a:t>
                      </a:r>
                      <a:r>
                        <a:rPr lang="en-US" sz="3200" b="1" dirty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bg1"/>
                          </a:solidFill>
                          <a:latin typeface="Cambria" charset="0"/>
                          <a:ea typeface="ＭＳ 明朝" charset="-128"/>
                          <a:cs typeface="Times New Roman" charset="0"/>
                        </a:rPr>
                        <a:t>White</a:t>
                      </a:r>
                      <a:r>
                        <a:rPr lang="en-US" sz="3200" dirty="0"/>
                        <a:t> </a:t>
                      </a:r>
                      <a:endParaRPr lang="en-US" sz="2800" dirty="0">
                        <a:effectLst/>
                        <a:latin typeface="Cambria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3600" dirty="0"/>
                        <a:t>If the die rolls </a:t>
                      </a:r>
                      <a:r>
                        <a:rPr lang="en-US" sz="3600" b="1" dirty="0">
                          <a:solidFill>
                            <a:srgbClr val="0070C0"/>
                          </a:solidFill>
                          <a:latin typeface="Cambria" charset="0"/>
                          <a:ea typeface="ＭＳ 明朝" charset="-128"/>
                          <a:cs typeface="Times New Roman" charset="0"/>
                        </a:rPr>
                        <a:t>Blue</a:t>
                      </a:r>
                      <a:r>
                        <a:rPr lang="en-US" sz="3600" dirty="0"/>
                        <a:t> </a:t>
                      </a:r>
                      <a:endParaRPr lang="en-US" sz="2800" dirty="0">
                        <a:effectLst/>
                        <a:latin typeface="Cambria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5049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US" sz="2500" dirty="0">
                        <a:effectLst/>
                        <a:latin typeface="Cambria" charset="0"/>
                        <a:ea typeface="ＭＳ 明朝" charset="-128"/>
                        <a:cs typeface="Times New Roman" charset="0"/>
                      </a:endParaRPr>
                    </a:p>
                    <a:p>
                      <a:pPr marL="342900" indent="-342900">
                        <a:spcAft>
                          <a:spcPts val="0"/>
                        </a:spcAft>
                        <a:buFont typeface="Arial" charset="0"/>
                        <a:buChar char="•"/>
                      </a:pPr>
                      <a:r>
                        <a:rPr lang="en-US" sz="2500" dirty="0">
                          <a:effectLst/>
                          <a:latin typeface="Cambria" charset="0"/>
                          <a:ea typeface="ＭＳ 明朝" charset="-128"/>
                          <a:cs typeface="Times New Roman" charset="0"/>
                        </a:rPr>
                        <a:t>create a new CR card in the Backlog and put the day in the top left corner.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>
                        <a:spcAft>
                          <a:spcPts val="0"/>
                        </a:spcAft>
                        <a:buFont typeface="Symbol" charset="2"/>
                        <a:buChar char=""/>
                      </a:pPr>
                      <a:endParaRPr lang="en-US" sz="2500" dirty="0">
                        <a:effectLst/>
                        <a:latin typeface="Cambria" charset="0"/>
                        <a:ea typeface="ＭＳ 明朝" charset="-128"/>
                        <a:cs typeface="Times New Roman" charset="0"/>
                      </a:endParaRPr>
                    </a:p>
                    <a:p>
                      <a:pPr marL="342900" lvl="0" indent="-342900">
                        <a:spcAft>
                          <a:spcPts val="0"/>
                        </a:spcAft>
                        <a:buFont typeface="Symbol" charset="2"/>
                        <a:buChar char=""/>
                      </a:pPr>
                      <a:r>
                        <a:rPr lang="en-US" sz="2500" dirty="0">
                          <a:effectLst/>
                          <a:latin typeface="Cambria" charset="0"/>
                          <a:ea typeface="ＭＳ 明朝" charset="-128"/>
                          <a:cs typeface="Times New Roman" charset="0"/>
                        </a:rPr>
                        <a:t>Store the card in the Trash bin.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736258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74F417-E53E-7B45-80E4-46FE98B57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 the game you will successfully improve the performance of your Scrum team by applying the Kanban method, while keeping the core Scrum process intact.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75063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34C97-3EE5-F547-AA0A-2CB3437B91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Your improvement efforts will go through three sprints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080EFE-6B08-6745-9546-549A0B22D7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the first sprint your goal is to understand and measure what is the current state of the system. </a:t>
            </a:r>
          </a:p>
          <a:p>
            <a:r>
              <a:rPr lang="en-US" dirty="0"/>
              <a:t>In the second sprint you decide to stop doing estimates and offer a Service Level Expectation (SLE) instead. </a:t>
            </a:r>
          </a:p>
          <a:p>
            <a:r>
              <a:rPr lang="en-US" dirty="0"/>
              <a:t>In the third sprint you introduce WIP limits and switch to on-demand replenishment of the Sprint backlog.</a:t>
            </a:r>
          </a:p>
        </p:txBody>
      </p:sp>
    </p:spTree>
    <p:extLst>
      <p:ext uri="{BB962C8B-B14F-4D97-AF65-F5344CB8AC3E}">
        <p14:creationId xmlns:p14="http://schemas.microsoft.com/office/powerpoint/2010/main" val="9891154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Context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ERP system is in production.</a:t>
            </a:r>
          </a:p>
          <a:p>
            <a:r>
              <a:rPr lang="en-US" dirty="0"/>
              <a:t>The Scrum team works on bugs and small new features called Change Requests (CR) and Production Text Changes (PTC).</a:t>
            </a:r>
          </a:p>
          <a:p>
            <a:r>
              <a:rPr lang="en-US" dirty="0"/>
              <a:t>There are 3 (three) Product Owners </a:t>
            </a:r>
            <a:r>
              <a:rPr lang="en-US" dirty="0">
                <a:solidFill>
                  <a:srgbClr val="000000"/>
                </a:solidFill>
              </a:rPr>
              <a:t>represent 3 company departments</a:t>
            </a:r>
            <a:r>
              <a:rPr lang="en-US" dirty="0"/>
              <a:t>.</a:t>
            </a:r>
          </a:p>
          <a:p>
            <a:r>
              <a:rPr lang="en-US" dirty="0"/>
              <a:t>The Scrum Master is one of the developers.</a:t>
            </a:r>
          </a:p>
          <a:p>
            <a:r>
              <a:rPr lang="en-US" dirty="0"/>
              <a:t>Sprints are 10 working days long.</a:t>
            </a:r>
          </a:p>
          <a:p>
            <a:r>
              <a:rPr lang="en-US" dirty="0"/>
              <a:t>All finished work can be released immediately thanks to CI/CD.</a:t>
            </a:r>
          </a:p>
        </p:txBody>
      </p:sp>
    </p:spTree>
    <p:extLst>
      <p:ext uri="{BB962C8B-B14F-4D97-AF65-F5344CB8AC3E}">
        <p14:creationId xmlns:p14="http://schemas.microsoft.com/office/powerpoint/2010/main" val="12582347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Scrum team roles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2"/>
            <a:ext cx="10972800" cy="2208006"/>
          </a:xfrm>
        </p:spPr>
        <p:txBody>
          <a:bodyPr>
            <a:normAutofit fontScale="92500" lnSpcReduction="20000"/>
          </a:bodyPr>
          <a:lstStyle/>
          <a:p>
            <a:pPr lvl="0"/>
            <a:r>
              <a:rPr lang="en-US" b="1" dirty="0"/>
              <a:t>Development Team member</a:t>
            </a:r>
            <a:r>
              <a:rPr lang="en-US" dirty="0"/>
              <a:t>. Manages the Sprint Backlog, keeps statistics, plans the sprint, starts, moves and completes user stories.</a:t>
            </a:r>
          </a:p>
          <a:p>
            <a:r>
              <a:rPr lang="en-US" b="1" dirty="0"/>
              <a:t>Product Owner.</a:t>
            </a:r>
            <a:r>
              <a:rPr lang="en-US" dirty="0"/>
              <a:t> Manages the Product Backlog.</a:t>
            </a:r>
          </a:p>
          <a:p>
            <a:r>
              <a:rPr lang="en-US" b="1" dirty="0"/>
              <a:t>Scrum Master</a:t>
            </a:r>
            <a:r>
              <a:rPr lang="en-US" dirty="0"/>
              <a:t>. One of the developers.</a:t>
            </a:r>
          </a:p>
          <a:p>
            <a:endParaRPr lang="en-US" dirty="0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3427413" y="340518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7526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Sprint Workflow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Plan the Sprint</a:t>
            </a:r>
          </a:p>
          <a:p>
            <a:pPr lvl="1"/>
            <a:r>
              <a:rPr lang="en-US" dirty="0"/>
              <a:t>Populate the Sprint Backlog</a:t>
            </a:r>
          </a:p>
          <a:p>
            <a:r>
              <a:rPr lang="en-US" dirty="0"/>
              <a:t>Execute the Sprint</a:t>
            </a:r>
          </a:p>
          <a:p>
            <a:r>
              <a:rPr lang="en-US" dirty="0"/>
              <a:t>Run a Sprint Review</a:t>
            </a:r>
          </a:p>
          <a:p>
            <a:r>
              <a:rPr lang="en-US" dirty="0"/>
              <a:t>Run a Sprint Retrospective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7067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E51F9D9-AD3D-924A-B524-0F6A66F33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Work types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F5EAC5A-D63A-BC4D-8110-9208E163C9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Change requests (CR)</a:t>
            </a:r>
          </a:p>
          <a:p>
            <a:r>
              <a:rPr lang="en-US" dirty="0"/>
              <a:t>“Rough order of magnitude” (ROM) estimate</a:t>
            </a:r>
          </a:p>
          <a:p>
            <a:r>
              <a:rPr lang="en-US" dirty="0"/>
              <a:t>Production Text Changes (PTC)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10742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541101" y="2554617"/>
            <a:ext cx="11353721" cy="1754326"/>
          </a:xfrm>
        </p:spPr>
        <p:txBody>
          <a:bodyPr/>
          <a:lstStyle/>
          <a:p>
            <a:r>
              <a:rPr lang="en-US" dirty="0"/>
              <a:t>CRs need both development and testing!</a:t>
            </a:r>
          </a:p>
        </p:txBody>
      </p:sp>
    </p:spTree>
    <p:extLst>
      <p:ext uri="{BB962C8B-B14F-4D97-AF65-F5344CB8AC3E}">
        <p14:creationId xmlns:p14="http://schemas.microsoft.com/office/powerpoint/2010/main" val="18794332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1101" y="1500517"/>
            <a:ext cx="11353721" cy="3416320"/>
          </a:xfrm>
        </p:spPr>
        <p:txBody>
          <a:bodyPr/>
          <a:lstStyle/>
          <a:p>
            <a:r>
              <a:rPr lang="en-US" dirty="0"/>
              <a:t>When </a:t>
            </a:r>
            <a:r>
              <a:rPr lang="en-US" b="1" dirty="0"/>
              <a:t>during the sprint</a:t>
            </a:r>
            <a:r>
              <a:rPr lang="en-US" dirty="0"/>
              <a:t> a new change request (CR) arrives it is sent to the Scrum Team for a “rough order of magnitude” (ROM) estimate.</a:t>
            </a:r>
          </a:p>
        </p:txBody>
      </p:sp>
    </p:spTree>
    <p:extLst>
      <p:ext uri="{BB962C8B-B14F-4D97-AF65-F5344CB8AC3E}">
        <p14:creationId xmlns:p14="http://schemas.microsoft.com/office/powerpoint/2010/main" val="22579895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15701" y="852817"/>
            <a:ext cx="11353721" cy="3416320"/>
          </a:xfrm>
        </p:spPr>
        <p:txBody>
          <a:bodyPr/>
          <a:lstStyle/>
          <a:p>
            <a:r>
              <a:rPr lang="en-US" dirty="0"/>
              <a:t>ROM estimates are essential to facilitate both budgeting and prioritization. 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92044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2"/>
          <p:cNvSpPr>
            <a:spLocks noChangeArrowheads="1"/>
          </p:cNvSpPr>
          <p:nvPr/>
        </p:nvSpPr>
        <p:spPr bwMode="auto">
          <a:xfrm>
            <a:off x="2501180" y="906449"/>
            <a:ext cx="7104124" cy="3693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8000" dirty="0" err="1">
                <a:latin typeface="+mj-lt"/>
                <a:cs typeface="Arial" pitchFamily="34" charset="0"/>
              </a:rPr>
              <a:t>Scrumban</a:t>
            </a:r>
            <a:endParaRPr lang="en-US" sz="8000" dirty="0">
              <a:latin typeface="+mj-lt"/>
              <a:cs typeface="Arial" pitchFamily="34" charset="0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8000" dirty="0">
                <a:latin typeface="+mj-lt"/>
                <a:cs typeface="Arial" pitchFamily="34" charset="0"/>
              </a:rPr>
              <a:t> (</a:t>
            </a:r>
            <a:r>
              <a:rPr lang="en-US" sz="8000" dirty="0" err="1">
                <a:latin typeface="+mj-lt"/>
                <a:cs typeface="Arial" pitchFamily="34" charset="0"/>
              </a:rPr>
              <a:t>Scrum+Kanban</a:t>
            </a:r>
            <a:r>
              <a:rPr lang="en-US" sz="8000" dirty="0">
                <a:latin typeface="+mj-lt"/>
                <a:cs typeface="Arial" pitchFamily="34" charset="0"/>
              </a:rPr>
              <a:t>)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8000" dirty="0">
                <a:latin typeface="+mj-lt"/>
                <a:cs typeface="Arial" pitchFamily="34" charset="0"/>
              </a:rPr>
              <a:t> Game</a:t>
            </a:r>
          </a:p>
        </p:txBody>
      </p:sp>
      <p:sp>
        <p:nvSpPr>
          <p:cNvPr id="3" name="Rectangle 2"/>
          <p:cNvSpPr/>
          <p:nvPr/>
        </p:nvSpPr>
        <p:spPr>
          <a:xfrm>
            <a:off x="5359270" y="4826252"/>
            <a:ext cx="1387887" cy="3785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6" name="Freeform 6"/>
          <p:cNvSpPr>
            <a:spLocks noEditPoints="1"/>
          </p:cNvSpPr>
          <p:nvPr/>
        </p:nvSpPr>
        <p:spPr bwMode="auto">
          <a:xfrm>
            <a:off x="5517195" y="5090586"/>
            <a:ext cx="1072095" cy="802217"/>
          </a:xfrm>
          <a:custGeom>
            <a:avLst/>
            <a:gdLst>
              <a:gd name="T0" fmla="*/ 251 w 429"/>
              <a:gd name="T1" fmla="*/ 58 h 321"/>
              <a:gd name="T2" fmla="*/ 248 w 429"/>
              <a:gd name="T3" fmla="*/ 84 h 321"/>
              <a:gd name="T4" fmla="*/ 218 w 429"/>
              <a:gd name="T5" fmla="*/ 65 h 321"/>
              <a:gd name="T6" fmla="*/ 174 w 429"/>
              <a:gd name="T7" fmla="*/ 62 h 321"/>
              <a:gd name="T8" fmla="*/ 120 w 429"/>
              <a:gd name="T9" fmla="*/ 5 h 321"/>
              <a:gd name="T10" fmla="*/ 5 w 429"/>
              <a:gd name="T11" fmla="*/ 112 h 321"/>
              <a:gd name="T12" fmla="*/ 49 w 429"/>
              <a:gd name="T13" fmla="*/ 178 h 321"/>
              <a:gd name="T14" fmla="*/ 68 w 429"/>
              <a:gd name="T15" fmla="*/ 178 h 321"/>
              <a:gd name="T16" fmla="*/ 90 w 429"/>
              <a:gd name="T17" fmla="*/ 183 h 321"/>
              <a:gd name="T18" fmla="*/ 95 w 429"/>
              <a:gd name="T19" fmla="*/ 151 h 321"/>
              <a:gd name="T20" fmla="*/ 161 w 429"/>
              <a:gd name="T21" fmla="*/ 87 h 321"/>
              <a:gd name="T22" fmla="*/ 179 w 429"/>
              <a:gd name="T23" fmla="*/ 89 h 321"/>
              <a:gd name="T24" fmla="*/ 199 w 429"/>
              <a:gd name="T25" fmla="*/ 83 h 321"/>
              <a:gd name="T26" fmla="*/ 197 w 429"/>
              <a:gd name="T27" fmla="*/ 101 h 321"/>
              <a:gd name="T28" fmla="*/ 203 w 429"/>
              <a:gd name="T29" fmla="*/ 189 h 321"/>
              <a:gd name="T30" fmla="*/ 222 w 429"/>
              <a:gd name="T31" fmla="*/ 136 h 321"/>
              <a:gd name="T32" fmla="*/ 265 w 429"/>
              <a:gd name="T33" fmla="*/ 148 h 321"/>
              <a:gd name="T34" fmla="*/ 320 w 429"/>
              <a:gd name="T35" fmla="*/ 204 h 321"/>
              <a:gd name="T36" fmla="*/ 325 w 429"/>
              <a:gd name="T37" fmla="*/ 216 h 321"/>
              <a:gd name="T38" fmla="*/ 314 w 429"/>
              <a:gd name="T39" fmla="*/ 210 h 321"/>
              <a:gd name="T40" fmla="*/ 283 w 429"/>
              <a:gd name="T41" fmla="*/ 199 h 321"/>
              <a:gd name="T42" fmla="*/ 294 w 429"/>
              <a:gd name="T43" fmla="*/ 229 h 321"/>
              <a:gd name="T44" fmla="*/ 298 w 429"/>
              <a:gd name="T45" fmla="*/ 242 h 321"/>
              <a:gd name="T46" fmla="*/ 260 w 429"/>
              <a:gd name="T47" fmla="*/ 224 h 321"/>
              <a:gd name="T48" fmla="*/ 260 w 429"/>
              <a:gd name="T49" fmla="*/ 249 h 321"/>
              <a:gd name="T50" fmla="*/ 271 w 429"/>
              <a:gd name="T51" fmla="*/ 268 h 321"/>
              <a:gd name="T52" fmla="*/ 254 w 429"/>
              <a:gd name="T53" fmla="*/ 259 h 321"/>
              <a:gd name="T54" fmla="*/ 237 w 429"/>
              <a:gd name="T55" fmla="*/ 261 h 321"/>
              <a:gd name="T56" fmla="*/ 239 w 429"/>
              <a:gd name="T57" fmla="*/ 282 h 321"/>
              <a:gd name="T58" fmla="*/ 243 w 429"/>
              <a:gd name="T59" fmla="*/ 293 h 321"/>
              <a:gd name="T60" fmla="*/ 226 w 429"/>
              <a:gd name="T61" fmla="*/ 284 h 321"/>
              <a:gd name="T62" fmla="*/ 205 w 429"/>
              <a:gd name="T63" fmla="*/ 299 h 321"/>
              <a:gd name="T64" fmla="*/ 242 w 429"/>
              <a:gd name="T65" fmla="*/ 321 h 321"/>
              <a:gd name="T66" fmla="*/ 248 w 429"/>
              <a:gd name="T67" fmla="*/ 320 h 321"/>
              <a:gd name="T68" fmla="*/ 272 w 429"/>
              <a:gd name="T69" fmla="*/ 296 h 321"/>
              <a:gd name="T70" fmla="*/ 291 w 429"/>
              <a:gd name="T71" fmla="*/ 284 h 321"/>
              <a:gd name="T72" fmla="*/ 298 w 429"/>
              <a:gd name="T73" fmla="*/ 268 h 321"/>
              <a:gd name="T74" fmla="*/ 329 w 429"/>
              <a:gd name="T75" fmla="*/ 243 h 321"/>
              <a:gd name="T76" fmla="*/ 353 w 429"/>
              <a:gd name="T77" fmla="*/ 218 h 321"/>
              <a:gd name="T78" fmla="*/ 340 w 429"/>
              <a:gd name="T79" fmla="*/ 187 h 321"/>
              <a:gd name="T80" fmla="*/ 344 w 429"/>
              <a:gd name="T81" fmla="*/ 158 h 321"/>
              <a:gd name="T82" fmla="*/ 379 w 429"/>
              <a:gd name="T83" fmla="*/ 178 h 321"/>
              <a:gd name="T84" fmla="*/ 309 w 429"/>
              <a:gd name="T85" fmla="*/ 0 h 321"/>
              <a:gd name="T86" fmla="*/ 32 w 429"/>
              <a:gd name="T87" fmla="*/ 122 h 321"/>
              <a:gd name="T88" fmla="*/ 142 w 429"/>
              <a:gd name="T89" fmla="*/ 65 h 321"/>
              <a:gd name="T90" fmla="*/ 142 w 429"/>
              <a:gd name="T91" fmla="*/ 169 h 321"/>
              <a:gd name="T92" fmla="*/ 95 w 429"/>
              <a:gd name="T93" fmla="*/ 195 h 321"/>
              <a:gd name="T94" fmla="*/ 114 w 429"/>
              <a:gd name="T95" fmla="*/ 216 h 321"/>
              <a:gd name="T96" fmla="*/ 142 w 429"/>
              <a:gd name="T97" fmla="*/ 169 h 321"/>
              <a:gd name="T98" fmla="*/ 149 w 429"/>
              <a:gd name="T99" fmla="*/ 194 h 321"/>
              <a:gd name="T100" fmla="*/ 122 w 429"/>
              <a:gd name="T101" fmla="*/ 240 h 321"/>
              <a:gd name="T102" fmla="*/ 169 w 429"/>
              <a:gd name="T103" fmla="*/ 215 h 321"/>
              <a:gd name="T104" fmla="*/ 194 w 429"/>
              <a:gd name="T105" fmla="*/ 223 h 321"/>
              <a:gd name="T106" fmla="*/ 146 w 429"/>
              <a:gd name="T107" fmla="*/ 249 h 321"/>
              <a:gd name="T108" fmla="*/ 166 w 429"/>
              <a:gd name="T109" fmla="*/ 269 h 321"/>
              <a:gd name="T110" fmla="*/ 194 w 429"/>
              <a:gd name="T111" fmla="*/ 223 h 321"/>
              <a:gd name="T112" fmla="*/ 201 w 429"/>
              <a:gd name="T113" fmla="*/ 248 h 321"/>
              <a:gd name="T114" fmla="*/ 173 w 429"/>
              <a:gd name="T115" fmla="*/ 294 h 321"/>
              <a:gd name="T116" fmla="*/ 221 w 429"/>
              <a:gd name="T117" fmla="*/ 268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429" h="321">
                <a:moveTo>
                  <a:pt x="309" y="0"/>
                </a:moveTo>
                <a:cubicBezTo>
                  <a:pt x="251" y="58"/>
                  <a:pt x="251" y="58"/>
                  <a:pt x="251" y="58"/>
                </a:cubicBezTo>
                <a:cubicBezTo>
                  <a:pt x="271" y="80"/>
                  <a:pt x="271" y="80"/>
                  <a:pt x="271" y="80"/>
                </a:cubicBezTo>
                <a:cubicBezTo>
                  <a:pt x="264" y="82"/>
                  <a:pt x="255" y="83"/>
                  <a:pt x="248" y="84"/>
                </a:cubicBezTo>
                <a:cubicBezTo>
                  <a:pt x="245" y="84"/>
                  <a:pt x="242" y="84"/>
                  <a:pt x="238" y="85"/>
                </a:cubicBezTo>
                <a:cubicBezTo>
                  <a:pt x="228" y="75"/>
                  <a:pt x="220" y="68"/>
                  <a:pt x="218" y="65"/>
                </a:cubicBezTo>
                <a:cubicBezTo>
                  <a:pt x="212" y="59"/>
                  <a:pt x="204" y="57"/>
                  <a:pt x="197" y="57"/>
                </a:cubicBezTo>
                <a:cubicBezTo>
                  <a:pt x="188" y="57"/>
                  <a:pt x="180" y="60"/>
                  <a:pt x="174" y="62"/>
                </a:cubicBezTo>
                <a:cubicBezTo>
                  <a:pt x="130" y="9"/>
                  <a:pt x="130" y="9"/>
                  <a:pt x="130" y="9"/>
                </a:cubicBezTo>
                <a:cubicBezTo>
                  <a:pt x="127" y="7"/>
                  <a:pt x="124" y="5"/>
                  <a:pt x="120" y="5"/>
                </a:cubicBezTo>
                <a:cubicBezTo>
                  <a:pt x="117" y="4"/>
                  <a:pt x="113" y="6"/>
                  <a:pt x="111" y="8"/>
                </a:cubicBezTo>
                <a:cubicBezTo>
                  <a:pt x="5" y="112"/>
                  <a:pt x="5" y="112"/>
                  <a:pt x="5" y="112"/>
                </a:cubicBezTo>
                <a:cubicBezTo>
                  <a:pt x="0" y="117"/>
                  <a:pt x="0" y="125"/>
                  <a:pt x="5" y="130"/>
                </a:cubicBezTo>
                <a:cubicBezTo>
                  <a:pt x="49" y="178"/>
                  <a:pt x="49" y="178"/>
                  <a:pt x="49" y="178"/>
                </a:cubicBezTo>
                <a:cubicBezTo>
                  <a:pt x="51" y="180"/>
                  <a:pt x="55" y="182"/>
                  <a:pt x="58" y="182"/>
                </a:cubicBezTo>
                <a:cubicBezTo>
                  <a:pt x="62" y="182"/>
                  <a:pt x="65" y="181"/>
                  <a:pt x="68" y="178"/>
                </a:cubicBezTo>
                <a:cubicBezTo>
                  <a:pt x="77" y="169"/>
                  <a:pt x="77" y="169"/>
                  <a:pt x="77" y="169"/>
                </a:cubicBezTo>
                <a:cubicBezTo>
                  <a:pt x="80" y="173"/>
                  <a:pt x="85" y="178"/>
                  <a:pt x="90" y="183"/>
                </a:cubicBezTo>
                <a:cubicBezTo>
                  <a:pt x="109" y="166"/>
                  <a:pt x="109" y="166"/>
                  <a:pt x="109" y="166"/>
                </a:cubicBezTo>
                <a:cubicBezTo>
                  <a:pt x="103" y="160"/>
                  <a:pt x="98" y="154"/>
                  <a:pt x="95" y="151"/>
                </a:cubicBezTo>
                <a:cubicBezTo>
                  <a:pt x="159" y="85"/>
                  <a:pt x="159" y="85"/>
                  <a:pt x="159" y="85"/>
                </a:cubicBezTo>
                <a:cubicBezTo>
                  <a:pt x="161" y="87"/>
                  <a:pt x="161" y="87"/>
                  <a:pt x="161" y="87"/>
                </a:cubicBezTo>
                <a:cubicBezTo>
                  <a:pt x="165" y="92"/>
                  <a:pt x="172" y="93"/>
                  <a:pt x="177" y="90"/>
                </a:cubicBezTo>
                <a:cubicBezTo>
                  <a:pt x="177" y="90"/>
                  <a:pt x="178" y="89"/>
                  <a:pt x="179" y="89"/>
                </a:cubicBezTo>
                <a:cubicBezTo>
                  <a:pt x="183" y="86"/>
                  <a:pt x="193" y="82"/>
                  <a:pt x="197" y="83"/>
                </a:cubicBezTo>
                <a:cubicBezTo>
                  <a:pt x="198" y="83"/>
                  <a:pt x="199" y="83"/>
                  <a:pt x="199" y="83"/>
                </a:cubicBezTo>
                <a:cubicBezTo>
                  <a:pt x="201" y="85"/>
                  <a:pt x="205" y="89"/>
                  <a:pt x="210" y="94"/>
                </a:cubicBezTo>
                <a:cubicBezTo>
                  <a:pt x="205" y="96"/>
                  <a:pt x="201" y="98"/>
                  <a:pt x="197" y="101"/>
                </a:cubicBezTo>
                <a:cubicBezTo>
                  <a:pt x="181" y="111"/>
                  <a:pt x="176" y="144"/>
                  <a:pt x="186" y="159"/>
                </a:cubicBezTo>
                <a:cubicBezTo>
                  <a:pt x="197" y="173"/>
                  <a:pt x="198" y="177"/>
                  <a:pt x="203" y="189"/>
                </a:cubicBezTo>
                <a:cubicBezTo>
                  <a:pt x="209" y="202"/>
                  <a:pt x="218" y="199"/>
                  <a:pt x="220" y="184"/>
                </a:cubicBezTo>
                <a:cubicBezTo>
                  <a:pt x="223" y="169"/>
                  <a:pt x="224" y="153"/>
                  <a:pt x="222" y="136"/>
                </a:cubicBezTo>
                <a:cubicBezTo>
                  <a:pt x="221" y="126"/>
                  <a:pt x="230" y="122"/>
                  <a:pt x="237" y="121"/>
                </a:cubicBezTo>
                <a:cubicBezTo>
                  <a:pt x="246" y="129"/>
                  <a:pt x="256" y="138"/>
                  <a:pt x="265" y="148"/>
                </a:cubicBezTo>
                <a:cubicBezTo>
                  <a:pt x="280" y="162"/>
                  <a:pt x="295" y="177"/>
                  <a:pt x="306" y="189"/>
                </a:cubicBezTo>
                <a:cubicBezTo>
                  <a:pt x="312" y="195"/>
                  <a:pt x="317" y="200"/>
                  <a:pt x="320" y="204"/>
                </a:cubicBezTo>
                <a:cubicBezTo>
                  <a:pt x="322" y="206"/>
                  <a:pt x="324" y="208"/>
                  <a:pt x="325" y="210"/>
                </a:cubicBezTo>
                <a:cubicBezTo>
                  <a:pt x="325" y="212"/>
                  <a:pt x="326" y="215"/>
                  <a:pt x="325" y="216"/>
                </a:cubicBezTo>
                <a:cubicBezTo>
                  <a:pt x="323" y="218"/>
                  <a:pt x="321" y="217"/>
                  <a:pt x="320" y="216"/>
                </a:cubicBezTo>
                <a:cubicBezTo>
                  <a:pt x="317" y="214"/>
                  <a:pt x="316" y="212"/>
                  <a:pt x="314" y="210"/>
                </a:cubicBezTo>
                <a:cubicBezTo>
                  <a:pt x="307" y="203"/>
                  <a:pt x="301" y="198"/>
                  <a:pt x="300" y="198"/>
                </a:cubicBezTo>
                <a:cubicBezTo>
                  <a:pt x="295" y="194"/>
                  <a:pt x="288" y="195"/>
                  <a:pt x="283" y="199"/>
                </a:cubicBezTo>
                <a:cubicBezTo>
                  <a:pt x="279" y="204"/>
                  <a:pt x="279" y="211"/>
                  <a:pt x="283" y="216"/>
                </a:cubicBezTo>
                <a:cubicBezTo>
                  <a:pt x="283" y="217"/>
                  <a:pt x="287" y="222"/>
                  <a:pt x="294" y="229"/>
                </a:cubicBezTo>
                <a:cubicBezTo>
                  <a:pt x="297" y="231"/>
                  <a:pt x="300" y="233"/>
                  <a:pt x="302" y="236"/>
                </a:cubicBezTo>
                <a:cubicBezTo>
                  <a:pt x="303" y="238"/>
                  <a:pt x="302" y="242"/>
                  <a:pt x="298" y="242"/>
                </a:cubicBezTo>
                <a:cubicBezTo>
                  <a:pt x="288" y="243"/>
                  <a:pt x="282" y="232"/>
                  <a:pt x="276" y="226"/>
                </a:cubicBezTo>
                <a:cubicBezTo>
                  <a:pt x="271" y="222"/>
                  <a:pt x="265" y="221"/>
                  <a:pt x="260" y="224"/>
                </a:cubicBezTo>
                <a:cubicBezTo>
                  <a:pt x="255" y="227"/>
                  <a:pt x="253" y="234"/>
                  <a:pt x="255" y="239"/>
                </a:cubicBezTo>
                <a:cubicBezTo>
                  <a:pt x="256" y="243"/>
                  <a:pt x="258" y="246"/>
                  <a:pt x="260" y="249"/>
                </a:cubicBezTo>
                <a:cubicBezTo>
                  <a:pt x="264" y="253"/>
                  <a:pt x="272" y="259"/>
                  <a:pt x="271" y="266"/>
                </a:cubicBezTo>
                <a:cubicBezTo>
                  <a:pt x="271" y="267"/>
                  <a:pt x="271" y="267"/>
                  <a:pt x="271" y="268"/>
                </a:cubicBezTo>
                <a:cubicBezTo>
                  <a:pt x="269" y="268"/>
                  <a:pt x="267" y="269"/>
                  <a:pt x="262" y="265"/>
                </a:cubicBezTo>
                <a:cubicBezTo>
                  <a:pt x="259" y="263"/>
                  <a:pt x="257" y="261"/>
                  <a:pt x="254" y="259"/>
                </a:cubicBezTo>
                <a:cubicBezTo>
                  <a:pt x="252" y="258"/>
                  <a:pt x="250" y="257"/>
                  <a:pt x="248" y="257"/>
                </a:cubicBezTo>
                <a:cubicBezTo>
                  <a:pt x="245" y="256"/>
                  <a:pt x="240" y="258"/>
                  <a:pt x="237" y="261"/>
                </a:cubicBezTo>
                <a:cubicBezTo>
                  <a:pt x="234" y="264"/>
                  <a:pt x="233" y="270"/>
                  <a:pt x="234" y="275"/>
                </a:cubicBezTo>
                <a:cubicBezTo>
                  <a:pt x="235" y="277"/>
                  <a:pt x="237" y="280"/>
                  <a:pt x="239" y="282"/>
                </a:cubicBezTo>
                <a:cubicBezTo>
                  <a:pt x="240" y="284"/>
                  <a:pt x="241" y="286"/>
                  <a:pt x="242" y="287"/>
                </a:cubicBezTo>
                <a:cubicBezTo>
                  <a:pt x="243" y="288"/>
                  <a:pt x="244" y="292"/>
                  <a:pt x="243" y="293"/>
                </a:cubicBezTo>
                <a:cubicBezTo>
                  <a:pt x="242" y="294"/>
                  <a:pt x="241" y="294"/>
                  <a:pt x="239" y="293"/>
                </a:cubicBezTo>
                <a:cubicBezTo>
                  <a:pt x="234" y="292"/>
                  <a:pt x="230" y="287"/>
                  <a:pt x="226" y="284"/>
                </a:cubicBezTo>
                <a:cubicBezTo>
                  <a:pt x="226" y="283"/>
                  <a:pt x="225" y="282"/>
                  <a:pt x="224" y="281"/>
                </a:cubicBezTo>
                <a:cubicBezTo>
                  <a:pt x="205" y="299"/>
                  <a:pt x="205" y="299"/>
                  <a:pt x="205" y="299"/>
                </a:cubicBezTo>
                <a:cubicBezTo>
                  <a:pt x="206" y="301"/>
                  <a:pt x="208" y="302"/>
                  <a:pt x="209" y="303"/>
                </a:cubicBezTo>
                <a:cubicBezTo>
                  <a:pt x="224" y="316"/>
                  <a:pt x="233" y="321"/>
                  <a:pt x="242" y="321"/>
                </a:cubicBezTo>
                <a:cubicBezTo>
                  <a:pt x="242" y="321"/>
                  <a:pt x="242" y="321"/>
                  <a:pt x="242" y="321"/>
                </a:cubicBezTo>
                <a:cubicBezTo>
                  <a:pt x="244" y="321"/>
                  <a:pt x="246" y="320"/>
                  <a:pt x="248" y="320"/>
                </a:cubicBezTo>
                <a:cubicBezTo>
                  <a:pt x="254" y="319"/>
                  <a:pt x="260" y="317"/>
                  <a:pt x="264" y="313"/>
                </a:cubicBezTo>
                <a:cubicBezTo>
                  <a:pt x="270" y="309"/>
                  <a:pt x="272" y="302"/>
                  <a:pt x="272" y="296"/>
                </a:cubicBezTo>
                <a:cubicBezTo>
                  <a:pt x="272" y="295"/>
                  <a:pt x="272" y="294"/>
                  <a:pt x="272" y="293"/>
                </a:cubicBezTo>
                <a:cubicBezTo>
                  <a:pt x="279" y="293"/>
                  <a:pt x="286" y="290"/>
                  <a:pt x="291" y="284"/>
                </a:cubicBezTo>
                <a:cubicBezTo>
                  <a:pt x="295" y="279"/>
                  <a:pt x="297" y="274"/>
                  <a:pt x="297" y="268"/>
                </a:cubicBezTo>
                <a:cubicBezTo>
                  <a:pt x="298" y="268"/>
                  <a:pt x="298" y="268"/>
                  <a:pt x="298" y="268"/>
                </a:cubicBezTo>
                <a:cubicBezTo>
                  <a:pt x="306" y="268"/>
                  <a:pt x="315" y="266"/>
                  <a:pt x="321" y="259"/>
                </a:cubicBezTo>
                <a:cubicBezTo>
                  <a:pt x="326" y="255"/>
                  <a:pt x="329" y="249"/>
                  <a:pt x="329" y="243"/>
                </a:cubicBezTo>
                <a:cubicBezTo>
                  <a:pt x="335" y="243"/>
                  <a:pt x="341" y="241"/>
                  <a:pt x="345" y="237"/>
                </a:cubicBezTo>
                <a:cubicBezTo>
                  <a:pt x="351" y="232"/>
                  <a:pt x="353" y="225"/>
                  <a:pt x="353" y="218"/>
                </a:cubicBezTo>
                <a:cubicBezTo>
                  <a:pt x="353" y="212"/>
                  <a:pt x="352" y="206"/>
                  <a:pt x="349" y="200"/>
                </a:cubicBezTo>
                <a:cubicBezTo>
                  <a:pt x="347" y="195"/>
                  <a:pt x="344" y="192"/>
                  <a:pt x="340" y="187"/>
                </a:cubicBezTo>
                <a:cubicBezTo>
                  <a:pt x="337" y="184"/>
                  <a:pt x="334" y="180"/>
                  <a:pt x="330" y="176"/>
                </a:cubicBezTo>
                <a:cubicBezTo>
                  <a:pt x="344" y="158"/>
                  <a:pt x="344" y="158"/>
                  <a:pt x="344" y="158"/>
                </a:cubicBezTo>
                <a:cubicBezTo>
                  <a:pt x="370" y="186"/>
                  <a:pt x="370" y="186"/>
                  <a:pt x="370" y="186"/>
                </a:cubicBezTo>
                <a:cubicBezTo>
                  <a:pt x="379" y="178"/>
                  <a:pt x="379" y="178"/>
                  <a:pt x="379" y="178"/>
                </a:cubicBezTo>
                <a:cubicBezTo>
                  <a:pt x="429" y="127"/>
                  <a:pt x="429" y="127"/>
                  <a:pt x="429" y="127"/>
                </a:cubicBezTo>
                <a:lnTo>
                  <a:pt x="309" y="0"/>
                </a:lnTo>
                <a:close/>
                <a:moveTo>
                  <a:pt x="59" y="150"/>
                </a:moveTo>
                <a:cubicBezTo>
                  <a:pt x="32" y="122"/>
                  <a:pt x="32" y="122"/>
                  <a:pt x="32" y="122"/>
                </a:cubicBezTo>
                <a:cubicBezTo>
                  <a:pt x="119" y="37"/>
                  <a:pt x="119" y="37"/>
                  <a:pt x="119" y="37"/>
                </a:cubicBezTo>
                <a:cubicBezTo>
                  <a:pt x="142" y="65"/>
                  <a:pt x="142" y="65"/>
                  <a:pt x="142" y="65"/>
                </a:cubicBezTo>
                <a:lnTo>
                  <a:pt x="59" y="150"/>
                </a:lnTo>
                <a:close/>
                <a:moveTo>
                  <a:pt x="142" y="169"/>
                </a:moveTo>
                <a:cubicBezTo>
                  <a:pt x="136" y="164"/>
                  <a:pt x="128" y="163"/>
                  <a:pt x="123" y="167"/>
                </a:cubicBezTo>
                <a:cubicBezTo>
                  <a:pt x="95" y="195"/>
                  <a:pt x="95" y="195"/>
                  <a:pt x="95" y="195"/>
                </a:cubicBezTo>
                <a:cubicBezTo>
                  <a:pt x="90" y="200"/>
                  <a:pt x="90" y="208"/>
                  <a:pt x="96" y="214"/>
                </a:cubicBezTo>
                <a:cubicBezTo>
                  <a:pt x="101" y="219"/>
                  <a:pt x="109" y="220"/>
                  <a:pt x="114" y="216"/>
                </a:cubicBezTo>
                <a:cubicBezTo>
                  <a:pt x="143" y="188"/>
                  <a:pt x="143" y="188"/>
                  <a:pt x="143" y="188"/>
                </a:cubicBezTo>
                <a:cubicBezTo>
                  <a:pt x="148" y="183"/>
                  <a:pt x="147" y="175"/>
                  <a:pt x="142" y="169"/>
                </a:cubicBezTo>
                <a:close/>
                <a:moveTo>
                  <a:pt x="168" y="196"/>
                </a:moveTo>
                <a:cubicBezTo>
                  <a:pt x="162" y="190"/>
                  <a:pt x="154" y="190"/>
                  <a:pt x="149" y="194"/>
                </a:cubicBezTo>
                <a:cubicBezTo>
                  <a:pt x="120" y="222"/>
                  <a:pt x="120" y="222"/>
                  <a:pt x="120" y="222"/>
                </a:cubicBezTo>
                <a:cubicBezTo>
                  <a:pt x="116" y="226"/>
                  <a:pt x="116" y="235"/>
                  <a:pt x="122" y="240"/>
                </a:cubicBezTo>
                <a:cubicBezTo>
                  <a:pt x="127" y="246"/>
                  <a:pt x="135" y="247"/>
                  <a:pt x="140" y="242"/>
                </a:cubicBezTo>
                <a:cubicBezTo>
                  <a:pt x="169" y="215"/>
                  <a:pt x="169" y="215"/>
                  <a:pt x="169" y="215"/>
                </a:cubicBezTo>
                <a:cubicBezTo>
                  <a:pt x="174" y="210"/>
                  <a:pt x="173" y="202"/>
                  <a:pt x="168" y="196"/>
                </a:cubicBezTo>
                <a:close/>
                <a:moveTo>
                  <a:pt x="194" y="223"/>
                </a:moveTo>
                <a:cubicBezTo>
                  <a:pt x="188" y="217"/>
                  <a:pt x="180" y="216"/>
                  <a:pt x="175" y="221"/>
                </a:cubicBezTo>
                <a:cubicBezTo>
                  <a:pt x="146" y="249"/>
                  <a:pt x="146" y="249"/>
                  <a:pt x="146" y="249"/>
                </a:cubicBezTo>
                <a:cubicBezTo>
                  <a:pt x="142" y="253"/>
                  <a:pt x="142" y="262"/>
                  <a:pt x="147" y="267"/>
                </a:cubicBezTo>
                <a:cubicBezTo>
                  <a:pt x="153" y="273"/>
                  <a:pt x="161" y="274"/>
                  <a:pt x="166" y="269"/>
                </a:cubicBezTo>
                <a:cubicBezTo>
                  <a:pt x="195" y="242"/>
                  <a:pt x="195" y="242"/>
                  <a:pt x="195" y="242"/>
                </a:cubicBezTo>
                <a:cubicBezTo>
                  <a:pt x="200" y="237"/>
                  <a:pt x="199" y="229"/>
                  <a:pt x="194" y="223"/>
                </a:cubicBezTo>
                <a:close/>
                <a:moveTo>
                  <a:pt x="220" y="250"/>
                </a:moveTo>
                <a:cubicBezTo>
                  <a:pt x="214" y="244"/>
                  <a:pt x="206" y="243"/>
                  <a:pt x="201" y="248"/>
                </a:cubicBezTo>
                <a:cubicBezTo>
                  <a:pt x="172" y="276"/>
                  <a:pt x="172" y="276"/>
                  <a:pt x="172" y="276"/>
                </a:cubicBezTo>
                <a:cubicBezTo>
                  <a:pt x="167" y="280"/>
                  <a:pt x="168" y="288"/>
                  <a:pt x="173" y="294"/>
                </a:cubicBezTo>
                <a:cubicBezTo>
                  <a:pt x="179" y="300"/>
                  <a:pt x="187" y="301"/>
                  <a:pt x="192" y="296"/>
                </a:cubicBezTo>
                <a:cubicBezTo>
                  <a:pt x="221" y="268"/>
                  <a:pt x="221" y="268"/>
                  <a:pt x="221" y="268"/>
                </a:cubicBezTo>
                <a:cubicBezTo>
                  <a:pt x="226" y="264"/>
                  <a:pt x="225" y="255"/>
                  <a:pt x="220" y="25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4507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8401" y="2122817"/>
            <a:ext cx="11353721" cy="2585323"/>
          </a:xfrm>
        </p:spPr>
        <p:txBody>
          <a:bodyPr/>
          <a:lstStyle/>
          <a:p>
            <a:r>
              <a:rPr lang="en-US" dirty="0"/>
              <a:t>All requests for ROM should be fulfilled per the  Service Level expectation (SLE) of 2 days.</a:t>
            </a:r>
          </a:p>
        </p:txBody>
      </p:sp>
    </p:spTree>
    <p:extLst>
      <p:ext uri="{BB962C8B-B14F-4D97-AF65-F5344CB8AC3E}">
        <p14:creationId xmlns:p14="http://schemas.microsoft.com/office/powerpoint/2010/main" val="32281803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541101" y="2211717"/>
            <a:ext cx="11353721" cy="923330"/>
          </a:xfrm>
        </p:spPr>
        <p:txBody>
          <a:bodyPr/>
          <a:lstStyle/>
          <a:p>
            <a:r>
              <a:rPr lang="en-US" dirty="0"/>
              <a:t>ROMs require only development time and no testing.</a:t>
            </a:r>
          </a:p>
        </p:txBody>
      </p:sp>
    </p:spTree>
    <p:extLst>
      <p:ext uri="{BB962C8B-B14F-4D97-AF65-F5344CB8AC3E}">
        <p14:creationId xmlns:p14="http://schemas.microsoft.com/office/powerpoint/2010/main" val="35122765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>
            <a:normAutofit/>
          </a:bodyPr>
          <a:lstStyle/>
          <a:p>
            <a:r>
              <a:rPr lang="en-US" dirty="0"/>
              <a:t>Production Text Changes (PTC)</a:t>
            </a:r>
          </a:p>
        </p:txBody>
      </p:sp>
      <p:sp>
        <p:nvSpPr>
          <p:cNvPr id="23556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  <a:buClr>
                <a:srgbClr val="7030A0"/>
              </a:buClr>
              <a:buFont typeface="Wingdings" panose="05000000000000000000" pitchFamily="2" charset="2"/>
              <a:buChar char="§"/>
            </a:pPr>
            <a:r>
              <a:rPr lang="en-US" dirty="0">
                <a:latin typeface="+mn-lt"/>
              </a:rPr>
              <a:t>Need only testing, no development.</a:t>
            </a:r>
          </a:p>
          <a:p>
            <a:pPr>
              <a:lnSpc>
                <a:spcPct val="90000"/>
              </a:lnSpc>
              <a:buClr>
                <a:srgbClr val="7030A0"/>
              </a:buClr>
              <a:buFont typeface="Wingdings" panose="05000000000000000000" pitchFamily="2" charset="2"/>
              <a:buChar char="§"/>
            </a:pPr>
            <a:r>
              <a:rPr lang="en-US" dirty="0">
                <a:latin typeface="+mn-lt"/>
              </a:rPr>
              <a:t>PTCs </a:t>
            </a:r>
            <a:r>
              <a:rPr lang="en-US" dirty="0"/>
              <a:t>have a fixed delivery date.</a:t>
            </a:r>
            <a:endParaRPr lang="en-US" dirty="0">
              <a:solidFill>
                <a:srgbClr val="FFC000"/>
              </a:solidFill>
              <a:latin typeface="+mn-lt"/>
            </a:endParaRPr>
          </a:p>
          <a:p>
            <a:pPr>
              <a:lnSpc>
                <a:spcPct val="90000"/>
              </a:lnSpc>
            </a:pP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895355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FF17A-D83D-134C-BB3D-45533306F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Scrum team goal is to deliver all CRs, PTCs and ROMs!</a:t>
            </a:r>
          </a:p>
        </p:txBody>
      </p:sp>
    </p:spTree>
    <p:extLst>
      <p:ext uri="{BB962C8B-B14F-4D97-AF65-F5344CB8AC3E}">
        <p14:creationId xmlns:p14="http://schemas.microsoft.com/office/powerpoint/2010/main" val="36093859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Visualizing the work of the Scrum team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A156B1-79FB-E64D-997E-C27C499524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Scrumban</a:t>
            </a:r>
            <a:r>
              <a:rPr lang="en-US" dirty="0"/>
              <a:t> game</a:t>
            </a:r>
          </a:p>
        </p:txBody>
      </p:sp>
    </p:spTree>
    <p:extLst>
      <p:ext uri="{BB962C8B-B14F-4D97-AF65-F5344CB8AC3E}">
        <p14:creationId xmlns:p14="http://schemas.microsoft.com/office/powerpoint/2010/main" val="1868073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Classes of Service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4294967295"/>
          </p:nvPr>
        </p:nvSpPr>
        <p:spPr>
          <a:xfrm>
            <a:off x="4368800" y="1931071"/>
            <a:ext cx="5384800" cy="85090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Change requests (CR)</a:t>
            </a:r>
          </a:p>
          <a:p>
            <a:pPr lvl="1">
              <a:lnSpc>
                <a:spcPct val="120000"/>
              </a:lnSpc>
            </a:pPr>
            <a:r>
              <a:rPr lang="en-US" sz="2600" dirty="0"/>
              <a:t>ASAP (in the Sprint)</a:t>
            </a:r>
          </a:p>
          <a:p>
            <a:endParaRPr lang="en-US" dirty="0"/>
          </a:p>
        </p:txBody>
      </p:sp>
      <p:sp>
        <p:nvSpPr>
          <p:cNvPr id="5" name="Rectangle 4"/>
          <p:cNvSpPr/>
          <p:nvPr/>
        </p:nvSpPr>
        <p:spPr bwMode="auto">
          <a:xfrm>
            <a:off x="2461694" y="3188481"/>
            <a:ext cx="1252025" cy="116761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2438401" y="1766081"/>
            <a:ext cx="1252025" cy="1167619"/>
          </a:xfrm>
          <a:prstGeom prst="rect">
            <a:avLst/>
          </a:prstGeom>
          <a:solidFill>
            <a:srgbClr val="F9ED07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2461693" y="4597460"/>
            <a:ext cx="1252025" cy="11676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368800" y="4686360"/>
            <a:ext cx="6096000" cy="96641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 marL="342866" indent="-342866" defTabSz="457154">
              <a:spcBef>
                <a:spcPct val="20000"/>
              </a:spcBef>
              <a:buFont typeface="Arial"/>
              <a:buChar char="•"/>
            </a:pPr>
            <a:r>
              <a:rPr lang="en-US" sz="3200" dirty="0"/>
              <a:t>Production Text Changes (PTC)</a:t>
            </a:r>
          </a:p>
          <a:p>
            <a:pPr marL="742876" lvl="1" indent="-285721" defTabSz="457154">
              <a:spcBef>
                <a:spcPct val="20000"/>
              </a:spcBef>
              <a:buFont typeface="Arial"/>
              <a:buChar char="–"/>
            </a:pPr>
            <a:r>
              <a:rPr lang="en-US" sz="2800" dirty="0"/>
              <a:t>Each has a fixed delivery date</a:t>
            </a:r>
          </a:p>
        </p:txBody>
      </p:sp>
      <p:sp>
        <p:nvSpPr>
          <p:cNvPr id="6" name="Rectangle 5"/>
          <p:cNvSpPr/>
          <p:nvPr/>
        </p:nvSpPr>
        <p:spPr>
          <a:xfrm>
            <a:off x="4368800" y="3184738"/>
            <a:ext cx="6870700" cy="1162355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/>
          <a:p>
            <a:pPr marL="342866" indent="-342866" defTabSz="457154">
              <a:spcBef>
                <a:spcPct val="20000"/>
              </a:spcBef>
              <a:buFont typeface="Arial"/>
              <a:buChar char="•"/>
            </a:pPr>
            <a:r>
              <a:rPr lang="en-US" sz="3200" dirty="0"/>
              <a:t>“Rough order of magnitude” (ROM) estimate</a:t>
            </a:r>
          </a:p>
          <a:p>
            <a:pPr marL="742876" lvl="1" indent="-285721" defTabSz="457154">
              <a:lnSpc>
                <a:spcPct val="110000"/>
              </a:lnSpc>
              <a:spcBef>
                <a:spcPct val="20000"/>
              </a:spcBef>
              <a:buFont typeface="Arial"/>
              <a:buChar char="–"/>
            </a:pPr>
            <a:r>
              <a:rPr lang="en-US" sz="2800" dirty="0"/>
              <a:t>SLE of 2 days</a:t>
            </a:r>
          </a:p>
        </p:txBody>
      </p:sp>
    </p:spTree>
    <p:extLst>
      <p:ext uri="{BB962C8B-B14F-4D97-AF65-F5344CB8AC3E}">
        <p14:creationId xmlns:p14="http://schemas.microsoft.com/office/powerpoint/2010/main" val="5996027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Straight Connector 32"/>
          <p:cNvCxnSpPr/>
          <p:nvPr/>
        </p:nvCxnSpPr>
        <p:spPr>
          <a:xfrm rot="5400000">
            <a:off x="3281362" y="3911764"/>
            <a:ext cx="4357719" cy="2117"/>
          </a:xfrm>
          <a:prstGeom prst="line">
            <a:avLst/>
          </a:prstGeom>
          <a:ln w="38100"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rot="5400000">
            <a:off x="4545867" y="4253103"/>
            <a:ext cx="3656895" cy="18672"/>
          </a:xfrm>
          <a:prstGeom prst="line">
            <a:avLst/>
          </a:prstGeom>
          <a:ln w="38100" cmpd="sng">
            <a:solidFill>
              <a:schemeClr val="bg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rot="5400000">
            <a:off x="5187435" y="3910970"/>
            <a:ext cx="4357719" cy="2117"/>
          </a:xfrm>
          <a:prstGeom prst="line">
            <a:avLst/>
          </a:prstGeom>
          <a:ln w="38100"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rot="5400000">
            <a:off x="6666991" y="3910970"/>
            <a:ext cx="4357719" cy="2117"/>
          </a:xfrm>
          <a:prstGeom prst="line">
            <a:avLst/>
          </a:prstGeom>
          <a:ln w="38100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rot="5400000">
            <a:off x="8235457" y="3910970"/>
            <a:ext cx="4357719" cy="2117"/>
          </a:xfrm>
          <a:prstGeom prst="line">
            <a:avLst/>
          </a:prstGeom>
          <a:ln w="38100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rot="5400000">
            <a:off x="9251463" y="3910970"/>
            <a:ext cx="4357719" cy="2117"/>
          </a:xfrm>
          <a:prstGeom prst="line">
            <a:avLst/>
          </a:prstGeom>
          <a:ln w="38100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7764631" y="5212553"/>
            <a:ext cx="476255" cy="35719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63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9261999" y="5010075"/>
            <a:ext cx="476255" cy="35719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63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7671718" y="2954769"/>
            <a:ext cx="476255" cy="357191"/>
          </a:xfrm>
          <a:prstGeom prst="rect">
            <a:avLst/>
          </a:prstGeom>
          <a:solidFill>
            <a:srgbClr val="F9ED07"/>
          </a:solidFill>
          <a:ln w="63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7892954" y="4753153"/>
            <a:ext cx="476255" cy="35719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63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8231712" y="2705927"/>
            <a:ext cx="476255" cy="357191"/>
          </a:xfrm>
          <a:prstGeom prst="rect">
            <a:avLst/>
          </a:prstGeom>
          <a:solidFill>
            <a:srgbClr val="F9ED07"/>
          </a:solidFill>
          <a:ln w="63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7030A0"/>
              </a:solidFill>
            </a:endParaRPr>
          </a:p>
        </p:txBody>
      </p:sp>
      <p:cxnSp>
        <p:nvCxnSpPr>
          <p:cNvPr id="100" name="Straight Connector 99"/>
          <p:cNvCxnSpPr/>
          <p:nvPr/>
        </p:nvCxnSpPr>
        <p:spPr>
          <a:xfrm flipV="1">
            <a:off x="2825344" y="2430429"/>
            <a:ext cx="8633593" cy="14772"/>
          </a:xfrm>
          <a:prstGeom prst="line">
            <a:avLst/>
          </a:prstGeom>
          <a:ln w="38100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>
            <a:off x="2743200" y="4642856"/>
            <a:ext cx="8686064" cy="15930"/>
          </a:xfrm>
          <a:prstGeom prst="line">
            <a:avLst/>
          </a:prstGeom>
          <a:ln w="38100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>
          <a:xfrm>
            <a:off x="2743200" y="5680887"/>
            <a:ext cx="8686064" cy="17591"/>
          </a:xfrm>
          <a:prstGeom prst="line">
            <a:avLst/>
          </a:prstGeom>
          <a:ln w="38100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/>
          <p:cNvSpPr txBox="1"/>
          <p:nvPr/>
        </p:nvSpPr>
        <p:spPr>
          <a:xfrm>
            <a:off x="2928585" y="4893690"/>
            <a:ext cx="6501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PTC</a:t>
            </a:r>
          </a:p>
        </p:txBody>
      </p:sp>
      <p:sp>
        <p:nvSpPr>
          <p:cNvPr id="108" name="TextBox 107"/>
          <p:cNvSpPr txBox="1"/>
          <p:nvPr/>
        </p:nvSpPr>
        <p:spPr>
          <a:xfrm>
            <a:off x="2958217" y="2803211"/>
            <a:ext cx="5148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CR</a:t>
            </a:r>
          </a:p>
        </p:txBody>
      </p:sp>
      <p:sp>
        <p:nvSpPr>
          <p:cNvPr id="115" name="Rectangle 114"/>
          <p:cNvSpPr/>
          <p:nvPr/>
        </p:nvSpPr>
        <p:spPr>
          <a:xfrm>
            <a:off x="4766198" y="2651895"/>
            <a:ext cx="476255" cy="357191"/>
          </a:xfrm>
          <a:prstGeom prst="rect">
            <a:avLst/>
          </a:prstGeom>
          <a:solidFill>
            <a:srgbClr val="F9ED07"/>
          </a:solidFill>
          <a:ln w="63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4210901" y="1787041"/>
            <a:ext cx="955710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67" b="1" dirty="0"/>
              <a:t>Backlog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10531395" y="1787041"/>
            <a:ext cx="712054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67" b="1" dirty="0"/>
              <a:t>Done</a:t>
            </a:r>
          </a:p>
        </p:txBody>
      </p:sp>
      <p:sp>
        <p:nvSpPr>
          <p:cNvPr id="114" name="TextBox 113"/>
          <p:cNvSpPr txBox="1"/>
          <p:nvPr/>
        </p:nvSpPr>
        <p:spPr>
          <a:xfrm>
            <a:off x="9316886" y="1787041"/>
            <a:ext cx="579839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67" b="1" dirty="0"/>
              <a:t>Test</a:t>
            </a:r>
          </a:p>
        </p:txBody>
      </p:sp>
      <p:cxnSp>
        <p:nvCxnSpPr>
          <p:cNvPr id="69" name="Straight Connector 68"/>
          <p:cNvCxnSpPr/>
          <p:nvPr/>
        </p:nvCxnSpPr>
        <p:spPr>
          <a:xfrm rot="5400000">
            <a:off x="5072888" y="2396901"/>
            <a:ext cx="2029968" cy="2097024"/>
          </a:xfrm>
          <a:prstGeom prst="line">
            <a:avLst/>
          </a:prstGeom>
          <a:ln w="28575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 rot="5400000">
            <a:off x="5764784" y="2905919"/>
            <a:ext cx="1572768" cy="1609344"/>
          </a:xfrm>
          <a:prstGeom prst="line">
            <a:avLst/>
          </a:prstGeom>
          <a:ln w="28575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 rot="5400000">
            <a:off x="6444488" y="3585621"/>
            <a:ext cx="896112" cy="926592"/>
          </a:xfrm>
          <a:prstGeom prst="line">
            <a:avLst/>
          </a:prstGeom>
          <a:ln w="28575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/>
          <p:nvPr/>
        </p:nvCxnSpPr>
        <p:spPr>
          <a:xfrm rot="5400000">
            <a:off x="6843776" y="3984911"/>
            <a:ext cx="512064" cy="512064"/>
          </a:xfrm>
          <a:prstGeom prst="line">
            <a:avLst/>
          </a:prstGeom>
          <a:ln w="28575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 rot="5400000">
            <a:off x="7166864" y="4307999"/>
            <a:ext cx="182880" cy="195072"/>
          </a:xfrm>
          <a:prstGeom prst="line">
            <a:avLst/>
          </a:prstGeom>
          <a:ln w="28575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/>
          <p:cNvCxnSpPr/>
          <p:nvPr/>
        </p:nvCxnSpPr>
        <p:spPr>
          <a:xfrm rot="5400000">
            <a:off x="4422648" y="2402997"/>
            <a:ext cx="2029968" cy="2097024"/>
          </a:xfrm>
          <a:prstGeom prst="line">
            <a:avLst/>
          </a:prstGeom>
          <a:ln w="28575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/>
          <p:cNvCxnSpPr/>
          <p:nvPr/>
        </p:nvCxnSpPr>
        <p:spPr>
          <a:xfrm rot="5400000">
            <a:off x="3813048" y="2402997"/>
            <a:ext cx="2029968" cy="2097024"/>
          </a:xfrm>
          <a:prstGeom prst="line">
            <a:avLst/>
          </a:prstGeom>
          <a:ln w="28575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/>
          <p:cNvCxnSpPr/>
          <p:nvPr/>
        </p:nvCxnSpPr>
        <p:spPr>
          <a:xfrm rot="5400000">
            <a:off x="2961816" y="2402997"/>
            <a:ext cx="2029968" cy="2097024"/>
          </a:xfrm>
          <a:prstGeom prst="line">
            <a:avLst/>
          </a:prstGeom>
          <a:ln w="28575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/>
          <p:cNvCxnSpPr/>
          <p:nvPr/>
        </p:nvCxnSpPr>
        <p:spPr>
          <a:xfrm rot="5400000">
            <a:off x="3488944" y="2401983"/>
            <a:ext cx="1475232" cy="1544320"/>
          </a:xfrm>
          <a:prstGeom prst="line">
            <a:avLst/>
          </a:prstGeom>
          <a:ln w="28575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Rectangle 138"/>
          <p:cNvSpPr/>
          <p:nvPr/>
        </p:nvSpPr>
        <p:spPr>
          <a:xfrm>
            <a:off x="4575912" y="3143724"/>
            <a:ext cx="476255" cy="357191"/>
          </a:xfrm>
          <a:prstGeom prst="rect">
            <a:avLst/>
          </a:prstGeom>
          <a:solidFill>
            <a:srgbClr val="F9ED07"/>
          </a:solidFill>
          <a:ln w="63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141" name="Rectangle 140"/>
          <p:cNvSpPr/>
          <p:nvPr/>
        </p:nvSpPr>
        <p:spPr>
          <a:xfrm>
            <a:off x="4045415" y="2759838"/>
            <a:ext cx="476255" cy="357191"/>
          </a:xfrm>
          <a:prstGeom prst="rect">
            <a:avLst/>
          </a:prstGeom>
          <a:solidFill>
            <a:srgbClr val="F9ED07"/>
          </a:solidFill>
          <a:ln w="63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142" name="Rectangle 141"/>
          <p:cNvSpPr/>
          <p:nvPr/>
        </p:nvSpPr>
        <p:spPr>
          <a:xfrm>
            <a:off x="9440882" y="2833369"/>
            <a:ext cx="476255" cy="357191"/>
          </a:xfrm>
          <a:prstGeom prst="rect">
            <a:avLst/>
          </a:prstGeom>
          <a:solidFill>
            <a:srgbClr val="F9ED07"/>
          </a:solidFill>
          <a:ln w="63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143" name="Rectangle 142"/>
          <p:cNvSpPr/>
          <p:nvPr/>
        </p:nvSpPr>
        <p:spPr>
          <a:xfrm>
            <a:off x="10649294" y="2547652"/>
            <a:ext cx="476255" cy="357191"/>
          </a:xfrm>
          <a:prstGeom prst="rect">
            <a:avLst/>
          </a:prstGeom>
          <a:solidFill>
            <a:srgbClr val="F9ED07"/>
          </a:solidFill>
          <a:ln w="63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147" name="Rectangle 146"/>
          <p:cNvSpPr/>
          <p:nvPr/>
        </p:nvSpPr>
        <p:spPr>
          <a:xfrm>
            <a:off x="6101494" y="2689303"/>
            <a:ext cx="476255" cy="357191"/>
          </a:xfrm>
          <a:prstGeom prst="rect">
            <a:avLst/>
          </a:prstGeom>
          <a:solidFill>
            <a:srgbClr val="F9ED07"/>
          </a:solidFill>
          <a:ln w="63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148" name="Rectangle 147"/>
          <p:cNvSpPr/>
          <p:nvPr/>
        </p:nvSpPr>
        <p:spPr>
          <a:xfrm>
            <a:off x="6660858" y="3009086"/>
            <a:ext cx="476255" cy="357191"/>
          </a:xfrm>
          <a:prstGeom prst="rect">
            <a:avLst/>
          </a:prstGeom>
          <a:solidFill>
            <a:srgbClr val="F9ED07"/>
          </a:solidFill>
          <a:ln w="63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135" name="Rectangle 134"/>
          <p:cNvSpPr/>
          <p:nvPr/>
        </p:nvSpPr>
        <p:spPr>
          <a:xfrm>
            <a:off x="500891" y="4341766"/>
            <a:ext cx="476255" cy="35719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63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136" name="Rectangle 135"/>
          <p:cNvSpPr/>
          <p:nvPr/>
        </p:nvSpPr>
        <p:spPr>
          <a:xfrm>
            <a:off x="456849" y="2944098"/>
            <a:ext cx="476255" cy="357191"/>
          </a:xfrm>
          <a:prstGeom prst="rect">
            <a:avLst/>
          </a:prstGeom>
          <a:solidFill>
            <a:srgbClr val="F9ED07"/>
          </a:solidFill>
          <a:ln w="63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150" name="TextBox 149"/>
          <p:cNvSpPr txBox="1"/>
          <p:nvPr/>
        </p:nvSpPr>
        <p:spPr>
          <a:xfrm>
            <a:off x="1094951" y="4265493"/>
            <a:ext cx="14655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</a:rPr>
              <a:t>Fixed date</a:t>
            </a:r>
          </a:p>
        </p:txBody>
      </p:sp>
      <p:sp>
        <p:nvSpPr>
          <p:cNvPr id="151" name="TextBox 150"/>
          <p:cNvSpPr txBox="1"/>
          <p:nvPr/>
        </p:nvSpPr>
        <p:spPr>
          <a:xfrm>
            <a:off x="1104673" y="2872992"/>
            <a:ext cx="14959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</a:rPr>
              <a:t>Standard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09600" y="50800"/>
            <a:ext cx="10972800" cy="1143001"/>
          </a:xfrm>
        </p:spPr>
        <p:txBody>
          <a:bodyPr/>
          <a:lstStyle/>
          <a:p>
            <a:r>
              <a:rPr lang="en-US" dirty="0"/>
              <a:t>Kanban board for the Scrum Team</a:t>
            </a:r>
          </a:p>
        </p:txBody>
      </p:sp>
      <p:cxnSp>
        <p:nvCxnSpPr>
          <p:cNvPr id="110" name="Straight Connector 109"/>
          <p:cNvCxnSpPr/>
          <p:nvPr/>
        </p:nvCxnSpPr>
        <p:spPr>
          <a:xfrm rot="5400000">
            <a:off x="5178125" y="3911802"/>
            <a:ext cx="4357719" cy="2117"/>
          </a:xfrm>
          <a:prstGeom prst="line">
            <a:avLst/>
          </a:prstGeom>
          <a:ln w="38100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/>
          <p:nvPr/>
        </p:nvCxnSpPr>
        <p:spPr>
          <a:xfrm rot="5400000">
            <a:off x="3283562" y="3924211"/>
            <a:ext cx="4357719" cy="2117"/>
          </a:xfrm>
          <a:prstGeom prst="line">
            <a:avLst/>
          </a:prstGeom>
          <a:ln w="38100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/>
          <p:cNvCxnSpPr/>
          <p:nvPr/>
        </p:nvCxnSpPr>
        <p:spPr>
          <a:xfrm rot="5400000">
            <a:off x="1723725" y="3911802"/>
            <a:ext cx="4357719" cy="2117"/>
          </a:xfrm>
          <a:prstGeom prst="line">
            <a:avLst/>
          </a:prstGeom>
          <a:ln w="38100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4047136" y="4796976"/>
            <a:ext cx="1189726" cy="788729"/>
          </a:xfrm>
          <a:prstGeom prst="rect">
            <a:avLst/>
          </a:prstGeom>
          <a:pattFill prst="wdUpDiag">
            <a:fgClr>
              <a:schemeClr val="tx1"/>
            </a:fgClr>
            <a:bgClr>
              <a:schemeClr val="bg1"/>
            </a:bgClr>
          </a:patt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31" name="Rectangle 130"/>
          <p:cNvSpPr/>
          <p:nvPr/>
        </p:nvSpPr>
        <p:spPr>
          <a:xfrm>
            <a:off x="5608087" y="4816533"/>
            <a:ext cx="1515007" cy="744276"/>
          </a:xfrm>
          <a:prstGeom prst="rect">
            <a:avLst/>
          </a:prstGeom>
          <a:pattFill prst="wdUpDiag">
            <a:fgClr>
              <a:schemeClr val="tx1"/>
            </a:fgClr>
            <a:bgClr>
              <a:schemeClr val="bg1"/>
            </a:bgClr>
          </a:patt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81" name="Rectangle 80"/>
          <p:cNvSpPr/>
          <p:nvPr/>
        </p:nvSpPr>
        <p:spPr>
          <a:xfrm>
            <a:off x="10671553" y="3093738"/>
            <a:ext cx="476255" cy="267310"/>
          </a:xfrm>
          <a:prstGeom prst="rect">
            <a:avLst/>
          </a:prstGeom>
          <a:solidFill>
            <a:srgbClr val="F9ED07"/>
          </a:solidFill>
          <a:ln w="63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10667089" y="5109957"/>
            <a:ext cx="476255" cy="2673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63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459814" y="3659915"/>
            <a:ext cx="476255" cy="35719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63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1104673" y="3583642"/>
            <a:ext cx="18741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</a:rPr>
              <a:t>SLE of 2 days</a:t>
            </a:r>
          </a:p>
        </p:txBody>
      </p:sp>
      <p:cxnSp>
        <p:nvCxnSpPr>
          <p:cNvPr id="64" name="Straight Connector 63"/>
          <p:cNvCxnSpPr/>
          <p:nvPr/>
        </p:nvCxnSpPr>
        <p:spPr>
          <a:xfrm>
            <a:off x="2806700" y="3601456"/>
            <a:ext cx="8622564" cy="19217"/>
          </a:xfrm>
          <a:prstGeom prst="line">
            <a:avLst/>
          </a:prstGeom>
          <a:ln w="38100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5838626" y="1787041"/>
            <a:ext cx="1002262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67" b="1" dirty="0"/>
              <a:t>Develop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7481779" y="1787041"/>
            <a:ext cx="1246560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67" b="1" dirty="0"/>
              <a:t>Test Ready</a:t>
            </a:r>
          </a:p>
        </p:txBody>
      </p:sp>
      <p:sp>
        <p:nvSpPr>
          <p:cNvPr id="68" name="Rectangle 67"/>
          <p:cNvSpPr/>
          <p:nvPr/>
        </p:nvSpPr>
        <p:spPr>
          <a:xfrm>
            <a:off x="7542732" y="3786376"/>
            <a:ext cx="1084346" cy="696215"/>
          </a:xfrm>
          <a:prstGeom prst="rect">
            <a:avLst/>
          </a:prstGeom>
          <a:pattFill prst="wdUpDiag">
            <a:fgClr>
              <a:schemeClr val="tx1"/>
            </a:fgClr>
            <a:bgClr>
              <a:schemeClr val="bg1"/>
            </a:bgClr>
          </a:patt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71" name="Rectangle 70"/>
          <p:cNvSpPr/>
          <p:nvPr/>
        </p:nvSpPr>
        <p:spPr>
          <a:xfrm>
            <a:off x="9016129" y="3798747"/>
            <a:ext cx="1215397" cy="696215"/>
          </a:xfrm>
          <a:prstGeom prst="rect">
            <a:avLst/>
          </a:prstGeom>
          <a:pattFill prst="wdUpDiag">
            <a:fgClr>
              <a:schemeClr val="tx1"/>
            </a:fgClr>
            <a:bgClr>
              <a:schemeClr val="bg1"/>
            </a:bgClr>
          </a:patt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73" name="TextBox 72"/>
          <p:cNvSpPr txBox="1"/>
          <p:nvPr/>
        </p:nvSpPr>
        <p:spPr>
          <a:xfrm>
            <a:off x="2928288" y="3920465"/>
            <a:ext cx="8150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ROM</a:t>
            </a:r>
          </a:p>
        </p:txBody>
      </p:sp>
      <p:sp>
        <p:nvSpPr>
          <p:cNvPr id="74" name="Rectangle 73"/>
          <p:cNvSpPr/>
          <p:nvPr/>
        </p:nvSpPr>
        <p:spPr>
          <a:xfrm>
            <a:off x="4244560" y="4172485"/>
            <a:ext cx="476255" cy="35719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63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4792261" y="3788788"/>
            <a:ext cx="476255" cy="35719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63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10652442" y="3966105"/>
            <a:ext cx="476255" cy="35719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63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6075100" y="3953801"/>
            <a:ext cx="476255" cy="35719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63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08274" y="2238848"/>
            <a:ext cx="185538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Classes of Service</a:t>
            </a:r>
          </a:p>
        </p:txBody>
      </p:sp>
      <p:sp>
        <p:nvSpPr>
          <p:cNvPr id="63" name="Rounded Rectangular Callout 62">
            <a:extLst>
              <a:ext uri="{FF2B5EF4-FFF2-40B4-BE49-F238E27FC236}">
                <a16:creationId xmlns:a16="http://schemas.microsoft.com/office/drawing/2014/main" id="{6F7336B8-64D4-CB40-9122-499007E345C6}"/>
              </a:ext>
            </a:extLst>
          </p:cNvPr>
          <p:cNvSpPr/>
          <p:nvPr/>
        </p:nvSpPr>
        <p:spPr>
          <a:xfrm>
            <a:off x="355761" y="1176572"/>
            <a:ext cx="2451100" cy="609599"/>
          </a:xfrm>
          <a:prstGeom prst="wedgeRoundRectCallout">
            <a:avLst>
              <a:gd name="adj1" fmla="val 101038"/>
              <a:gd name="adj2" fmla="val 56813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Workflow</a:t>
            </a:r>
          </a:p>
        </p:txBody>
      </p:sp>
      <p:sp>
        <p:nvSpPr>
          <p:cNvPr id="72" name="Rounded Rectangular Callout 71">
            <a:extLst>
              <a:ext uri="{FF2B5EF4-FFF2-40B4-BE49-F238E27FC236}">
                <a16:creationId xmlns:a16="http://schemas.microsoft.com/office/drawing/2014/main" id="{0E56639C-ACE1-9643-9154-8EF2CA1A32BD}"/>
              </a:ext>
            </a:extLst>
          </p:cNvPr>
          <p:cNvSpPr/>
          <p:nvPr/>
        </p:nvSpPr>
        <p:spPr>
          <a:xfrm>
            <a:off x="138139" y="5241278"/>
            <a:ext cx="2451100" cy="609599"/>
          </a:xfrm>
          <a:prstGeom prst="wedgeRoundRectCallout">
            <a:avLst>
              <a:gd name="adj1" fmla="val 57608"/>
              <a:gd name="adj2" fmla="val -118172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Work types</a:t>
            </a:r>
          </a:p>
        </p:txBody>
      </p:sp>
    </p:spTree>
    <p:extLst>
      <p:ext uri="{BB962C8B-B14F-4D97-AF65-F5344CB8AC3E}">
        <p14:creationId xmlns:p14="http://schemas.microsoft.com/office/powerpoint/2010/main" val="14930714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BCF131-B020-4647-8C0D-9282D68E9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Rules for the game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400F20-201B-1242-A32B-7659569CA3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Scrumban</a:t>
            </a:r>
            <a:r>
              <a:rPr lang="en-US" dirty="0"/>
              <a:t> game</a:t>
            </a:r>
          </a:p>
        </p:txBody>
      </p:sp>
    </p:spTree>
    <p:extLst>
      <p:ext uri="{BB962C8B-B14F-4D97-AF65-F5344CB8AC3E}">
        <p14:creationId xmlns:p14="http://schemas.microsoft.com/office/powerpoint/2010/main" val="26527515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die for each role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2894550" y="2878039"/>
            <a:ext cx="1829850" cy="1779686"/>
            <a:chOff x="2335750" y="2073275"/>
            <a:chExt cx="2800350" cy="2838450"/>
          </a:xfrm>
        </p:grpSpPr>
        <p:pic>
          <p:nvPicPr>
            <p:cNvPr id="1026" name="Picture 2" descr="ice Clipart plain 3 - 294 X 298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35750" y="2073275"/>
              <a:ext cx="2800350" cy="2838450"/>
            </a:xfrm>
            <a:prstGeom prst="rect">
              <a:avLst/>
            </a:prstGeom>
            <a:solidFill>
              <a:schemeClr val="bg1"/>
            </a:solidFill>
          </p:spPr>
        </p:pic>
        <p:sp>
          <p:nvSpPr>
            <p:cNvPr id="3" name="Oval 2"/>
            <p:cNvSpPr/>
            <p:nvPr/>
          </p:nvSpPr>
          <p:spPr>
            <a:xfrm>
              <a:off x="3735925" y="3343275"/>
              <a:ext cx="952500" cy="1050925"/>
            </a:xfrm>
            <a:prstGeom prst="ellipse">
              <a:avLst/>
            </a:prstGeom>
            <a:solidFill>
              <a:srgbClr val="8DFB7B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/>
            <p:cNvSpPr/>
            <p:nvPr/>
          </p:nvSpPr>
          <p:spPr>
            <a:xfrm rot="21228207">
              <a:off x="2604036" y="3089275"/>
              <a:ext cx="431801" cy="1050925"/>
            </a:xfrm>
            <a:prstGeom prst="ellipse">
              <a:avLst/>
            </a:prstGeom>
            <a:solidFill>
              <a:srgbClr val="8DFB7B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/>
            <p:cNvSpPr/>
            <p:nvPr/>
          </p:nvSpPr>
          <p:spPr>
            <a:xfrm rot="4926072">
              <a:off x="3392454" y="2107505"/>
              <a:ext cx="610742" cy="107454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1782300" y="4869230"/>
            <a:ext cx="42653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Dev Team</a:t>
            </a:r>
            <a:r>
              <a:rPr lang="bg-BG" sz="3200" b="1" dirty="0"/>
              <a:t> </a:t>
            </a:r>
            <a:r>
              <a:rPr lang="en-US" sz="3200" b="1" dirty="0"/>
              <a:t>member’s die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515100" y="4865400"/>
            <a:ext cx="36469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Product Owner’s die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7070725" y="2998470"/>
            <a:ext cx="1806575" cy="1583054"/>
            <a:chOff x="6981825" y="2136775"/>
            <a:chExt cx="2800350" cy="2838450"/>
          </a:xfrm>
        </p:grpSpPr>
        <p:pic>
          <p:nvPicPr>
            <p:cNvPr id="12" name="Picture 11" descr="ice Clipart plain 3 - 294 X 298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81825" y="2136775"/>
              <a:ext cx="2800350" cy="28384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Oval 12"/>
            <p:cNvSpPr/>
            <p:nvPr/>
          </p:nvSpPr>
          <p:spPr>
            <a:xfrm>
              <a:off x="8382000" y="3406775"/>
              <a:ext cx="952500" cy="1050925"/>
            </a:xfrm>
            <a:prstGeom prst="ellipse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 rot="21217240">
              <a:off x="7250111" y="3152775"/>
              <a:ext cx="431801" cy="1050925"/>
            </a:xfrm>
            <a:prstGeom prst="ellipse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 rot="4926072">
              <a:off x="8038529" y="2171005"/>
              <a:ext cx="610742" cy="107454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8611698" y="3678237"/>
              <a:ext cx="527437" cy="525461"/>
            </a:xfrm>
            <a:prstGeom prst="ellipse">
              <a:avLst/>
            </a:prstGeom>
            <a:solidFill>
              <a:srgbClr val="0070C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 rot="21217240">
              <a:off x="7366932" y="3401464"/>
              <a:ext cx="220385" cy="542435"/>
            </a:xfrm>
            <a:prstGeom prst="ellipse">
              <a:avLst/>
            </a:prstGeom>
            <a:solidFill>
              <a:srgbClr val="0070C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257888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Roll a die</a:t>
            </a:r>
          </a:p>
        </p:txBody>
      </p:sp>
      <p:grpSp>
        <p:nvGrpSpPr>
          <p:cNvPr id="15" name="Group 14"/>
          <p:cNvGrpSpPr/>
          <p:nvPr/>
        </p:nvGrpSpPr>
        <p:grpSpPr>
          <a:xfrm rot="20039310">
            <a:off x="7444483" y="4911574"/>
            <a:ext cx="895522" cy="933751"/>
            <a:chOff x="2335750" y="2073275"/>
            <a:chExt cx="2800350" cy="2838450"/>
          </a:xfrm>
        </p:grpSpPr>
        <p:pic>
          <p:nvPicPr>
            <p:cNvPr id="16" name="Picture 15" descr="ice Clipart plain 3 - 294 X 298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35750" y="2073275"/>
              <a:ext cx="2800350" cy="2838450"/>
            </a:xfrm>
            <a:prstGeom prst="rect">
              <a:avLst/>
            </a:prstGeom>
            <a:solidFill>
              <a:schemeClr val="bg1"/>
            </a:solidFill>
          </p:spPr>
        </p:pic>
        <p:sp>
          <p:nvSpPr>
            <p:cNvPr id="17" name="Oval 16"/>
            <p:cNvSpPr/>
            <p:nvPr/>
          </p:nvSpPr>
          <p:spPr>
            <a:xfrm>
              <a:off x="3735925" y="3343275"/>
              <a:ext cx="952500" cy="1050925"/>
            </a:xfrm>
            <a:prstGeom prst="ellipse">
              <a:avLst/>
            </a:prstGeom>
            <a:solidFill>
              <a:srgbClr val="8DFB7B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 rot="21228207">
              <a:off x="2604036" y="3089275"/>
              <a:ext cx="431801" cy="1050925"/>
            </a:xfrm>
            <a:prstGeom prst="ellipse">
              <a:avLst/>
            </a:prstGeom>
            <a:solidFill>
              <a:srgbClr val="8DFB7B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 rot="4926072">
              <a:off x="3392454" y="2107505"/>
              <a:ext cx="610742" cy="107454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7062574">
            <a:off x="3033517" y="1563970"/>
            <a:ext cx="3347148" cy="3899773"/>
          </a:xfrm>
          <a:prstGeom prst="rect">
            <a:avLst/>
          </a:prstGeom>
        </p:spPr>
      </p:pic>
      <p:sp>
        <p:nvSpPr>
          <p:cNvPr id="4" name="Curved Down Arrow 3"/>
          <p:cNvSpPr/>
          <p:nvPr/>
        </p:nvSpPr>
        <p:spPr>
          <a:xfrm rot="1337609">
            <a:off x="6512536" y="3874604"/>
            <a:ext cx="1944080" cy="609600"/>
          </a:xfrm>
          <a:prstGeom prst="curved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89789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2050" y="435084"/>
            <a:ext cx="10356850" cy="5615810"/>
          </a:xfrm>
          <a:prstGeom prst="rect">
            <a:avLst/>
          </a:prstGeom>
        </p:spPr>
      </p:pic>
      <p:sp>
        <p:nvSpPr>
          <p:cNvPr id="3" name="Oval Callout 2"/>
          <p:cNvSpPr/>
          <p:nvPr/>
        </p:nvSpPr>
        <p:spPr>
          <a:xfrm>
            <a:off x="5826124" y="2247900"/>
            <a:ext cx="3394075" cy="2300224"/>
          </a:xfrm>
          <a:prstGeom prst="wedgeEllipseCallou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r>
              <a:rPr lang="en-US" sz="2800" dirty="0">
                <a:solidFill>
                  <a:schemeClr val="tx2"/>
                </a:solidFill>
              </a:rPr>
              <a:t>What do you</a:t>
            </a:r>
          </a:p>
          <a:p>
            <a:r>
              <a:rPr lang="en-US" sz="2800" dirty="0">
                <a:solidFill>
                  <a:schemeClr val="tx2"/>
                </a:solidFill>
              </a:rPr>
              <a:t>already know</a:t>
            </a:r>
          </a:p>
          <a:p>
            <a:r>
              <a:rPr lang="en-US" sz="2800" dirty="0">
                <a:solidFill>
                  <a:schemeClr val="tx2"/>
                </a:solidFill>
              </a:rPr>
              <a:t>about Scrum+ Kanban?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282700" y="614613"/>
            <a:ext cx="5321300" cy="584775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>
                <a:solidFill>
                  <a:schemeClr val="bg1"/>
                </a:solidFill>
              </a:rPr>
              <a:t>Ask Your Neighbor: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1485900" y="4076700"/>
            <a:ext cx="2882900" cy="1371600"/>
          </a:xfrm>
          <a:prstGeom prst="round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Pair</a:t>
            </a:r>
          </a:p>
          <a:p>
            <a:pPr algn="ctr"/>
            <a:r>
              <a:rPr lang="en-US" dirty="0">
                <a:solidFill>
                  <a:schemeClr val="tx2"/>
                </a:solidFill>
              </a:rPr>
              <a:t>up, introduce yourselves</a:t>
            </a:r>
          </a:p>
          <a:p>
            <a:pPr algn="ctr"/>
            <a:r>
              <a:rPr lang="en-US" dirty="0">
                <a:solidFill>
                  <a:schemeClr val="tx2"/>
                </a:solidFill>
              </a:rPr>
              <a:t>and tell each other</a:t>
            </a:r>
            <a:r>
              <a:rPr lang="mr-IN" dirty="0">
                <a:solidFill>
                  <a:schemeClr val="tx2"/>
                </a:solidFill>
              </a:rPr>
              <a:t>…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77807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 for developing a new CR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2950813"/>
          </a:xfrm>
        </p:spPr>
        <p:txBody>
          <a:bodyPr>
            <a:normAutofit fontScale="92500"/>
          </a:bodyPr>
          <a:lstStyle/>
          <a:p>
            <a:r>
              <a:rPr lang="en-US" dirty="0"/>
              <a:t>Get just one card from the “Backlog” column, put the current sprint day in the top right corner.</a:t>
            </a:r>
          </a:p>
          <a:p>
            <a:r>
              <a:rPr lang="en-US" dirty="0"/>
              <a:t>Move it into “Develop” column.</a:t>
            </a:r>
          </a:p>
          <a:p>
            <a:r>
              <a:rPr lang="en-US" dirty="0"/>
              <a:t>If the die rolls </a:t>
            </a:r>
            <a:r>
              <a:rPr 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Cambria" charset="0"/>
                <a:ea typeface="ＭＳ 明朝" charset="-128"/>
                <a:cs typeface="Times New Roman" charset="0"/>
              </a:rPr>
              <a:t>White</a:t>
            </a:r>
            <a:r>
              <a:rPr lang="en-US" dirty="0"/>
              <a:t> then move it into the “Test Ready” column.</a:t>
            </a:r>
          </a:p>
          <a:p>
            <a:r>
              <a:rPr lang="en-US" dirty="0"/>
              <a:t>If the die rolls </a:t>
            </a:r>
            <a:r>
              <a:rPr lang="en-US" b="1" dirty="0">
                <a:solidFill>
                  <a:srgbClr val="8DFB7B"/>
                </a:solidFill>
                <a:latin typeface="Cambria" charset="0"/>
                <a:ea typeface="ＭＳ 明朝" charset="-128"/>
                <a:cs typeface="Times New Roman" charset="0"/>
              </a:rPr>
              <a:t>Green</a:t>
            </a:r>
            <a:r>
              <a:rPr lang="en-US" dirty="0"/>
              <a:t> then leave it in the “Develop” column.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4313767" y="4972105"/>
            <a:ext cx="3564466" cy="1126066"/>
            <a:chOff x="4313767" y="3517274"/>
            <a:chExt cx="3564466" cy="1126066"/>
          </a:xfrm>
        </p:grpSpPr>
        <p:grpSp>
          <p:nvGrpSpPr>
            <p:cNvPr id="5" name="Group 4"/>
            <p:cNvGrpSpPr/>
            <p:nvPr/>
          </p:nvGrpSpPr>
          <p:grpSpPr>
            <a:xfrm>
              <a:off x="4313767" y="3517274"/>
              <a:ext cx="3564466" cy="1126066"/>
              <a:chOff x="3200400" y="2748119"/>
              <a:chExt cx="3564466" cy="1126066"/>
            </a:xfrm>
          </p:grpSpPr>
          <p:grpSp>
            <p:nvGrpSpPr>
              <p:cNvPr id="8" name="Group 7"/>
              <p:cNvGrpSpPr/>
              <p:nvPr/>
            </p:nvGrpSpPr>
            <p:grpSpPr>
              <a:xfrm>
                <a:off x="3200400" y="2748119"/>
                <a:ext cx="3564466" cy="1126066"/>
                <a:chOff x="3200400" y="3505200"/>
                <a:chExt cx="3564466" cy="1126066"/>
              </a:xfrm>
            </p:grpSpPr>
            <p:sp>
              <p:nvSpPr>
                <p:cNvPr id="10" name="Rectangle 9"/>
                <p:cNvSpPr/>
                <p:nvPr/>
              </p:nvSpPr>
              <p:spPr>
                <a:xfrm>
                  <a:off x="3200400" y="3505200"/>
                  <a:ext cx="3564466" cy="1126066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bg-BG"/>
                </a:p>
              </p:txBody>
            </p:sp>
            <p:sp>
              <p:nvSpPr>
                <p:cNvPr id="11" name="TextBox 10"/>
                <p:cNvSpPr txBox="1"/>
                <p:nvPr/>
              </p:nvSpPr>
              <p:spPr>
                <a:xfrm>
                  <a:off x="4677832" y="3784601"/>
                  <a:ext cx="939209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800"/>
                    <a:t>CR#1</a:t>
                  </a:r>
                  <a:endParaRPr lang="bg-BG" sz="2800" dirty="0"/>
                </a:p>
              </p:txBody>
            </p:sp>
          </p:grpSp>
          <p:sp>
            <p:nvSpPr>
              <p:cNvPr id="9" name="TextBox 8"/>
              <p:cNvSpPr txBox="1"/>
              <p:nvPr/>
            </p:nvSpPr>
            <p:spPr>
              <a:xfrm>
                <a:off x="3329517" y="2787932"/>
                <a:ext cx="50506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1</a:t>
                </a:r>
                <a:endParaRPr lang="bg-BG" sz="2000" dirty="0"/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7443019" y="3596620"/>
              <a:ext cx="35887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2</a:t>
              </a:r>
              <a:endParaRPr lang="bg-BG" sz="2000" dirty="0"/>
            </a:p>
          </p:txBody>
        </p:sp>
      </p:grpSp>
      <p:sp>
        <p:nvSpPr>
          <p:cNvPr id="12" name="Rectangular Callout 11"/>
          <p:cNvSpPr/>
          <p:nvPr/>
        </p:nvSpPr>
        <p:spPr>
          <a:xfrm>
            <a:off x="8721485" y="4874459"/>
            <a:ext cx="1610442" cy="868573"/>
          </a:xfrm>
          <a:prstGeom prst="wedgeRectCallout">
            <a:avLst>
              <a:gd name="adj1" fmla="val -110733"/>
              <a:gd name="adj2" fmla="val -6222"/>
            </a:avLst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Development started</a:t>
            </a:r>
          </a:p>
        </p:txBody>
      </p:sp>
      <p:sp>
        <p:nvSpPr>
          <p:cNvPr id="13" name="Rectangular Callout 12"/>
          <p:cNvSpPr/>
          <p:nvPr/>
        </p:nvSpPr>
        <p:spPr>
          <a:xfrm>
            <a:off x="1512599" y="4982624"/>
            <a:ext cx="1610442" cy="868573"/>
          </a:xfrm>
          <a:prstGeom prst="wedgeRectCallout">
            <a:avLst>
              <a:gd name="adj1" fmla="val 131368"/>
              <a:gd name="adj2" fmla="val -20844"/>
            </a:avLst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Customer’s clock started</a:t>
            </a:r>
          </a:p>
        </p:txBody>
      </p:sp>
    </p:spTree>
    <p:extLst>
      <p:ext uri="{BB962C8B-B14F-4D97-AF65-F5344CB8AC3E}">
        <p14:creationId xmlns:p14="http://schemas.microsoft.com/office/powerpoint/2010/main" val="41234581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 for testing a new CR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2"/>
            <a:ext cx="10972800" cy="2318624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Choose just one card from the “Test Ready” column and move it into “Test” column</a:t>
            </a:r>
          </a:p>
          <a:p>
            <a:r>
              <a:rPr lang="en-US" dirty="0"/>
              <a:t>If the die rolls </a:t>
            </a:r>
            <a:r>
              <a:rPr 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Cambria" charset="0"/>
                <a:ea typeface="ＭＳ 明朝" charset="-128"/>
                <a:cs typeface="Times New Roman" charset="0"/>
              </a:rPr>
              <a:t>White</a:t>
            </a:r>
            <a:r>
              <a:rPr lang="en-US" dirty="0"/>
              <a:t> then move it into the Done column, put the day in the bottom right corner.</a:t>
            </a:r>
          </a:p>
          <a:p>
            <a:r>
              <a:rPr lang="en-US" dirty="0"/>
              <a:t>If the die rolls </a:t>
            </a:r>
            <a:r>
              <a:rPr lang="en-US" b="1" dirty="0">
                <a:solidFill>
                  <a:srgbClr val="8DFB7B"/>
                </a:solidFill>
                <a:latin typeface="Cambria" charset="0"/>
                <a:ea typeface="ＭＳ 明朝" charset="-128"/>
                <a:cs typeface="Times New Roman" charset="0"/>
              </a:rPr>
              <a:t>Green</a:t>
            </a:r>
            <a:r>
              <a:rPr lang="en-US" dirty="0"/>
              <a:t> then leave it in the “Test” column.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4313767" y="4641905"/>
            <a:ext cx="3564466" cy="1126066"/>
            <a:chOff x="4313767" y="3517274"/>
            <a:chExt cx="3564466" cy="1126066"/>
          </a:xfrm>
        </p:grpSpPr>
        <p:grpSp>
          <p:nvGrpSpPr>
            <p:cNvPr id="5" name="Group 4"/>
            <p:cNvGrpSpPr/>
            <p:nvPr/>
          </p:nvGrpSpPr>
          <p:grpSpPr>
            <a:xfrm>
              <a:off x="4313767" y="3517274"/>
              <a:ext cx="3564466" cy="1126066"/>
              <a:chOff x="3200400" y="2748119"/>
              <a:chExt cx="3564466" cy="1126066"/>
            </a:xfrm>
          </p:grpSpPr>
          <p:grpSp>
            <p:nvGrpSpPr>
              <p:cNvPr id="8" name="Group 7"/>
              <p:cNvGrpSpPr/>
              <p:nvPr/>
            </p:nvGrpSpPr>
            <p:grpSpPr>
              <a:xfrm>
                <a:off x="3200400" y="2748119"/>
                <a:ext cx="3564466" cy="1126066"/>
                <a:chOff x="3200400" y="3505200"/>
                <a:chExt cx="3564466" cy="1126066"/>
              </a:xfrm>
            </p:grpSpPr>
            <p:sp>
              <p:nvSpPr>
                <p:cNvPr id="10" name="Rectangle 9"/>
                <p:cNvSpPr/>
                <p:nvPr/>
              </p:nvSpPr>
              <p:spPr>
                <a:xfrm>
                  <a:off x="3200400" y="3505200"/>
                  <a:ext cx="3564466" cy="1126066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bg-BG"/>
                </a:p>
              </p:txBody>
            </p:sp>
            <p:sp>
              <p:nvSpPr>
                <p:cNvPr id="11" name="TextBox 10"/>
                <p:cNvSpPr txBox="1"/>
                <p:nvPr/>
              </p:nvSpPr>
              <p:spPr>
                <a:xfrm>
                  <a:off x="4677833" y="3784601"/>
                  <a:ext cx="991898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800"/>
                    <a:t>CR#1</a:t>
                  </a:r>
                  <a:endParaRPr lang="bg-BG" sz="2800" dirty="0"/>
                </a:p>
              </p:txBody>
            </p:sp>
          </p:grpSp>
          <p:sp>
            <p:nvSpPr>
              <p:cNvPr id="9" name="TextBox 8"/>
              <p:cNvSpPr txBox="1"/>
              <p:nvPr/>
            </p:nvSpPr>
            <p:spPr>
              <a:xfrm>
                <a:off x="3329517" y="2787932"/>
                <a:ext cx="50506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1</a:t>
                </a:r>
                <a:endParaRPr lang="bg-BG" sz="2000" dirty="0"/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7443019" y="3596620"/>
              <a:ext cx="35887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2</a:t>
              </a:r>
              <a:endParaRPr lang="bg-BG" sz="2000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443019" y="4196311"/>
              <a:ext cx="35887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/>
                <a:t>5</a:t>
              </a:r>
              <a:endParaRPr lang="bg-BG" sz="2000" dirty="0"/>
            </a:p>
          </p:txBody>
        </p:sp>
      </p:grpSp>
      <p:sp>
        <p:nvSpPr>
          <p:cNvPr id="12" name="Rectangular Callout 11"/>
          <p:cNvSpPr/>
          <p:nvPr/>
        </p:nvSpPr>
        <p:spPr>
          <a:xfrm>
            <a:off x="8538154" y="4118406"/>
            <a:ext cx="1610442" cy="868573"/>
          </a:xfrm>
          <a:prstGeom prst="wedgeRectCallout">
            <a:avLst>
              <a:gd name="adj1" fmla="val -101270"/>
              <a:gd name="adj2" fmla="val 39105"/>
            </a:avLst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Development started</a:t>
            </a:r>
          </a:p>
        </p:txBody>
      </p:sp>
      <p:sp>
        <p:nvSpPr>
          <p:cNvPr id="13" name="Rectangular Callout 12"/>
          <p:cNvSpPr/>
          <p:nvPr/>
        </p:nvSpPr>
        <p:spPr>
          <a:xfrm>
            <a:off x="8550445" y="5320942"/>
            <a:ext cx="1610442" cy="868573"/>
          </a:xfrm>
          <a:prstGeom prst="wedgeRectCallout">
            <a:avLst>
              <a:gd name="adj1" fmla="val -98904"/>
              <a:gd name="adj2" fmla="val -28155"/>
            </a:avLst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Development finished</a:t>
            </a:r>
          </a:p>
        </p:txBody>
      </p:sp>
      <p:sp>
        <p:nvSpPr>
          <p:cNvPr id="14" name="Rectangular Callout 13"/>
          <p:cNvSpPr/>
          <p:nvPr/>
        </p:nvSpPr>
        <p:spPr>
          <a:xfrm>
            <a:off x="1512599" y="4652424"/>
            <a:ext cx="1610442" cy="868573"/>
          </a:xfrm>
          <a:prstGeom prst="wedgeRectCallout">
            <a:avLst>
              <a:gd name="adj1" fmla="val 131368"/>
              <a:gd name="adj2" fmla="val -20844"/>
            </a:avLst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Customer’s clock started</a:t>
            </a:r>
          </a:p>
        </p:txBody>
      </p:sp>
    </p:spTree>
    <p:extLst>
      <p:ext uri="{BB962C8B-B14F-4D97-AF65-F5344CB8AC3E}">
        <p14:creationId xmlns:p14="http://schemas.microsoft.com/office/powerpoint/2010/main" val="32934898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case of new work from the events cards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467998"/>
            <a:ext cx="10972800" cy="339610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Generate:</a:t>
            </a:r>
          </a:p>
          <a:p>
            <a:pPr lvl="1"/>
            <a:r>
              <a:rPr lang="en-US" dirty="0"/>
              <a:t>The requested number of ROMs of color pink and put them in the Backlog</a:t>
            </a:r>
          </a:p>
          <a:p>
            <a:pPr lvl="1"/>
            <a:r>
              <a:rPr lang="en-US" dirty="0"/>
              <a:t>The requested number of PTCs of color blue and put them in “Test Ready”</a:t>
            </a:r>
          </a:p>
          <a:p>
            <a:r>
              <a:rPr lang="en-US" dirty="0"/>
              <a:t>Write the number of work item in the center of a sticky note with PTC/ROM leaving room top and bottom.</a:t>
            </a:r>
          </a:p>
          <a:p>
            <a:r>
              <a:rPr lang="en-US" dirty="0"/>
              <a:t>Write the delivery day in the bottom left corner</a:t>
            </a:r>
          </a:p>
          <a:p>
            <a:r>
              <a:rPr lang="en-US" dirty="0"/>
              <a:t>Put the current sprit day in the top left corner.</a:t>
            </a:r>
            <a:endParaRPr lang="en-GB" dirty="0"/>
          </a:p>
        </p:txBody>
      </p:sp>
      <p:grpSp>
        <p:nvGrpSpPr>
          <p:cNvPr id="9" name="Group 8"/>
          <p:cNvGrpSpPr/>
          <p:nvPr/>
        </p:nvGrpSpPr>
        <p:grpSpPr>
          <a:xfrm>
            <a:off x="2528087" y="5000978"/>
            <a:ext cx="3564466" cy="1126066"/>
            <a:chOff x="3704167" y="3578578"/>
            <a:chExt cx="3564466" cy="1126066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5" name="Rectangle 4"/>
            <p:cNvSpPr/>
            <p:nvPr/>
          </p:nvSpPr>
          <p:spPr>
            <a:xfrm>
              <a:off x="3704167" y="3578578"/>
              <a:ext cx="3564466" cy="1126066"/>
            </a:xfrm>
            <a:prstGeom prst="rect">
              <a:avLst/>
            </a:prstGeom>
            <a:grp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926308" y="3857979"/>
              <a:ext cx="1400506" cy="52322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2800"/>
                <a:t>ROM#1</a:t>
              </a:r>
              <a:endParaRPr lang="bg-BG" sz="2800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815667" y="3617879"/>
              <a:ext cx="358878" cy="40011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1</a:t>
              </a:r>
              <a:endParaRPr lang="bg-BG" sz="2000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6844316" y="4978956"/>
            <a:ext cx="3564466" cy="1126066"/>
            <a:chOff x="4313767" y="4807005"/>
            <a:chExt cx="3564466" cy="1126066"/>
          </a:xfrm>
        </p:grpSpPr>
        <p:grpSp>
          <p:nvGrpSpPr>
            <p:cNvPr id="13" name="Group 12"/>
            <p:cNvGrpSpPr/>
            <p:nvPr/>
          </p:nvGrpSpPr>
          <p:grpSpPr>
            <a:xfrm>
              <a:off x="4313767" y="4807005"/>
              <a:ext cx="3564466" cy="1126066"/>
              <a:chOff x="3200400" y="2748119"/>
              <a:chExt cx="3564466" cy="1126066"/>
            </a:xfrm>
            <a:solidFill>
              <a:schemeClr val="tx2">
                <a:lumMod val="20000"/>
                <a:lumOff val="80000"/>
              </a:schemeClr>
            </a:solidFill>
          </p:grpSpPr>
          <p:grpSp>
            <p:nvGrpSpPr>
              <p:cNvPr id="16" name="Group 15"/>
              <p:cNvGrpSpPr/>
              <p:nvPr/>
            </p:nvGrpSpPr>
            <p:grpSpPr>
              <a:xfrm>
                <a:off x="3200400" y="2748119"/>
                <a:ext cx="3564466" cy="1126066"/>
                <a:chOff x="3200400" y="3505200"/>
                <a:chExt cx="3564466" cy="1126066"/>
              </a:xfrm>
              <a:grpFill/>
            </p:grpSpPr>
            <p:sp>
              <p:nvSpPr>
                <p:cNvPr id="18" name="Rectangle 17"/>
                <p:cNvSpPr/>
                <p:nvPr/>
              </p:nvSpPr>
              <p:spPr>
                <a:xfrm>
                  <a:off x="3200400" y="3505200"/>
                  <a:ext cx="3564466" cy="1126066"/>
                </a:xfrm>
                <a:prstGeom prst="rect">
                  <a:avLst/>
                </a:prstGeom>
                <a:grpFill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bg-BG"/>
                </a:p>
              </p:txBody>
            </p:sp>
            <p:sp>
              <p:nvSpPr>
                <p:cNvPr id="19" name="TextBox 18"/>
                <p:cNvSpPr txBox="1"/>
                <p:nvPr/>
              </p:nvSpPr>
              <p:spPr>
                <a:xfrm>
                  <a:off x="4319872" y="3784601"/>
                  <a:ext cx="1424763" cy="523220"/>
                </a:xfrm>
                <a:prstGeom prst="rect">
                  <a:avLst/>
                </a:prstGeom>
                <a:grp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800"/>
                    <a:t>PTC#1</a:t>
                  </a:r>
                  <a:endParaRPr lang="bg-BG" sz="2800" dirty="0"/>
                </a:p>
              </p:txBody>
            </p:sp>
          </p:grpSp>
          <p:sp>
            <p:nvSpPr>
              <p:cNvPr id="17" name="TextBox 16"/>
              <p:cNvSpPr txBox="1"/>
              <p:nvPr/>
            </p:nvSpPr>
            <p:spPr>
              <a:xfrm>
                <a:off x="3329517" y="2787932"/>
                <a:ext cx="505064" cy="400110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1</a:t>
                </a:r>
                <a:endParaRPr lang="bg-BG" sz="2000" dirty="0"/>
              </a:p>
            </p:txBody>
          </p:sp>
        </p:grpSp>
        <p:sp>
          <p:nvSpPr>
            <p:cNvPr id="12" name="TextBox 11"/>
            <p:cNvSpPr txBox="1"/>
            <p:nvPr/>
          </p:nvSpPr>
          <p:spPr>
            <a:xfrm>
              <a:off x="4457060" y="5488318"/>
              <a:ext cx="505064" cy="40011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5</a:t>
              </a:r>
              <a:endParaRPr lang="bg-BG" sz="2000" dirty="0"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2628970" y="5660269"/>
            <a:ext cx="358878" cy="40011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dirty="0"/>
              <a:t>2</a:t>
            </a:r>
            <a:endParaRPr lang="bg-BG" sz="2000" dirty="0"/>
          </a:p>
        </p:txBody>
      </p:sp>
    </p:spTree>
    <p:extLst>
      <p:ext uri="{BB962C8B-B14F-4D97-AF65-F5344CB8AC3E}">
        <p14:creationId xmlns:p14="http://schemas.microsoft.com/office/powerpoint/2010/main" val="3836079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 for preparing a new ROM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2753287"/>
          </a:xfrm>
        </p:spPr>
        <p:txBody>
          <a:bodyPr/>
          <a:lstStyle/>
          <a:p>
            <a:r>
              <a:rPr lang="en-US" dirty="0"/>
              <a:t>Choose just one card from the “Backlog” column, put the day in the top right </a:t>
            </a:r>
            <a:r>
              <a:rPr lang="en-US"/>
              <a:t>corner and move </a:t>
            </a:r>
            <a:r>
              <a:rPr lang="en-US" dirty="0"/>
              <a:t>it into “Develop” column.</a:t>
            </a:r>
          </a:p>
          <a:p>
            <a:r>
              <a:rPr lang="en-US" dirty="0"/>
              <a:t>If the die rolls </a:t>
            </a:r>
            <a:r>
              <a:rPr 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Cambria" charset="0"/>
                <a:ea typeface="ＭＳ 明朝" charset="-128"/>
                <a:cs typeface="Times New Roman" charset="0"/>
              </a:rPr>
              <a:t>White</a:t>
            </a:r>
            <a:r>
              <a:rPr lang="en-US" dirty="0"/>
              <a:t> then move it into the Done column, put the day in the bottom right corner.</a:t>
            </a:r>
          </a:p>
          <a:p>
            <a:r>
              <a:rPr lang="en-US" dirty="0"/>
              <a:t>If the die rolls </a:t>
            </a:r>
            <a:r>
              <a:rPr lang="en-US" b="1" dirty="0">
                <a:solidFill>
                  <a:srgbClr val="8DFB7B"/>
                </a:solidFill>
                <a:latin typeface="Cambria" charset="0"/>
                <a:ea typeface="ＭＳ 明朝" charset="-128"/>
                <a:cs typeface="Times New Roman" charset="0"/>
              </a:rPr>
              <a:t>Green</a:t>
            </a:r>
            <a:r>
              <a:rPr lang="en-US" dirty="0"/>
              <a:t> then leave it in the “Develop” column.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3648418" y="5000098"/>
            <a:ext cx="3564466" cy="1126066"/>
            <a:chOff x="1552918" y="4543778"/>
            <a:chExt cx="3564466" cy="1126066"/>
          </a:xfrm>
        </p:grpSpPr>
        <p:grpSp>
          <p:nvGrpSpPr>
            <p:cNvPr id="12" name="Group 11"/>
            <p:cNvGrpSpPr/>
            <p:nvPr/>
          </p:nvGrpSpPr>
          <p:grpSpPr>
            <a:xfrm>
              <a:off x="1552918" y="4543778"/>
              <a:ext cx="3564466" cy="1126066"/>
              <a:chOff x="4313767" y="3517274"/>
              <a:chExt cx="3564466" cy="1126066"/>
            </a:xfrm>
            <a:solidFill>
              <a:schemeClr val="accent2">
                <a:lumMod val="40000"/>
                <a:lumOff val="60000"/>
              </a:schemeClr>
            </a:solidFill>
          </p:grpSpPr>
          <p:grpSp>
            <p:nvGrpSpPr>
              <p:cNvPr id="14" name="Group 13"/>
              <p:cNvGrpSpPr/>
              <p:nvPr/>
            </p:nvGrpSpPr>
            <p:grpSpPr>
              <a:xfrm>
                <a:off x="4313767" y="3517274"/>
                <a:ext cx="3564466" cy="1126066"/>
                <a:chOff x="3200400" y="2748119"/>
                <a:chExt cx="3564466" cy="1126066"/>
              </a:xfrm>
              <a:grpFill/>
            </p:grpSpPr>
            <p:grpSp>
              <p:nvGrpSpPr>
                <p:cNvPr id="16" name="Group 15"/>
                <p:cNvGrpSpPr/>
                <p:nvPr/>
              </p:nvGrpSpPr>
              <p:grpSpPr>
                <a:xfrm>
                  <a:off x="3200400" y="2748119"/>
                  <a:ext cx="3564466" cy="1126066"/>
                  <a:chOff x="3200400" y="3505200"/>
                  <a:chExt cx="3564466" cy="1126066"/>
                </a:xfrm>
                <a:grpFill/>
              </p:grpSpPr>
              <p:sp>
                <p:nvSpPr>
                  <p:cNvPr id="18" name="Rectangle 17"/>
                  <p:cNvSpPr/>
                  <p:nvPr/>
                </p:nvSpPr>
                <p:spPr>
                  <a:xfrm>
                    <a:off x="3200400" y="3505200"/>
                    <a:ext cx="3564466" cy="1126066"/>
                  </a:xfrm>
                  <a:prstGeom prst="rect">
                    <a:avLst/>
                  </a:prstGeom>
                  <a:grpFill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bg-BG"/>
                  </a:p>
                </p:txBody>
              </p:sp>
              <p:sp>
                <p:nvSpPr>
                  <p:cNvPr id="19" name="TextBox 18"/>
                  <p:cNvSpPr txBox="1"/>
                  <p:nvPr/>
                </p:nvSpPr>
                <p:spPr>
                  <a:xfrm>
                    <a:off x="4240940" y="3784601"/>
                    <a:ext cx="1648047" cy="523220"/>
                  </a:xfrm>
                  <a:prstGeom prst="rect">
                    <a:avLst/>
                  </a:prstGeom>
                  <a:grp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800"/>
                      <a:t>ROM#1</a:t>
                    </a:r>
                    <a:endParaRPr lang="bg-BG" sz="2800" dirty="0"/>
                  </a:p>
                </p:txBody>
              </p:sp>
            </p:grpSp>
            <p:sp>
              <p:nvSpPr>
                <p:cNvPr id="17" name="TextBox 16"/>
                <p:cNvSpPr txBox="1"/>
                <p:nvPr/>
              </p:nvSpPr>
              <p:spPr>
                <a:xfrm>
                  <a:off x="3329517" y="2787932"/>
                  <a:ext cx="505064" cy="400110"/>
                </a:xfrm>
                <a:prstGeom prst="rect">
                  <a:avLst/>
                </a:prstGeom>
                <a:grp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000" dirty="0"/>
                    <a:t>1</a:t>
                  </a:r>
                  <a:endParaRPr lang="bg-BG" sz="2000" dirty="0"/>
                </a:p>
              </p:txBody>
            </p:sp>
          </p:grpSp>
          <p:sp>
            <p:nvSpPr>
              <p:cNvPr id="15" name="TextBox 14"/>
              <p:cNvSpPr txBox="1"/>
              <p:nvPr/>
            </p:nvSpPr>
            <p:spPr>
              <a:xfrm>
                <a:off x="7443019" y="3596620"/>
                <a:ext cx="358878" cy="400110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2</a:t>
                </a:r>
                <a:endParaRPr lang="bg-BG" sz="2000" dirty="0"/>
              </a:p>
            </p:txBody>
          </p:sp>
        </p:grpSp>
        <p:sp>
          <p:nvSpPr>
            <p:cNvPr id="13" name="TextBox 12"/>
            <p:cNvSpPr txBox="1"/>
            <p:nvPr/>
          </p:nvSpPr>
          <p:spPr>
            <a:xfrm>
              <a:off x="4669470" y="5194624"/>
              <a:ext cx="358878" cy="40011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3</a:t>
              </a:r>
              <a:endParaRPr lang="bg-BG" sz="2000" dirty="0"/>
            </a:p>
          </p:txBody>
        </p:sp>
      </p:grpSp>
      <p:sp>
        <p:nvSpPr>
          <p:cNvPr id="20" name="Rectangular Callout 19"/>
          <p:cNvSpPr/>
          <p:nvPr/>
        </p:nvSpPr>
        <p:spPr>
          <a:xfrm>
            <a:off x="7815757" y="4418491"/>
            <a:ext cx="1610442" cy="868573"/>
          </a:xfrm>
          <a:prstGeom prst="wedgeRectCallout">
            <a:avLst>
              <a:gd name="adj1" fmla="val -101270"/>
              <a:gd name="adj2" fmla="val 39105"/>
            </a:avLst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Estimation started</a:t>
            </a:r>
          </a:p>
        </p:txBody>
      </p:sp>
      <p:sp>
        <p:nvSpPr>
          <p:cNvPr id="21" name="Rectangular Callout 20"/>
          <p:cNvSpPr/>
          <p:nvPr/>
        </p:nvSpPr>
        <p:spPr>
          <a:xfrm>
            <a:off x="7815757" y="5434384"/>
            <a:ext cx="1610442" cy="868573"/>
          </a:xfrm>
          <a:prstGeom prst="wedgeRectCallout">
            <a:avLst>
              <a:gd name="adj1" fmla="val -98904"/>
              <a:gd name="adj2" fmla="val -1836"/>
            </a:avLst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Estimation finished</a:t>
            </a:r>
          </a:p>
        </p:txBody>
      </p:sp>
      <p:sp>
        <p:nvSpPr>
          <p:cNvPr id="22" name="Rectangular Callout 21"/>
          <p:cNvSpPr/>
          <p:nvPr/>
        </p:nvSpPr>
        <p:spPr>
          <a:xfrm>
            <a:off x="852066" y="5000098"/>
            <a:ext cx="1610442" cy="868573"/>
          </a:xfrm>
          <a:prstGeom prst="wedgeRectCallout">
            <a:avLst>
              <a:gd name="adj1" fmla="val 131368"/>
              <a:gd name="adj2" fmla="val -20844"/>
            </a:avLst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Customer’s clock started</a:t>
            </a:r>
          </a:p>
        </p:txBody>
      </p:sp>
    </p:spTree>
    <p:extLst>
      <p:ext uri="{BB962C8B-B14F-4D97-AF65-F5344CB8AC3E}">
        <p14:creationId xmlns:p14="http://schemas.microsoft.com/office/powerpoint/2010/main" val="26649113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541101" y="2554617"/>
            <a:ext cx="11353721" cy="1754326"/>
          </a:xfrm>
        </p:spPr>
        <p:txBody>
          <a:bodyPr/>
          <a:lstStyle/>
          <a:p>
            <a:r>
              <a:rPr lang="en-US" dirty="0"/>
              <a:t>ROMs are top priority, but might not lead to developing a CR!</a:t>
            </a:r>
          </a:p>
        </p:txBody>
      </p:sp>
    </p:spTree>
    <p:extLst>
      <p:ext uri="{BB962C8B-B14F-4D97-AF65-F5344CB8AC3E}">
        <p14:creationId xmlns:p14="http://schemas.microsoft.com/office/powerpoint/2010/main" val="5808172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Rule for converting a ROM into a new CR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248919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When the ROM card enters Done column roll the Product Owner die.</a:t>
            </a:r>
          </a:p>
          <a:p>
            <a:r>
              <a:rPr lang="en-US" dirty="0"/>
              <a:t>If the die rolls </a:t>
            </a:r>
            <a:r>
              <a:rPr 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Cambria" charset="0"/>
                <a:ea typeface="ＭＳ 明朝" charset="-128"/>
                <a:cs typeface="Times New Roman" charset="0"/>
              </a:rPr>
              <a:t>White</a:t>
            </a:r>
            <a:r>
              <a:rPr lang="en-US" dirty="0"/>
              <a:t> then create a new CR card in the Backlog and put the day in the top left corner.</a:t>
            </a:r>
          </a:p>
          <a:p>
            <a:r>
              <a:rPr lang="en-US" dirty="0"/>
              <a:t>If the die rolls </a:t>
            </a:r>
            <a:r>
              <a:rPr lang="en-US" b="1" dirty="0">
                <a:solidFill>
                  <a:srgbClr val="0070C0"/>
                </a:solidFill>
                <a:latin typeface="Cambria" charset="0"/>
                <a:ea typeface="ＭＳ 明朝" charset="-128"/>
                <a:cs typeface="Times New Roman" charset="0"/>
              </a:rPr>
              <a:t>Blue</a:t>
            </a:r>
            <a:r>
              <a:rPr lang="en-US" dirty="0"/>
              <a:t> then store the card in the Trash bin.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6955367" y="4543778"/>
            <a:ext cx="3564466" cy="1126066"/>
            <a:chOff x="3704167" y="3578578"/>
            <a:chExt cx="3564466" cy="1126066"/>
          </a:xfrm>
        </p:grpSpPr>
        <p:sp>
          <p:nvSpPr>
            <p:cNvPr id="5" name="Rectangle 4"/>
            <p:cNvSpPr/>
            <p:nvPr/>
          </p:nvSpPr>
          <p:spPr>
            <a:xfrm>
              <a:off x="3704167" y="3578578"/>
              <a:ext cx="3564466" cy="1126066"/>
            </a:xfrm>
            <a:prstGeom prst="rect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181600" y="3857979"/>
              <a:ext cx="101954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/>
                <a:t>CR#1</a:t>
              </a:r>
              <a:endParaRPr lang="bg-BG" sz="2800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815667" y="3617879"/>
              <a:ext cx="35887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1</a:t>
              </a:r>
              <a:endParaRPr lang="bg-BG" sz="2000" dirty="0"/>
            </a:p>
          </p:txBody>
        </p:sp>
      </p:grpSp>
      <p:sp>
        <p:nvSpPr>
          <p:cNvPr id="15" name="Notched Right Arrow 14"/>
          <p:cNvSpPr/>
          <p:nvPr/>
        </p:nvSpPr>
        <p:spPr>
          <a:xfrm>
            <a:off x="5654764" y="4891956"/>
            <a:ext cx="978408" cy="484632"/>
          </a:xfrm>
          <a:prstGeom prst="notchedRightArrow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/>
          <p:cNvGrpSpPr/>
          <p:nvPr/>
        </p:nvGrpSpPr>
        <p:grpSpPr>
          <a:xfrm>
            <a:off x="1552918" y="4543778"/>
            <a:ext cx="3564466" cy="1126066"/>
            <a:chOff x="1552918" y="4543778"/>
            <a:chExt cx="3564466" cy="1126066"/>
          </a:xfrm>
        </p:grpSpPr>
        <p:grpSp>
          <p:nvGrpSpPr>
            <p:cNvPr id="8" name="Group 7"/>
            <p:cNvGrpSpPr/>
            <p:nvPr/>
          </p:nvGrpSpPr>
          <p:grpSpPr>
            <a:xfrm>
              <a:off x="1552918" y="4543778"/>
              <a:ext cx="3564466" cy="1126066"/>
              <a:chOff x="4313767" y="3517274"/>
              <a:chExt cx="3564466" cy="1126066"/>
            </a:xfrm>
            <a:solidFill>
              <a:schemeClr val="accent2">
                <a:lumMod val="40000"/>
                <a:lumOff val="60000"/>
              </a:schemeClr>
            </a:solidFill>
          </p:grpSpPr>
          <p:grpSp>
            <p:nvGrpSpPr>
              <p:cNvPr id="9" name="Group 8"/>
              <p:cNvGrpSpPr/>
              <p:nvPr/>
            </p:nvGrpSpPr>
            <p:grpSpPr>
              <a:xfrm>
                <a:off x="4313767" y="3517274"/>
                <a:ext cx="3564466" cy="1126066"/>
                <a:chOff x="3200400" y="2748119"/>
                <a:chExt cx="3564466" cy="1126066"/>
              </a:xfrm>
              <a:grpFill/>
            </p:grpSpPr>
            <p:grpSp>
              <p:nvGrpSpPr>
                <p:cNvPr id="11" name="Group 10"/>
                <p:cNvGrpSpPr/>
                <p:nvPr/>
              </p:nvGrpSpPr>
              <p:grpSpPr>
                <a:xfrm>
                  <a:off x="3200400" y="2748119"/>
                  <a:ext cx="3564466" cy="1126066"/>
                  <a:chOff x="3200400" y="3505200"/>
                  <a:chExt cx="3564466" cy="1126066"/>
                </a:xfrm>
                <a:grpFill/>
              </p:grpSpPr>
              <p:sp>
                <p:nvSpPr>
                  <p:cNvPr id="13" name="Rectangle 12"/>
                  <p:cNvSpPr/>
                  <p:nvPr/>
                </p:nvSpPr>
                <p:spPr>
                  <a:xfrm>
                    <a:off x="3200400" y="3505200"/>
                    <a:ext cx="3564466" cy="1126066"/>
                  </a:xfrm>
                  <a:prstGeom prst="rect">
                    <a:avLst/>
                  </a:prstGeom>
                  <a:grpFill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bg-BG"/>
                  </a:p>
                </p:txBody>
              </p:sp>
              <p:sp>
                <p:nvSpPr>
                  <p:cNvPr id="14" name="TextBox 13"/>
                  <p:cNvSpPr txBox="1"/>
                  <p:nvPr/>
                </p:nvSpPr>
                <p:spPr>
                  <a:xfrm>
                    <a:off x="4156776" y="3784601"/>
                    <a:ext cx="1463485" cy="523220"/>
                  </a:xfrm>
                  <a:prstGeom prst="rect">
                    <a:avLst/>
                  </a:prstGeom>
                  <a:grp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800"/>
                      <a:t>ROM#1</a:t>
                    </a:r>
                    <a:endParaRPr lang="bg-BG" sz="2800" dirty="0"/>
                  </a:p>
                </p:txBody>
              </p:sp>
            </p:grpSp>
            <p:sp>
              <p:nvSpPr>
                <p:cNvPr id="12" name="TextBox 11"/>
                <p:cNvSpPr txBox="1"/>
                <p:nvPr/>
              </p:nvSpPr>
              <p:spPr>
                <a:xfrm>
                  <a:off x="3329517" y="2787932"/>
                  <a:ext cx="505064" cy="400110"/>
                </a:xfrm>
                <a:prstGeom prst="rect">
                  <a:avLst/>
                </a:prstGeom>
                <a:grp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000" dirty="0"/>
                    <a:t>1</a:t>
                  </a:r>
                  <a:endParaRPr lang="bg-BG" sz="2000" dirty="0"/>
                </a:p>
              </p:txBody>
            </p:sp>
          </p:grpSp>
          <p:sp>
            <p:nvSpPr>
              <p:cNvPr id="10" name="TextBox 9"/>
              <p:cNvSpPr txBox="1"/>
              <p:nvPr/>
            </p:nvSpPr>
            <p:spPr>
              <a:xfrm>
                <a:off x="7443019" y="3596620"/>
                <a:ext cx="358878" cy="400110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2</a:t>
                </a:r>
                <a:endParaRPr lang="bg-BG" sz="2000" dirty="0"/>
              </a:p>
            </p:txBody>
          </p:sp>
        </p:grpSp>
        <p:sp>
          <p:nvSpPr>
            <p:cNvPr id="16" name="TextBox 15"/>
            <p:cNvSpPr txBox="1"/>
            <p:nvPr/>
          </p:nvSpPr>
          <p:spPr>
            <a:xfrm>
              <a:off x="4669470" y="5194624"/>
              <a:ext cx="358878" cy="40011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3</a:t>
              </a:r>
              <a:endParaRPr lang="bg-BG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7791832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PTCs need only testing!</a:t>
            </a:r>
          </a:p>
        </p:txBody>
      </p:sp>
    </p:spTree>
    <p:extLst>
      <p:ext uri="{BB962C8B-B14F-4D97-AF65-F5344CB8AC3E}">
        <p14:creationId xmlns:p14="http://schemas.microsoft.com/office/powerpoint/2010/main" val="13521766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 for testing a new PTC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2819399"/>
          </a:xfrm>
        </p:spPr>
        <p:txBody>
          <a:bodyPr>
            <a:normAutofit/>
          </a:bodyPr>
          <a:lstStyle/>
          <a:p>
            <a:r>
              <a:rPr lang="en-US" dirty="0"/>
              <a:t>Choose just one card from the “Test Ready” column, move it into “Test” column and put the day in the top right corner.</a:t>
            </a:r>
          </a:p>
          <a:p>
            <a:r>
              <a:rPr lang="en-US" dirty="0"/>
              <a:t>If the die rolls </a:t>
            </a:r>
            <a:r>
              <a:rPr 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Cambria" charset="0"/>
                <a:ea typeface="ＭＳ 明朝" charset="-128"/>
                <a:cs typeface="Times New Roman" charset="0"/>
              </a:rPr>
              <a:t>White</a:t>
            </a:r>
            <a:r>
              <a:rPr lang="en-US" dirty="0"/>
              <a:t> then move it into the Done column, put the day in the bottom right corner.</a:t>
            </a:r>
          </a:p>
          <a:p>
            <a:r>
              <a:rPr lang="en-US" dirty="0"/>
              <a:t>If the die rolls </a:t>
            </a:r>
            <a:r>
              <a:rPr lang="en-US" b="1" dirty="0">
                <a:solidFill>
                  <a:srgbClr val="8DFB7B"/>
                </a:solidFill>
                <a:latin typeface="Cambria" charset="0"/>
                <a:ea typeface="ＭＳ 明朝" charset="-128"/>
                <a:cs typeface="Times New Roman" charset="0"/>
              </a:rPr>
              <a:t>Green</a:t>
            </a:r>
            <a:r>
              <a:rPr lang="en-US" dirty="0"/>
              <a:t> then leave it in the “Test” column.</a:t>
            </a:r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4313767" y="4807005"/>
            <a:ext cx="3564466" cy="1126066"/>
            <a:chOff x="4313767" y="4807005"/>
            <a:chExt cx="3564466" cy="1126066"/>
          </a:xfrm>
        </p:grpSpPr>
        <p:grpSp>
          <p:nvGrpSpPr>
            <p:cNvPr id="4" name="Group 3"/>
            <p:cNvGrpSpPr/>
            <p:nvPr/>
          </p:nvGrpSpPr>
          <p:grpSpPr>
            <a:xfrm>
              <a:off x="4313767" y="4807005"/>
              <a:ext cx="3564466" cy="1126066"/>
              <a:chOff x="4313767" y="3517274"/>
              <a:chExt cx="3564466" cy="1126066"/>
            </a:xfrm>
            <a:solidFill>
              <a:schemeClr val="tx2">
                <a:lumMod val="20000"/>
                <a:lumOff val="80000"/>
              </a:schemeClr>
            </a:solidFill>
          </p:grpSpPr>
          <p:grpSp>
            <p:nvGrpSpPr>
              <p:cNvPr id="5" name="Group 4"/>
              <p:cNvGrpSpPr/>
              <p:nvPr/>
            </p:nvGrpSpPr>
            <p:grpSpPr>
              <a:xfrm>
                <a:off x="4313767" y="3517274"/>
                <a:ext cx="3564466" cy="1126066"/>
                <a:chOff x="3200400" y="2748119"/>
                <a:chExt cx="3564466" cy="1126066"/>
              </a:xfrm>
              <a:grpFill/>
            </p:grpSpPr>
            <p:grpSp>
              <p:nvGrpSpPr>
                <p:cNvPr id="8" name="Group 7"/>
                <p:cNvGrpSpPr/>
                <p:nvPr/>
              </p:nvGrpSpPr>
              <p:grpSpPr>
                <a:xfrm>
                  <a:off x="3200400" y="2748119"/>
                  <a:ext cx="3564466" cy="1126066"/>
                  <a:chOff x="3200400" y="3505200"/>
                  <a:chExt cx="3564466" cy="1126066"/>
                </a:xfrm>
                <a:grpFill/>
              </p:grpSpPr>
              <p:sp>
                <p:nvSpPr>
                  <p:cNvPr id="10" name="Rectangle 9"/>
                  <p:cNvSpPr/>
                  <p:nvPr/>
                </p:nvSpPr>
                <p:spPr>
                  <a:xfrm>
                    <a:off x="3200400" y="3505200"/>
                    <a:ext cx="3564466" cy="1126066"/>
                  </a:xfrm>
                  <a:prstGeom prst="rect">
                    <a:avLst/>
                  </a:prstGeom>
                  <a:grpFill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bg-BG"/>
                  </a:p>
                </p:txBody>
              </p:sp>
              <p:sp>
                <p:nvSpPr>
                  <p:cNvPr id="11" name="TextBox 10"/>
                  <p:cNvSpPr txBox="1"/>
                  <p:nvPr/>
                </p:nvSpPr>
                <p:spPr>
                  <a:xfrm>
                    <a:off x="4330502" y="3784601"/>
                    <a:ext cx="1326937" cy="523220"/>
                  </a:xfrm>
                  <a:prstGeom prst="rect">
                    <a:avLst/>
                  </a:prstGeom>
                  <a:grp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800" dirty="0"/>
                      <a:t>PTC#1</a:t>
                    </a:r>
                    <a:endParaRPr lang="bg-BG" sz="2800" dirty="0"/>
                  </a:p>
                </p:txBody>
              </p:sp>
            </p:grpSp>
            <p:sp>
              <p:nvSpPr>
                <p:cNvPr id="9" name="TextBox 8"/>
                <p:cNvSpPr txBox="1"/>
                <p:nvPr/>
              </p:nvSpPr>
              <p:spPr>
                <a:xfrm>
                  <a:off x="3329517" y="2787932"/>
                  <a:ext cx="505064" cy="400110"/>
                </a:xfrm>
                <a:prstGeom prst="rect">
                  <a:avLst/>
                </a:prstGeom>
                <a:grp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000" dirty="0"/>
                    <a:t>1</a:t>
                  </a:r>
                  <a:endParaRPr lang="bg-BG" sz="2000" dirty="0"/>
                </a:p>
              </p:txBody>
            </p:sp>
          </p:grpSp>
          <p:sp>
            <p:nvSpPr>
              <p:cNvPr id="6" name="TextBox 5"/>
              <p:cNvSpPr txBox="1"/>
              <p:nvPr/>
            </p:nvSpPr>
            <p:spPr>
              <a:xfrm>
                <a:off x="7443019" y="3596620"/>
                <a:ext cx="358878" cy="400110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2</a:t>
                </a:r>
                <a:endParaRPr lang="bg-BG" sz="2000" dirty="0"/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7443019" y="4196311"/>
                <a:ext cx="358878" cy="400110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2000"/>
                  <a:t>5</a:t>
                </a:r>
                <a:endParaRPr lang="bg-BG" sz="2000" dirty="0"/>
              </a:p>
            </p:txBody>
          </p:sp>
        </p:grpSp>
        <p:sp>
          <p:nvSpPr>
            <p:cNvPr id="15" name="TextBox 14"/>
            <p:cNvSpPr txBox="1"/>
            <p:nvPr/>
          </p:nvSpPr>
          <p:spPr>
            <a:xfrm>
              <a:off x="4457060" y="5488318"/>
              <a:ext cx="505064" cy="40011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5</a:t>
              </a:r>
              <a:endParaRPr lang="bg-BG" sz="2000" dirty="0"/>
            </a:p>
          </p:txBody>
        </p:sp>
      </p:grpSp>
      <p:sp>
        <p:nvSpPr>
          <p:cNvPr id="12" name="Rectangular Callout 11"/>
          <p:cNvSpPr/>
          <p:nvPr/>
        </p:nvSpPr>
        <p:spPr>
          <a:xfrm>
            <a:off x="8538154" y="4321606"/>
            <a:ext cx="1610442" cy="868573"/>
          </a:xfrm>
          <a:prstGeom prst="wedgeRectCallout">
            <a:avLst>
              <a:gd name="adj1" fmla="val -101270"/>
              <a:gd name="adj2" fmla="val 39105"/>
            </a:avLst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Testing started</a:t>
            </a:r>
          </a:p>
        </p:txBody>
      </p:sp>
      <p:sp>
        <p:nvSpPr>
          <p:cNvPr id="13" name="Rectangular Callout 12"/>
          <p:cNvSpPr/>
          <p:nvPr/>
        </p:nvSpPr>
        <p:spPr>
          <a:xfrm>
            <a:off x="8550445" y="5397142"/>
            <a:ext cx="1610442" cy="868573"/>
          </a:xfrm>
          <a:prstGeom prst="wedgeRectCallout">
            <a:avLst>
              <a:gd name="adj1" fmla="val -98904"/>
              <a:gd name="adj2" fmla="val -13533"/>
            </a:avLst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Testing finished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Rectangular Callout 13"/>
          <p:cNvSpPr/>
          <p:nvPr/>
        </p:nvSpPr>
        <p:spPr>
          <a:xfrm>
            <a:off x="1512599" y="4817524"/>
            <a:ext cx="1610442" cy="868573"/>
          </a:xfrm>
          <a:prstGeom prst="wedgeRectCallout">
            <a:avLst>
              <a:gd name="adj1" fmla="val 131368"/>
              <a:gd name="adj2" fmla="val -20844"/>
            </a:avLst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Customer’s clock started</a:t>
            </a:r>
          </a:p>
        </p:txBody>
      </p:sp>
    </p:spTree>
    <p:extLst>
      <p:ext uri="{BB962C8B-B14F-4D97-AF65-F5344CB8AC3E}">
        <p14:creationId xmlns:p14="http://schemas.microsoft.com/office/powerpoint/2010/main" val="117736023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BB07E9-80A9-8845-9C45-DF7A9D668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Metrics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7025B8-C607-4A4A-8D81-BFA42EC5EF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Scrumban</a:t>
            </a:r>
            <a:r>
              <a:rPr lang="en-US" dirty="0"/>
              <a:t> game</a:t>
            </a:r>
          </a:p>
        </p:txBody>
      </p:sp>
    </p:spTree>
    <p:extLst>
      <p:ext uri="{BB962C8B-B14F-4D97-AF65-F5344CB8AC3E}">
        <p14:creationId xmlns:p14="http://schemas.microsoft.com/office/powerpoint/2010/main" val="184476366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Tracking work</a:t>
            </a:r>
          </a:p>
        </p:txBody>
      </p:sp>
      <p:sp>
        <p:nvSpPr>
          <p:cNvPr id="4" name="Rectangle 3"/>
          <p:cNvSpPr/>
          <p:nvPr/>
        </p:nvSpPr>
        <p:spPr>
          <a:xfrm>
            <a:off x="3793066" y="2425700"/>
            <a:ext cx="4601633" cy="22789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5" name="TextBox 4"/>
          <p:cNvSpPr txBox="1"/>
          <p:nvPr/>
        </p:nvSpPr>
        <p:spPr>
          <a:xfrm>
            <a:off x="4338006" y="3256901"/>
            <a:ext cx="38481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{Card type}</a:t>
            </a:r>
            <a:r>
              <a:rPr lang="en-US" sz="3200" b="1" dirty="0"/>
              <a:t>#</a:t>
            </a:r>
            <a:r>
              <a:rPr lang="en-US" sz="2400" dirty="0"/>
              <a:t>{Card number}</a:t>
            </a:r>
            <a:endParaRPr lang="bg-BG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4018867" y="2576479"/>
            <a:ext cx="3588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0</a:t>
            </a:r>
            <a:endParaRPr lang="bg-BG" sz="28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7866967" y="2589179"/>
            <a:ext cx="3588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1</a:t>
            </a:r>
            <a:endParaRPr lang="bg-BG" sz="28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3979128" y="4176679"/>
            <a:ext cx="3588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3</a:t>
            </a:r>
            <a:endParaRPr lang="bg-BG" sz="28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7866967" y="4172341"/>
            <a:ext cx="3588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3</a:t>
            </a:r>
            <a:endParaRPr lang="bg-BG" sz="2800" b="1" dirty="0"/>
          </a:p>
        </p:txBody>
      </p:sp>
      <p:sp>
        <p:nvSpPr>
          <p:cNvPr id="10" name="Rounded Rectangular Callout 9"/>
          <p:cNvSpPr/>
          <p:nvPr/>
        </p:nvSpPr>
        <p:spPr>
          <a:xfrm>
            <a:off x="9258300" y="2110534"/>
            <a:ext cx="2324100" cy="957289"/>
          </a:xfrm>
          <a:prstGeom prst="wedgeRoundRectCallout">
            <a:avLst>
              <a:gd name="adj1" fmla="val -96908"/>
              <a:gd name="adj2" fmla="val 24027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day when the card entered Develop/ (Test)</a:t>
            </a:r>
          </a:p>
        </p:txBody>
      </p:sp>
      <p:sp>
        <p:nvSpPr>
          <p:cNvPr id="11" name="Rounded Rectangular Callout 10"/>
          <p:cNvSpPr/>
          <p:nvPr/>
        </p:nvSpPr>
        <p:spPr>
          <a:xfrm>
            <a:off x="529645" y="3701241"/>
            <a:ext cx="2324100" cy="957289"/>
          </a:xfrm>
          <a:prstGeom prst="wedgeRoundRectCallout">
            <a:avLst>
              <a:gd name="adj1" fmla="val 100906"/>
              <a:gd name="adj2" fmla="val 24027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day when the card needs to enter Done</a:t>
            </a:r>
          </a:p>
        </p:txBody>
      </p:sp>
      <p:sp>
        <p:nvSpPr>
          <p:cNvPr id="12" name="Rounded Rectangular Callout 11"/>
          <p:cNvSpPr/>
          <p:nvPr/>
        </p:nvSpPr>
        <p:spPr>
          <a:xfrm>
            <a:off x="555045" y="1876926"/>
            <a:ext cx="2324100" cy="1175863"/>
          </a:xfrm>
          <a:prstGeom prst="wedgeRoundRectCallout">
            <a:avLst>
              <a:gd name="adj1" fmla="val 100906"/>
              <a:gd name="adj2" fmla="val 24027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day when the card entered Backlog / (Test Ready)</a:t>
            </a:r>
          </a:p>
        </p:txBody>
      </p:sp>
      <p:sp>
        <p:nvSpPr>
          <p:cNvPr id="13" name="Rounded Rectangular Callout 12"/>
          <p:cNvSpPr/>
          <p:nvPr/>
        </p:nvSpPr>
        <p:spPr>
          <a:xfrm>
            <a:off x="9258300" y="3685720"/>
            <a:ext cx="2324100" cy="957289"/>
          </a:xfrm>
          <a:prstGeom prst="wedgeRoundRectCallout">
            <a:avLst>
              <a:gd name="adj1" fmla="val -96908"/>
              <a:gd name="adj2" fmla="val 24027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day when the card entered Done</a:t>
            </a:r>
          </a:p>
        </p:txBody>
      </p:sp>
    </p:spTree>
    <p:extLst>
      <p:ext uri="{BB962C8B-B14F-4D97-AF65-F5344CB8AC3E}">
        <p14:creationId xmlns:p14="http://schemas.microsoft.com/office/powerpoint/2010/main" val="12592649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What principles and practices are needed to to define and visualize flow in a Scrum environment using Kanban.</a:t>
            </a:r>
          </a:p>
          <a:p>
            <a:r>
              <a:rPr lang="en-US" dirty="0"/>
              <a:t>How to apply Kanban practices to your work.</a:t>
            </a:r>
          </a:p>
          <a:p>
            <a:r>
              <a:rPr lang="en-US" dirty="0"/>
              <a:t>The importance and key techniques of limiting Work in Progress.</a:t>
            </a:r>
          </a:p>
          <a:p>
            <a:r>
              <a:rPr lang="en-US" dirty="0"/>
              <a:t>Learn patterns for how to infuse Kanban’s thinking and practices into the Scrum events, artifacts, and roles. </a:t>
            </a:r>
          </a:p>
          <a:p>
            <a:r>
              <a:rPr lang="en-US" dirty="0"/>
              <a:t>Modern forecasting techniques to balance the demand and the capacity of the team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will I get out of the </a:t>
            </a:r>
            <a:r>
              <a:rPr lang="en-US" dirty="0" err="1"/>
              <a:t>Scrumban</a:t>
            </a:r>
            <a:r>
              <a:rPr lang="en-US" dirty="0"/>
              <a:t> game?</a:t>
            </a:r>
          </a:p>
        </p:txBody>
      </p:sp>
    </p:spTree>
    <p:extLst>
      <p:ext uri="{BB962C8B-B14F-4D97-AF65-F5344CB8AC3E}">
        <p14:creationId xmlns:p14="http://schemas.microsoft.com/office/powerpoint/2010/main" val="169574402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Tracking CRs</a:t>
            </a:r>
          </a:p>
        </p:txBody>
      </p:sp>
      <p:sp>
        <p:nvSpPr>
          <p:cNvPr id="4" name="Rectangle 3"/>
          <p:cNvSpPr/>
          <p:nvPr/>
        </p:nvSpPr>
        <p:spPr>
          <a:xfrm>
            <a:off x="3793066" y="2425700"/>
            <a:ext cx="4601633" cy="2278944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5" name="TextBox 4"/>
          <p:cNvSpPr txBox="1"/>
          <p:nvPr/>
        </p:nvSpPr>
        <p:spPr>
          <a:xfrm>
            <a:off x="5493706" y="3272784"/>
            <a:ext cx="13769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/>
              <a:t>CR</a:t>
            </a:r>
            <a:r>
              <a:rPr lang="en-US" sz="3600" b="1"/>
              <a:t>#</a:t>
            </a:r>
            <a:r>
              <a:rPr lang="en-US" sz="3600"/>
              <a:t>1</a:t>
            </a:r>
            <a:endParaRPr lang="bg-BG" sz="3600" dirty="0"/>
          </a:p>
        </p:txBody>
      </p:sp>
      <p:sp>
        <p:nvSpPr>
          <p:cNvPr id="6" name="TextBox 5"/>
          <p:cNvSpPr txBox="1"/>
          <p:nvPr/>
        </p:nvSpPr>
        <p:spPr>
          <a:xfrm>
            <a:off x="4018867" y="2576479"/>
            <a:ext cx="3588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0</a:t>
            </a:r>
            <a:endParaRPr lang="bg-BG" sz="28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7866967" y="2589179"/>
            <a:ext cx="3588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1</a:t>
            </a:r>
            <a:endParaRPr lang="bg-BG" sz="28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7866967" y="4172341"/>
            <a:ext cx="3588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3</a:t>
            </a:r>
            <a:endParaRPr lang="bg-BG" sz="2800" b="1" dirty="0"/>
          </a:p>
        </p:txBody>
      </p:sp>
      <p:sp>
        <p:nvSpPr>
          <p:cNvPr id="10" name="Rounded Rectangular Callout 9"/>
          <p:cNvSpPr/>
          <p:nvPr/>
        </p:nvSpPr>
        <p:spPr>
          <a:xfrm>
            <a:off x="9258300" y="2110534"/>
            <a:ext cx="2324100" cy="957289"/>
          </a:xfrm>
          <a:prstGeom prst="wedgeRoundRectCallout">
            <a:avLst>
              <a:gd name="adj1" fmla="val -96908"/>
              <a:gd name="adj2" fmla="val 24027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day when the card entered </a:t>
            </a:r>
            <a:r>
              <a:rPr lang="en-US" b="1" dirty="0">
                <a:solidFill>
                  <a:schemeClr val="tx1"/>
                </a:solidFill>
              </a:rPr>
              <a:t>Develop</a:t>
            </a:r>
          </a:p>
        </p:txBody>
      </p:sp>
      <p:sp>
        <p:nvSpPr>
          <p:cNvPr id="12" name="Rounded Rectangular Callout 11"/>
          <p:cNvSpPr/>
          <p:nvPr/>
        </p:nvSpPr>
        <p:spPr>
          <a:xfrm>
            <a:off x="555045" y="2095500"/>
            <a:ext cx="2324100" cy="957289"/>
          </a:xfrm>
          <a:prstGeom prst="wedgeRoundRectCallout">
            <a:avLst>
              <a:gd name="adj1" fmla="val 100906"/>
              <a:gd name="adj2" fmla="val 24027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day when the card entered </a:t>
            </a:r>
            <a:r>
              <a:rPr lang="en-US" b="1" dirty="0">
                <a:solidFill>
                  <a:schemeClr val="tx1"/>
                </a:solidFill>
              </a:rPr>
              <a:t>Backlog</a:t>
            </a:r>
          </a:p>
        </p:txBody>
      </p:sp>
      <p:sp>
        <p:nvSpPr>
          <p:cNvPr id="13" name="Rounded Rectangular Callout 12"/>
          <p:cNvSpPr/>
          <p:nvPr/>
        </p:nvSpPr>
        <p:spPr>
          <a:xfrm>
            <a:off x="9258300" y="3685720"/>
            <a:ext cx="2324100" cy="957289"/>
          </a:xfrm>
          <a:prstGeom prst="wedgeRoundRectCallout">
            <a:avLst>
              <a:gd name="adj1" fmla="val -96908"/>
              <a:gd name="adj2" fmla="val 24027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day when the card entered </a:t>
            </a:r>
            <a:r>
              <a:rPr lang="en-US" b="1" dirty="0">
                <a:solidFill>
                  <a:schemeClr val="tx1"/>
                </a:solidFill>
              </a:rPr>
              <a:t>Done</a:t>
            </a:r>
          </a:p>
        </p:txBody>
      </p:sp>
    </p:spTree>
    <p:extLst>
      <p:ext uri="{BB962C8B-B14F-4D97-AF65-F5344CB8AC3E}">
        <p14:creationId xmlns:p14="http://schemas.microsoft.com/office/powerpoint/2010/main" val="140584542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Tracking ROMs</a:t>
            </a:r>
          </a:p>
        </p:txBody>
      </p:sp>
      <p:sp>
        <p:nvSpPr>
          <p:cNvPr id="4" name="Rectangle 3"/>
          <p:cNvSpPr/>
          <p:nvPr/>
        </p:nvSpPr>
        <p:spPr>
          <a:xfrm>
            <a:off x="3793066" y="2425700"/>
            <a:ext cx="4601633" cy="227894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5" name="TextBox 4"/>
          <p:cNvSpPr txBox="1"/>
          <p:nvPr/>
        </p:nvSpPr>
        <p:spPr>
          <a:xfrm>
            <a:off x="4338006" y="3256901"/>
            <a:ext cx="3848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3600"/>
            </a:lvl1pPr>
          </a:lstStyle>
          <a:p>
            <a:r>
              <a:rPr lang="en-US" dirty="0"/>
              <a:t>ROM#1</a:t>
            </a:r>
            <a:endParaRPr lang="bg-BG" dirty="0"/>
          </a:p>
        </p:txBody>
      </p:sp>
      <p:sp>
        <p:nvSpPr>
          <p:cNvPr id="6" name="TextBox 5"/>
          <p:cNvSpPr txBox="1"/>
          <p:nvPr/>
        </p:nvSpPr>
        <p:spPr>
          <a:xfrm>
            <a:off x="4018867" y="2576479"/>
            <a:ext cx="3588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2</a:t>
            </a:r>
            <a:endParaRPr lang="bg-BG" sz="28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7866967" y="2589179"/>
            <a:ext cx="3588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1</a:t>
            </a:r>
            <a:endParaRPr lang="bg-BG" sz="28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3979128" y="4176679"/>
            <a:ext cx="3588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4</a:t>
            </a:r>
            <a:endParaRPr lang="bg-BG" sz="28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7866967" y="4172341"/>
            <a:ext cx="3588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3</a:t>
            </a:r>
            <a:endParaRPr lang="bg-BG" sz="2800" b="1" dirty="0"/>
          </a:p>
        </p:txBody>
      </p:sp>
      <p:sp>
        <p:nvSpPr>
          <p:cNvPr id="10" name="Rounded Rectangular Callout 9"/>
          <p:cNvSpPr/>
          <p:nvPr/>
        </p:nvSpPr>
        <p:spPr>
          <a:xfrm>
            <a:off x="9258300" y="2110534"/>
            <a:ext cx="2324100" cy="957289"/>
          </a:xfrm>
          <a:prstGeom prst="wedgeRoundRectCallout">
            <a:avLst>
              <a:gd name="adj1" fmla="val -96908"/>
              <a:gd name="adj2" fmla="val 24027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day when the card entered </a:t>
            </a:r>
            <a:r>
              <a:rPr lang="en-US" b="1" dirty="0">
                <a:solidFill>
                  <a:schemeClr val="tx1"/>
                </a:solidFill>
              </a:rPr>
              <a:t>Develop</a:t>
            </a:r>
          </a:p>
        </p:txBody>
      </p:sp>
      <p:sp>
        <p:nvSpPr>
          <p:cNvPr id="11" name="Rounded Rectangular Callout 10"/>
          <p:cNvSpPr/>
          <p:nvPr/>
        </p:nvSpPr>
        <p:spPr>
          <a:xfrm>
            <a:off x="450167" y="3740076"/>
            <a:ext cx="2324100" cy="942217"/>
          </a:xfrm>
          <a:prstGeom prst="wedgeRoundRectCallout">
            <a:avLst>
              <a:gd name="adj1" fmla="val 100906"/>
              <a:gd name="adj2" fmla="val 24027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day when the card entered </a:t>
            </a:r>
            <a:r>
              <a:rPr lang="en-US" b="1" dirty="0">
                <a:solidFill>
                  <a:schemeClr val="tx1"/>
                </a:solidFill>
              </a:rPr>
              <a:t>Backlog</a:t>
            </a:r>
            <a:r>
              <a:rPr lang="en-US" dirty="0">
                <a:solidFill>
                  <a:schemeClr val="tx1"/>
                </a:solidFill>
              </a:rPr>
              <a:t> + 2 days</a:t>
            </a:r>
          </a:p>
        </p:txBody>
      </p:sp>
      <p:sp>
        <p:nvSpPr>
          <p:cNvPr id="12" name="Rounded Rectangular Callout 11"/>
          <p:cNvSpPr/>
          <p:nvPr/>
        </p:nvSpPr>
        <p:spPr>
          <a:xfrm>
            <a:off x="555045" y="2095500"/>
            <a:ext cx="2324100" cy="957289"/>
          </a:xfrm>
          <a:prstGeom prst="wedgeRoundRectCallout">
            <a:avLst>
              <a:gd name="adj1" fmla="val 100906"/>
              <a:gd name="adj2" fmla="val 24027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day when the card entered </a:t>
            </a:r>
            <a:r>
              <a:rPr lang="en-US" b="1" dirty="0">
                <a:solidFill>
                  <a:schemeClr val="tx1"/>
                </a:solidFill>
              </a:rPr>
              <a:t>Backlog</a:t>
            </a:r>
          </a:p>
        </p:txBody>
      </p:sp>
      <p:sp>
        <p:nvSpPr>
          <p:cNvPr id="13" name="Rounded Rectangular Callout 12"/>
          <p:cNvSpPr/>
          <p:nvPr/>
        </p:nvSpPr>
        <p:spPr>
          <a:xfrm>
            <a:off x="9258300" y="3685720"/>
            <a:ext cx="2324100" cy="957289"/>
          </a:xfrm>
          <a:prstGeom prst="wedgeRoundRectCallout">
            <a:avLst>
              <a:gd name="adj1" fmla="val -96908"/>
              <a:gd name="adj2" fmla="val 24027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day when the card entered </a:t>
            </a:r>
            <a:r>
              <a:rPr lang="en-US" b="1" dirty="0">
                <a:solidFill>
                  <a:schemeClr val="tx1"/>
                </a:solidFill>
              </a:rPr>
              <a:t>Done</a:t>
            </a:r>
          </a:p>
        </p:txBody>
      </p:sp>
    </p:spTree>
    <p:extLst>
      <p:ext uri="{BB962C8B-B14F-4D97-AF65-F5344CB8AC3E}">
        <p14:creationId xmlns:p14="http://schemas.microsoft.com/office/powerpoint/2010/main" val="12822633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Tracking PTCs</a:t>
            </a:r>
          </a:p>
        </p:txBody>
      </p:sp>
      <p:sp>
        <p:nvSpPr>
          <p:cNvPr id="4" name="Rectangle 3"/>
          <p:cNvSpPr/>
          <p:nvPr/>
        </p:nvSpPr>
        <p:spPr>
          <a:xfrm>
            <a:off x="3793066" y="2425700"/>
            <a:ext cx="4601633" cy="227894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5" name="TextBox 4"/>
          <p:cNvSpPr txBox="1"/>
          <p:nvPr/>
        </p:nvSpPr>
        <p:spPr>
          <a:xfrm>
            <a:off x="4338006" y="3256901"/>
            <a:ext cx="3848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3600"/>
            </a:lvl1pPr>
          </a:lstStyle>
          <a:p>
            <a:r>
              <a:rPr lang="en-US"/>
              <a:t>ROM#1</a:t>
            </a:r>
            <a:endParaRPr lang="bg-BG" dirty="0"/>
          </a:p>
        </p:txBody>
      </p:sp>
      <p:sp>
        <p:nvSpPr>
          <p:cNvPr id="6" name="TextBox 5"/>
          <p:cNvSpPr txBox="1"/>
          <p:nvPr/>
        </p:nvSpPr>
        <p:spPr>
          <a:xfrm>
            <a:off x="3980767" y="2576479"/>
            <a:ext cx="3588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1</a:t>
            </a:r>
            <a:endParaRPr lang="bg-BG" sz="28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7866967" y="2589179"/>
            <a:ext cx="3588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1</a:t>
            </a:r>
            <a:endParaRPr lang="bg-BG" sz="28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3979128" y="4176679"/>
            <a:ext cx="3588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5</a:t>
            </a:r>
            <a:endParaRPr lang="bg-BG" sz="28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7866967" y="4172341"/>
            <a:ext cx="3588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3</a:t>
            </a:r>
            <a:endParaRPr lang="bg-BG" sz="2800" b="1" dirty="0"/>
          </a:p>
        </p:txBody>
      </p:sp>
      <p:sp>
        <p:nvSpPr>
          <p:cNvPr id="10" name="Rounded Rectangular Callout 9"/>
          <p:cNvSpPr/>
          <p:nvPr/>
        </p:nvSpPr>
        <p:spPr>
          <a:xfrm>
            <a:off x="9258300" y="2110534"/>
            <a:ext cx="2324100" cy="957289"/>
          </a:xfrm>
          <a:prstGeom prst="wedgeRoundRectCallout">
            <a:avLst>
              <a:gd name="adj1" fmla="val -96908"/>
              <a:gd name="adj2" fmla="val 24027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day when the card entered </a:t>
            </a:r>
            <a:r>
              <a:rPr lang="en-US" b="1" dirty="0">
                <a:solidFill>
                  <a:schemeClr val="tx1"/>
                </a:solidFill>
              </a:rPr>
              <a:t>Test</a:t>
            </a:r>
          </a:p>
        </p:txBody>
      </p:sp>
      <p:sp>
        <p:nvSpPr>
          <p:cNvPr id="11" name="Rounded Rectangular Callout 10"/>
          <p:cNvSpPr/>
          <p:nvPr/>
        </p:nvSpPr>
        <p:spPr>
          <a:xfrm>
            <a:off x="450167" y="3544834"/>
            <a:ext cx="2324100" cy="1239059"/>
          </a:xfrm>
          <a:prstGeom prst="wedgeRoundRectCallout">
            <a:avLst>
              <a:gd name="adj1" fmla="val 100906"/>
              <a:gd name="adj2" fmla="val 24027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day when the card needs to enter </a:t>
            </a:r>
            <a:r>
              <a:rPr lang="en-US" b="1" dirty="0">
                <a:solidFill>
                  <a:schemeClr val="tx1"/>
                </a:solidFill>
              </a:rPr>
              <a:t>Done</a:t>
            </a:r>
          </a:p>
        </p:txBody>
      </p:sp>
      <p:sp>
        <p:nvSpPr>
          <p:cNvPr id="12" name="Rounded Rectangular Callout 11"/>
          <p:cNvSpPr/>
          <p:nvPr/>
        </p:nvSpPr>
        <p:spPr>
          <a:xfrm>
            <a:off x="555045" y="2095500"/>
            <a:ext cx="2324100" cy="957289"/>
          </a:xfrm>
          <a:prstGeom prst="wedgeRoundRectCallout">
            <a:avLst>
              <a:gd name="adj1" fmla="val 96534"/>
              <a:gd name="adj2" fmla="val 24027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day when the card entered </a:t>
            </a:r>
            <a:r>
              <a:rPr lang="en-US" b="1" dirty="0">
                <a:solidFill>
                  <a:schemeClr val="tx1"/>
                </a:solidFill>
              </a:rPr>
              <a:t>Test Ready</a:t>
            </a:r>
          </a:p>
        </p:txBody>
      </p:sp>
      <p:sp>
        <p:nvSpPr>
          <p:cNvPr id="13" name="Rounded Rectangular Callout 12"/>
          <p:cNvSpPr/>
          <p:nvPr/>
        </p:nvSpPr>
        <p:spPr>
          <a:xfrm>
            <a:off x="9258300" y="3685720"/>
            <a:ext cx="2324100" cy="957289"/>
          </a:xfrm>
          <a:prstGeom prst="wedgeRoundRectCallout">
            <a:avLst>
              <a:gd name="adj1" fmla="val -96908"/>
              <a:gd name="adj2" fmla="val 24027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day when the card entered </a:t>
            </a:r>
            <a:r>
              <a:rPr lang="en-US" b="1" dirty="0">
                <a:solidFill>
                  <a:schemeClr val="tx1"/>
                </a:solidFill>
              </a:rPr>
              <a:t>Done</a:t>
            </a:r>
          </a:p>
        </p:txBody>
      </p:sp>
    </p:spTree>
    <p:extLst>
      <p:ext uri="{BB962C8B-B14F-4D97-AF65-F5344CB8AC3E}">
        <p14:creationId xmlns:p14="http://schemas.microsoft.com/office/powerpoint/2010/main" val="112196323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Picture 5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4510" y="6043487"/>
            <a:ext cx="1673441" cy="304127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221" y="5452002"/>
            <a:ext cx="1673441" cy="304127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2363067" y="572807"/>
            <a:ext cx="7557024" cy="726645"/>
            <a:chOff x="1772300" y="429604"/>
            <a:chExt cx="5667768" cy="544982"/>
          </a:xfrm>
        </p:grpSpPr>
        <p:sp>
          <p:nvSpPr>
            <p:cNvPr id="24" name="Rectangle 22"/>
            <p:cNvSpPr>
              <a:spLocks noChangeArrowheads="1"/>
            </p:cNvSpPr>
            <p:nvPr/>
          </p:nvSpPr>
          <p:spPr bwMode="auto">
            <a:xfrm>
              <a:off x="4038194" y="429604"/>
              <a:ext cx="1136129" cy="369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3200" dirty="0">
                  <a:latin typeface="Lato" pitchFamily="34" charset="0"/>
                  <a:cs typeface="Arial" pitchFamily="34" charset="0"/>
                </a:rPr>
                <a:t>Sprint #1</a:t>
              </a:r>
              <a:endParaRPr lang="en-US" sz="1401" dirty="0">
                <a:latin typeface="Lato" pitchFamily="34" charset="0"/>
                <a:cs typeface="Arial" pitchFamily="34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772300" y="751496"/>
              <a:ext cx="5667768" cy="2230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1333" dirty="0">
                <a:latin typeface="Lato" pitchFamily="34" charset="0"/>
              </a:endParaRPr>
            </a:p>
          </p:txBody>
        </p:sp>
      </p:grpSp>
      <p:sp>
        <p:nvSpPr>
          <p:cNvPr id="73" name="Rectangle 72"/>
          <p:cNvSpPr/>
          <p:nvPr/>
        </p:nvSpPr>
        <p:spPr>
          <a:xfrm>
            <a:off x="5447638" y="1358859"/>
            <a:ext cx="1387887" cy="3785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prstClr val="white"/>
              </a:solidFill>
              <a:latin typeface="Lato" pitchFamily="34" charset="0"/>
            </a:endParaRPr>
          </a:p>
        </p:txBody>
      </p:sp>
      <p:sp>
        <p:nvSpPr>
          <p:cNvPr id="4" name="Freeform 7"/>
          <p:cNvSpPr>
            <a:spLocks noEditPoints="1"/>
          </p:cNvSpPr>
          <p:nvPr/>
        </p:nvSpPr>
        <p:spPr bwMode="auto">
          <a:xfrm>
            <a:off x="5050367" y="1706033"/>
            <a:ext cx="7164917" cy="1117600"/>
          </a:xfrm>
          <a:custGeom>
            <a:avLst/>
            <a:gdLst>
              <a:gd name="T0" fmla="*/ 0 w 3350"/>
              <a:gd name="T1" fmla="*/ 0 h 522"/>
              <a:gd name="T2" fmla="*/ 40 w 3350"/>
              <a:gd name="T3" fmla="*/ 17 h 522"/>
              <a:gd name="T4" fmla="*/ 98 w 3350"/>
              <a:gd name="T5" fmla="*/ 174 h 522"/>
              <a:gd name="T6" fmla="*/ 107 w 3350"/>
              <a:gd name="T7" fmla="*/ 220 h 522"/>
              <a:gd name="T8" fmla="*/ 197 w 3350"/>
              <a:gd name="T9" fmla="*/ 173 h 522"/>
              <a:gd name="T10" fmla="*/ 357 w 3350"/>
              <a:gd name="T11" fmla="*/ 139 h 522"/>
              <a:gd name="T12" fmla="*/ 555 w 3350"/>
              <a:gd name="T13" fmla="*/ 96 h 522"/>
              <a:gd name="T14" fmla="*/ 626 w 3350"/>
              <a:gd name="T15" fmla="*/ 129 h 522"/>
              <a:gd name="T16" fmla="*/ 730 w 3350"/>
              <a:gd name="T17" fmla="*/ 309 h 522"/>
              <a:gd name="T18" fmla="*/ 789 w 3350"/>
              <a:gd name="T19" fmla="*/ 430 h 522"/>
              <a:gd name="T20" fmla="*/ 809 w 3350"/>
              <a:gd name="T21" fmla="*/ 440 h 522"/>
              <a:gd name="T22" fmla="*/ 797 w 3350"/>
              <a:gd name="T23" fmla="*/ 404 h 522"/>
              <a:gd name="T24" fmla="*/ 806 w 3350"/>
              <a:gd name="T25" fmla="*/ 399 h 522"/>
              <a:gd name="T26" fmla="*/ 832 w 3350"/>
              <a:gd name="T27" fmla="*/ 417 h 522"/>
              <a:gd name="T28" fmla="*/ 840 w 3350"/>
              <a:gd name="T29" fmla="*/ 402 h 522"/>
              <a:gd name="T30" fmla="*/ 846 w 3350"/>
              <a:gd name="T31" fmla="*/ 387 h 522"/>
              <a:gd name="T32" fmla="*/ 866 w 3350"/>
              <a:gd name="T33" fmla="*/ 408 h 522"/>
              <a:gd name="T34" fmla="*/ 897 w 3350"/>
              <a:gd name="T35" fmla="*/ 444 h 522"/>
              <a:gd name="T36" fmla="*/ 907 w 3350"/>
              <a:gd name="T37" fmla="*/ 476 h 522"/>
              <a:gd name="T38" fmla="*/ 902 w 3350"/>
              <a:gd name="T39" fmla="*/ 502 h 522"/>
              <a:gd name="T40" fmla="*/ 898 w 3350"/>
              <a:gd name="T41" fmla="*/ 522 h 522"/>
              <a:gd name="T42" fmla="*/ 3350 w 3350"/>
              <a:gd name="T43" fmla="*/ 522 h 522"/>
              <a:gd name="T44" fmla="*/ 3350 w 3350"/>
              <a:gd name="T45" fmla="*/ 0 h 522"/>
              <a:gd name="T46" fmla="*/ 0 w 3350"/>
              <a:gd name="T47" fmla="*/ 0 h 522"/>
              <a:gd name="T48" fmla="*/ 619 w 3350"/>
              <a:gd name="T49" fmla="*/ 323 h 522"/>
              <a:gd name="T50" fmla="*/ 553 w 3350"/>
              <a:gd name="T51" fmla="*/ 249 h 522"/>
              <a:gd name="T52" fmla="*/ 461 w 3350"/>
              <a:gd name="T53" fmla="*/ 273 h 522"/>
              <a:gd name="T54" fmla="*/ 383 w 3350"/>
              <a:gd name="T55" fmla="*/ 297 h 522"/>
              <a:gd name="T56" fmla="*/ 469 w 3350"/>
              <a:gd name="T57" fmla="*/ 360 h 522"/>
              <a:gd name="T58" fmla="*/ 558 w 3350"/>
              <a:gd name="T59" fmla="*/ 458 h 522"/>
              <a:gd name="T60" fmla="*/ 579 w 3350"/>
              <a:gd name="T61" fmla="*/ 522 h 522"/>
              <a:gd name="T62" fmla="*/ 761 w 3350"/>
              <a:gd name="T63" fmla="*/ 522 h 522"/>
              <a:gd name="T64" fmla="*/ 747 w 3350"/>
              <a:gd name="T65" fmla="*/ 501 h 522"/>
              <a:gd name="T66" fmla="*/ 619 w 3350"/>
              <a:gd name="T67" fmla="*/ 323 h 5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3350" h="522">
                <a:moveTo>
                  <a:pt x="0" y="0"/>
                </a:moveTo>
                <a:cubicBezTo>
                  <a:pt x="13" y="3"/>
                  <a:pt x="26" y="8"/>
                  <a:pt x="40" y="17"/>
                </a:cubicBezTo>
                <a:cubicBezTo>
                  <a:pt x="99" y="53"/>
                  <a:pt x="98" y="138"/>
                  <a:pt x="98" y="174"/>
                </a:cubicBezTo>
                <a:cubicBezTo>
                  <a:pt x="99" y="210"/>
                  <a:pt x="103" y="225"/>
                  <a:pt x="107" y="220"/>
                </a:cubicBezTo>
                <a:cubicBezTo>
                  <a:pt x="110" y="215"/>
                  <a:pt x="155" y="165"/>
                  <a:pt x="197" y="173"/>
                </a:cubicBezTo>
                <a:cubicBezTo>
                  <a:pt x="238" y="180"/>
                  <a:pt x="294" y="167"/>
                  <a:pt x="357" y="139"/>
                </a:cubicBezTo>
                <a:cubicBezTo>
                  <a:pt x="420" y="112"/>
                  <a:pt x="498" y="94"/>
                  <a:pt x="555" y="96"/>
                </a:cubicBezTo>
                <a:cubicBezTo>
                  <a:pt x="611" y="98"/>
                  <a:pt x="619" y="108"/>
                  <a:pt x="626" y="129"/>
                </a:cubicBezTo>
                <a:cubicBezTo>
                  <a:pt x="633" y="149"/>
                  <a:pt x="702" y="249"/>
                  <a:pt x="730" y="309"/>
                </a:cubicBezTo>
                <a:cubicBezTo>
                  <a:pt x="758" y="368"/>
                  <a:pt x="785" y="416"/>
                  <a:pt x="789" y="430"/>
                </a:cubicBezTo>
                <a:cubicBezTo>
                  <a:pt x="793" y="444"/>
                  <a:pt x="809" y="446"/>
                  <a:pt x="809" y="440"/>
                </a:cubicBezTo>
                <a:cubicBezTo>
                  <a:pt x="809" y="435"/>
                  <a:pt x="805" y="412"/>
                  <a:pt x="797" y="404"/>
                </a:cubicBezTo>
                <a:cubicBezTo>
                  <a:pt x="792" y="395"/>
                  <a:pt x="794" y="394"/>
                  <a:pt x="806" y="399"/>
                </a:cubicBezTo>
                <a:cubicBezTo>
                  <a:pt x="818" y="405"/>
                  <a:pt x="827" y="411"/>
                  <a:pt x="832" y="417"/>
                </a:cubicBezTo>
                <a:cubicBezTo>
                  <a:pt x="837" y="422"/>
                  <a:pt x="840" y="412"/>
                  <a:pt x="840" y="402"/>
                </a:cubicBezTo>
                <a:cubicBezTo>
                  <a:pt x="840" y="392"/>
                  <a:pt x="841" y="385"/>
                  <a:pt x="846" y="387"/>
                </a:cubicBezTo>
                <a:cubicBezTo>
                  <a:pt x="852" y="390"/>
                  <a:pt x="852" y="399"/>
                  <a:pt x="866" y="408"/>
                </a:cubicBezTo>
                <a:cubicBezTo>
                  <a:pt x="880" y="417"/>
                  <a:pt x="889" y="431"/>
                  <a:pt x="897" y="444"/>
                </a:cubicBezTo>
                <a:cubicBezTo>
                  <a:pt x="906" y="457"/>
                  <a:pt x="910" y="468"/>
                  <a:pt x="907" y="476"/>
                </a:cubicBezTo>
                <a:cubicBezTo>
                  <a:pt x="905" y="484"/>
                  <a:pt x="908" y="486"/>
                  <a:pt x="902" y="502"/>
                </a:cubicBezTo>
                <a:cubicBezTo>
                  <a:pt x="899" y="510"/>
                  <a:pt x="898" y="516"/>
                  <a:pt x="898" y="522"/>
                </a:cubicBezTo>
                <a:cubicBezTo>
                  <a:pt x="3350" y="522"/>
                  <a:pt x="3350" y="522"/>
                  <a:pt x="3350" y="522"/>
                </a:cubicBezTo>
                <a:cubicBezTo>
                  <a:pt x="3350" y="0"/>
                  <a:pt x="3350" y="0"/>
                  <a:pt x="3350" y="0"/>
                </a:cubicBezTo>
                <a:lnTo>
                  <a:pt x="0" y="0"/>
                </a:lnTo>
                <a:close/>
                <a:moveTo>
                  <a:pt x="619" y="323"/>
                </a:moveTo>
                <a:cubicBezTo>
                  <a:pt x="600" y="295"/>
                  <a:pt x="592" y="247"/>
                  <a:pt x="553" y="249"/>
                </a:cubicBezTo>
                <a:cubicBezTo>
                  <a:pt x="514" y="252"/>
                  <a:pt x="514" y="275"/>
                  <a:pt x="461" y="273"/>
                </a:cubicBezTo>
                <a:cubicBezTo>
                  <a:pt x="409" y="271"/>
                  <a:pt x="383" y="297"/>
                  <a:pt x="383" y="297"/>
                </a:cubicBezTo>
                <a:cubicBezTo>
                  <a:pt x="383" y="297"/>
                  <a:pt x="423" y="324"/>
                  <a:pt x="469" y="360"/>
                </a:cubicBezTo>
                <a:cubicBezTo>
                  <a:pt x="516" y="396"/>
                  <a:pt x="539" y="411"/>
                  <a:pt x="558" y="458"/>
                </a:cubicBezTo>
                <a:cubicBezTo>
                  <a:pt x="566" y="480"/>
                  <a:pt x="572" y="500"/>
                  <a:pt x="579" y="522"/>
                </a:cubicBezTo>
                <a:cubicBezTo>
                  <a:pt x="761" y="522"/>
                  <a:pt x="761" y="522"/>
                  <a:pt x="761" y="522"/>
                </a:cubicBezTo>
                <a:cubicBezTo>
                  <a:pt x="756" y="517"/>
                  <a:pt x="752" y="510"/>
                  <a:pt x="747" y="501"/>
                </a:cubicBezTo>
                <a:cubicBezTo>
                  <a:pt x="720" y="460"/>
                  <a:pt x="639" y="351"/>
                  <a:pt x="619" y="323"/>
                </a:cubicBez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60000"/>
                  <a:lumOff val="40000"/>
                </a:schemeClr>
              </a:gs>
              <a:gs pos="42000">
                <a:schemeClr val="tx2"/>
              </a:gs>
            </a:gsLst>
            <a:lin ang="0" scaled="1"/>
            <a:tileRect/>
          </a:gra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>
              <a:solidFill>
                <a:prstClr val="black"/>
              </a:solidFill>
            </a:endParaRPr>
          </a:p>
        </p:txBody>
      </p:sp>
      <p:sp>
        <p:nvSpPr>
          <p:cNvPr id="5" name="Freeform 8"/>
          <p:cNvSpPr>
            <a:spLocks/>
          </p:cNvSpPr>
          <p:nvPr/>
        </p:nvSpPr>
        <p:spPr bwMode="auto">
          <a:xfrm>
            <a:off x="6288617" y="2823633"/>
            <a:ext cx="5926667" cy="1117600"/>
          </a:xfrm>
          <a:custGeom>
            <a:avLst/>
            <a:gdLst>
              <a:gd name="T0" fmla="*/ 296 w 2771"/>
              <a:gd name="T1" fmla="*/ 32 h 523"/>
              <a:gd name="T2" fmla="*/ 276 w 2771"/>
              <a:gd name="T3" fmla="*/ 56 h 523"/>
              <a:gd name="T4" fmla="*/ 235 w 2771"/>
              <a:gd name="T5" fmla="*/ 38 h 523"/>
              <a:gd name="T6" fmla="*/ 182 w 2771"/>
              <a:gd name="T7" fmla="*/ 0 h 523"/>
              <a:gd name="T8" fmla="*/ 0 w 2771"/>
              <a:gd name="T9" fmla="*/ 0 h 523"/>
              <a:gd name="T10" fmla="*/ 41 w 2771"/>
              <a:gd name="T11" fmla="*/ 103 h 523"/>
              <a:gd name="T12" fmla="*/ 189 w 2771"/>
              <a:gd name="T13" fmla="*/ 386 h 523"/>
              <a:gd name="T14" fmla="*/ 215 w 2771"/>
              <a:gd name="T15" fmla="*/ 523 h 523"/>
              <a:gd name="T16" fmla="*/ 2771 w 2771"/>
              <a:gd name="T17" fmla="*/ 523 h 523"/>
              <a:gd name="T18" fmla="*/ 2771 w 2771"/>
              <a:gd name="T19" fmla="*/ 0 h 523"/>
              <a:gd name="T20" fmla="*/ 319 w 2771"/>
              <a:gd name="T21" fmla="*/ 0 h 523"/>
              <a:gd name="T22" fmla="*/ 314 w 2771"/>
              <a:gd name="T23" fmla="*/ 17 h 523"/>
              <a:gd name="T24" fmla="*/ 296 w 2771"/>
              <a:gd name="T25" fmla="*/ 32 h 5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771" h="523">
                <a:moveTo>
                  <a:pt x="296" y="32"/>
                </a:moveTo>
                <a:cubicBezTo>
                  <a:pt x="291" y="40"/>
                  <a:pt x="290" y="59"/>
                  <a:pt x="276" y="56"/>
                </a:cubicBezTo>
                <a:cubicBezTo>
                  <a:pt x="263" y="54"/>
                  <a:pt x="260" y="45"/>
                  <a:pt x="235" y="38"/>
                </a:cubicBezTo>
                <a:cubicBezTo>
                  <a:pt x="214" y="32"/>
                  <a:pt x="200" y="25"/>
                  <a:pt x="182" y="0"/>
                </a:cubicBezTo>
                <a:cubicBezTo>
                  <a:pt x="0" y="0"/>
                  <a:pt x="0" y="0"/>
                  <a:pt x="0" y="0"/>
                </a:cubicBezTo>
                <a:cubicBezTo>
                  <a:pt x="9" y="28"/>
                  <a:pt x="20" y="59"/>
                  <a:pt x="41" y="103"/>
                </a:cubicBezTo>
                <a:cubicBezTo>
                  <a:pt x="81" y="185"/>
                  <a:pt x="168" y="241"/>
                  <a:pt x="189" y="386"/>
                </a:cubicBezTo>
                <a:cubicBezTo>
                  <a:pt x="196" y="435"/>
                  <a:pt x="205" y="480"/>
                  <a:pt x="215" y="523"/>
                </a:cubicBezTo>
                <a:cubicBezTo>
                  <a:pt x="2771" y="523"/>
                  <a:pt x="2771" y="523"/>
                  <a:pt x="2771" y="523"/>
                </a:cubicBezTo>
                <a:cubicBezTo>
                  <a:pt x="2771" y="0"/>
                  <a:pt x="2771" y="0"/>
                  <a:pt x="2771" y="0"/>
                </a:cubicBezTo>
                <a:cubicBezTo>
                  <a:pt x="319" y="0"/>
                  <a:pt x="319" y="0"/>
                  <a:pt x="319" y="0"/>
                </a:cubicBezTo>
                <a:cubicBezTo>
                  <a:pt x="318" y="6"/>
                  <a:pt x="317" y="11"/>
                  <a:pt x="314" y="17"/>
                </a:cubicBezTo>
                <a:cubicBezTo>
                  <a:pt x="308" y="31"/>
                  <a:pt x="302" y="23"/>
                  <a:pt x="296" y="32"/>
                </a:cubicBezTo>
                <a:close/>
              </a:path>
            </a:pathLst>
          </a:custGeom>
          <a:gradFill>
            <a:gsLst>
              <a:gs pos="0">
                <a:schemeClr val="bg2">
                  <a:lumMod val="60000"/>
                  <a:lumOff val="40000"/>
                </a:schemeClr>
              </a:gs>
              <a:gs pos="42000">
                <a:schemeClr val="bg2"/>
              </a:gs>
            </a:gsLst>
            <a:lin ang="0" scaled="1"/>
          </a:gra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>
              <a:solidFill>
                <a:prstClr val="black"/>
              </a:solidFill>
            </a:endParaRPr>
          </a:p>
        </p:txBody>
      </p:sp>
      <p:sp>
        <p:nvSpPr>
          <p:cNvPr id="6" name="Freeform 9"/>
          <p:cNvSpPr>
            <a:spLocks/>
          </p:cNvSpPr>
          <p:nvPr/>
        </p:nvSpPr>
        <p:spPr bwMode="auto">
          <a:xfrm>
            <a:off x="6747938" y="3941234"/>
            <a:ext cx="5467351" cy="1119717"/>
          </a:xfrm>
          <a:custGeom>
            <a:avLst/>
            <a:gdLst>
              <a:gd name="T0" fmla="*/ 203 w 2556"/>
              <a:gd name="T1" fmla="*/ 444 h 523"/>
              <a:gd name="T2" fmla="*/ 347 w 2556"/>
              <a:gd name="T3" fmla="*/ 523 h 523"/>
              <a:gd name="T4" fmla="*/ 2556 w 2556"/>
              <a:gd name="T5" fmla="*/ 523 h 523"/>
              <a:gd name="T6" fmla="*/ 2556 w 2556"/>
              <a:gd name="T7" fmla="*/ 0 h 523"/>
              <a:gd name="T8" fmla="*/ 0 w 2556"/>
              <a:gd name="T9" fmla="*/ 0 h 523"/>
              <a:gd name="T10" fmla="*/ 71 w 2556"/>
              <a:gd name="T11" fmla="*/ 241 h 523"/>
              <a:gd name="T12" fmla="*/ 203 w 2556"/>
              <a:gd name="T13" fmla="*/ 444 h 5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556" h="523">
                <a:moveTo>
                  <a:pt x="203" y="444"/>
                </a:moveTo>
                <a:cubicBezTo>
                  <a:pt x="237" y="458"/>
                  <a:pt x="295" y="483"/>
                  <a:pt x="347" y="523"/>
                </a:cubicBezTo>
                <a:cubicBezTo>
                  <a:pt x="2556" y="523"/>
                  <a:pt x="2556" y="523"/>
                  <a:pt x="2556" y="523"/>
                </a:cubicBezTo>
                <a:cubicBezTo>
                  <a:pt x="2556" y="0"/>
                  <a:pt x="2556" y="0"/>
                  <a:pt x="2556" y="0"/>
                </a:cubicBezTo>
                <a:cubicBezTo>
                  <a:pt x="0" y="0"/>
                  <a:pt x="0" y="0"/>
                  <a:pt x="0" y="0"/>
                </a:cubicBezTo>
                <a:cubicBezTo>
                  <a:pt x="19" y="82"/>
                  <a:pt x="43" y="156"/>
                  <a:pt x="71" y="241"/>
                </a:cubicBezTo>
                <a:cubicBezTo>
                  <a:pt x="113" y="371"/>
                  <a:pt x="152" y="423"/>
                  <a:pt x="203" y="444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42000">
                <a:schemeClr val="accent1"/>
              </a:gs>
            </a:gsLst>
            <a:lin ang="0" scaled="1"/>
          </a:gra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>
              <a:solidFill>
                <a:prstClr val="black"/>
              </a:solidFill>
            </a:endParaRPr>
          </a:p>
        </p:txBody>
      </p:sp>
      <p:sp>
        <p:nvSpPr>
          <p:cNvPr id="8" name="Freeform 11"/>
          <p:cNvSpPr>
            <a:spLocks/>
          </p:cNvSpPr>
          <p:nvPr/>
        </p:nvSpPr>
        <p:spPr bwMode="auto">
          <a:xfrm>
            <a:off x="7586137" y="6176435"/>
            <a:ext cx="131233" cy="12700"/>
          </a:xfrm>
          <a:custGeom>
            <a:avLst/>
            <a:gdLst>
              <a:gd name="T0" fmla="*/ 39 w 61"/>
              <a:gd name="T1" fmla="*/ 1 h 6"/>
              <a:gd name="T2" fmla="*/ 61 w 61"/>
              <a:gd name="T3" fmla="*/ 0 h 6"/>
              <a:gd name="T4" fmla="*/ 0 w 61"/>
              <a:gd name="T5" fmla="*/ 0 h 6"/>
              <a:gd name="T6" fmla="*/ 39 w 61"/>
              <a:gd name="T7" fmla="*/ 1 h 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1" h="6">
                <a:moveTo>
                  <a:pt x="39" y="1"/>
                </a:moveTo>
                <a:cubicBezTo>
                  <a:pt x="46" y="1"/>
                  <a:pt x="53" y="1"/>
                  <a:pt x="61" y="0"/>
                </a:cubicBezTo>
                <a:cubicBezTo>
                  <a:pt x="0" y="0"/>
                  <a:pt x="0" y="0"/>
                  <a:pt x="0" y="0"/>
                </a:cubicBezTo>
                <a:cubicBezTo>
                  <a:pt x="7" y="6"/>
                  <a:pt x="22" y="1"/>
                  <a:pt x="39" y="1"/>
                </a:cubicBezTo>
                <a:close/>
              </a:path>
            </a:pathLst>
          </a:custGeom>
          <a:solidFill>
            <a:srgbClr val="2D3F5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>
              <a:solidFill>
                <a:prstClr val="black"/>
              </a:solidFill>
            </a:endParaRPr>
          </a:p>
        </p:txBody>
      </p:sp>
      <p:sp>
        <p:nvSpPr>
          <p:cNvPr id="9" name="Freeform 12"/>
          <p:cNvSpPr>
            <a:spLocks/>
          </p:cNvSpPr>
          <p:nvPr/>
        </p:nvSpPr>
        <p:spPr bwMode="auto">
          <a:xfrm>
            <a:off x="6805088" y="5060951"/>
            <a:ext cx="685801" cy="0"/>
          </a:xfrm>
          <a:custGeom>
            <a:avLst/>
            <a:gdLst>
              <a:gd name="T0" fmla="*/ 0 w 320"/>
              <a:gd name="T1" fmla="*/ 320 w 320"/>
              <a:gd name="T2" fmla="*/ 320 w 320"/>
              <a:gd name="T3" fmla="*/ 0 w 320"/>
              <a:gd name="T4" fmla="*/ 0 w 320"/>
            </a:gdLst>
            <a:ahLst/>
            <a:cxnLst>
              <a:cxn ang="0">
                <a:pos x="T0" y="0"/>
              </a:cxn>
              <a:cxn ang="0">
                <a:pos x="T1" y="0"/>
              </a:cxn>
              <a:cxn ang="0">
                <a:pos x="T2" y="0"/>
              </a:cxn>
              <a:cxn ang="0">
                <a:pos x="T3" y="0"/>
              </a:cxn>
              <a:cxn ang="0">
                <a:pos x="T4" y="0"/>
              </a:cxn>
            </a:cxnLst>
            <a:rect l="0" t="0" r="r" b="b"/>
            <a:pathLst>
              <a:path w="320">
                <a:moveTo>
                  <a:pt x="0" y="0"/>
                </a:moveTo>
                <a:cubicBezTo>
                  <a:pt x="320" y="0"/>
                  <a:pt x="320" y="0"/>
                  <a:pt x="320" y="0"/>
                </a:cubicBezTo>
                <a:cubicBezTo>
                  <a:pt x="320" y="0"/>
                  <a:pt x="320" y="0"/>
                  <a:pt x="32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lose/>
              </a:path>
            </a:pathLst>
          </a:custGeom>
          <a:solidFill>
            <a:srgbClr val="2D3F5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>
              <a:solidFill>
                <a:prstClr val="black"/>
              </a:solidFill>
            </a:endParaRPr>
          </a:p>
        </p:txBody>
      </p:sp>
      <p:sp>
        <p:nvSpPr>
          <p:cNvPr id="10" name="Freeform 13"/>
          <p:cNvSpPr>
            <a:spLocks/>
          </p:cNvSpPr>
          <p:nvPr/>
        </p:nvSpPr>
        <p:spPr bwMode="auto">
          <a:xfrm>
            <a:off x="5820837" y="5060951"/>
            <a:ext cx="429684" cy="0"/>
          </a:xfrm>
          <a:custGeom>
            <a:avLst/>
            <a:gdLst>
              <a:gd name="T0" fmla="*/ 200 w 200"/>
              <a:gd name="T1" fmla="*/ 0 w 200"/>
              <a:gd name="T2" fmla="*/ 0 w 200"/>
              <a:gd name="T3" fmla="*/ 200 w 200"/>
              <a:gd name="T4" fmla="*/ 200 w 200"/>
            </a:gdLst>
            <a:ahLst/>
            <a:cxnLst>
              <a:cxn ang="0">
                <a:pos x="T0" y="0"/>
              </a:cxn>
              <a:cxn ang="0">
                <a:pos x="T1" y="0"/>
              </a:cxn>
              <a:cxn ang="0">
                <a:pos x="T2" y="0"/>
              </a:cxn>
              <a:cxn ang="0">
                <a:pos x="T3" y="0"/>
              </a:cxn>
              <a:cxn ang="0">
                <a:pos x="T4" y="0"/>
              </a:cxn>
            </a:cxnLst>
            <a:rect l="0" t="0" r="r" b="b"/>
            <a:pathLst>
              <a:path w="200">
                <a:moveTo>
                  <a:pt x="20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200" y="0"/>
                  <a:pt x="200" y="0"/>
                  <a:pt x="200" y="0"/>
                </a:cubicBezTo>
                <a:cubicBezTo>
                  <a:pt x="200" y="0"/>
                  <a:pt x="200" y="0"/>
                  <a:pt x="200" y="0"/>
                </a:cubicBezTo>
                <a:close/>
              </a:path>
            </a:pathLst>
          </a:custGeom>
          <a:solidFill>
            <a:srgbClr val="2D3F5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>
              <a:solidFill>
                <a:prstClr val="black"/>
              </a:solidFill>
            </a:endParaRPr>
          </a:p>
        </p:txBody>
      </p:sp>
      <p:sp>
        <p:nvSpPr>
          <p:cNvPr id="11" name="Freeform 14"/>
          <p:cNvSpPr>
            <a:spLocks/>
          </p:cNvSpPr>
          <p:nvPr/>
        </p:nvSpPr>
        <p:spPr bwMode="auto">
          <a:xfrm>
            <a:off x="5302255" y="2823633"/>
            <a:ext cx="986367" cy="0"/>
          </a:xfrm>
          <a:custGeom>
            <a:avLst/>
            <a:gdLst>
              <a:gd name="T0" fmla="*/ 461 w 461"/>
              <a:gd name="T1" fmla="*/ 0 w 461"/>
              <a:gd name="T2" fmla="*/ 0 w 461"/>
              <a:gd name="T3" fmla="*/ 461 w 461"/>
            </a:gdLst>
            <a:ahLst/>
            <a:cxnLst>
              <a:cxn ang="0">
                <a:pos x="T0" y="0"/>
              </a:cxn>
              <a:cxn ang="0">
                <a:pos x="T1" y="0"/>
              </a:cxn>
              <a:cxn ang="0">
                <a:pos x="T2" y="0"/>
              </a:cxn>
              <a:cxn ang="0">
                <a:pos x="T3" y="0"/>
              </a:cxn>
            </a:cxnLst>
            <a:rect l="0" t="0" r="r" b="b"/>
            <a:pathLst>
              <a:path w="461">
                <a:moveTo>
                  <a:pt x="46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461" y="0"/>
                  <a:pt x="461" y="0"/>
                  <a:pt x="461" y="0"/>
                </a:cubicBezTo>
                <a:close/>
              </a:path>
            </a:pathLst>
          </a:custGeom>
          <a:solidFill>
            <a:srgbClr val="2D3F5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>
              <a:solidFill>
                <a:prstClr val="black"/>
              </a:solidFill>
            </a:endParaRPr>
          </a:p>
        </p:txBody>
      </p:sp>
      <p:sp>
        <p:nvSpPr>
          <p:cNvPr id="12" name="Freeform 15"/>
          <p:cNvSpPr>
            <a:spLocks/>
          </p:cNvSpPr>
          <p:nvPr/>
        </p:nvSpPr>
        <p:spPr bwMode="auto">
          <a:xfrm>
            <a:off x="6678087" y="2823633"/>
            <a:ext cx="292100" cy="0"/>
          </a:xfrm>
          <a:custGeom>
            <a:avLst/>
            <a:gdLst>
              <a:gd name="T0" fmla="*/ 0 w 137"/>
              <a:gd name="T1" fmla="*/ 0 w 137"/>
              <a:gd name="T2" fmla="*/ 137 w 137"/>
              <a:gd name="T3" fmla="*/ 137 w 137"/>
              <a:gd name="T4" fmla="*/ 0 w 137"/>
            </a:gdLst>
            <a:ahLst/>
            <a:cxnLst>
              <a:cxn ang="0">
                <a:pos x="T0" y="0"/>
              </a:cxn>
              <a:cxn ang="0">
                <a:pos x="T1" y="0"/>
              </a:cxn>
              <a:cxn ang="0">
                <a:pos x="T2" y="0"/>
              </a:cxn>
              <a:cxn ang="0">
                <a:pos x="T3" y="0"/>
              </a:cxn>
              <a:cxn ang="0">
                <a:pos x="T4" y="0"/>
              </a:cxn>
            </a:cxnLst>
            <a:rect l="0" t="0" r="r" b="b"/>
            <a:pathLst>
              <a:path w="137"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  <a:cubicBezTo>
                  <a:pt x="137" y="0"/>
                  <a:pt x="137" y="0"/>
                  <a:pt x="137" y="0"/>
                </a:cubicBezTo>
                <a:cubicBezTo>
                  <a:pt x="137" y="0"/>
                  <a:pt x="137" y="0"/>
                  <a:pt x="137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2D3F5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>
              <a:solidFill>
                <a:prstClr val="black"/>
              </a:solidFill>
            </a:endParaRPr>
          </a:p>
        </p:txBody>
      </p:sp>
      <p:sp>
        <p:nvSpPr>
          <p:cNvPr id="14" name="Freeform 16"/>
          <p:cNvSpPr>
            <a:spLocks/>
          </p:cNvSpPr>
          <p:nvPr/>
        </p:nvSpPr>
        <p:spPr bwMode="auto">
          <a:xfrm>
            <a:off x="4938184" y="1697570"/>
            <a:ext cx="112185" cy="8468"/>
          </a:xfrm>
          <a:custGeom>
            <a:avLst/>
            <a:gdLst>
              <a:gd name="T0" fmla="*/ 0 w 52"/>
              <a:gd name="T1" fmla="*/ 4 h 4"/>
              <a:gd name="T2" fmla="*/ 52 w 52"/>
              <a:gd name="T3" fmla="*/ 4 h 4"/>
              <a:gd name="T4" fmla="*/ 0 w 52"/>
              <a:gd name="T5" fmla="*/ 4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52" h="4">
                <a:moveTo>
                  <a:pt x="0" y="4"/>
                </a:moveTo>
                <a:cubicBezTo>
                  <a:pt x="52" y="4"/>
                  <a:pt x="52" y="4"/>
                  <a:pt x="52" y="4"/>
                </a:cubicBezTo>
                <a:cubicBezTo>
                  <a:pt x="34" y="0"/>
                  <a:pt x="17" y="0"/>
                  <a:pt x="0" y="4"/>
                </a:cubicBezTo>
                <a:close/>
              </a:path>
            </a:pathLst>
          </a:custGeom>
          <a:solidFill>
            <a:srgbClr val="2D3F5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>
              <a:solidFill>
                <a:prstClr val="black"/>
              </a:solidFill>
            </a:endParaRPr>
          </a:p>
        </p:txBody>
      </p:sp>
      <p:sp>
        <p:nvSpPr>
          <p:cNvPr id="15" name="Freeform 17"/>
          <p:cNvSpPr>
            <a:spLocks/>
          </p:cNvSpPr>
          <p:nvPr/>
        </p:nvSpPr>
        <p:spPr bwMode="auto">
          <a:xfrm>
            <a:off x="5092705" y="3941233"/>
            <a:ext cx="1655233" cy="0"/>
          </a:xfrm>
          <a:custGeom>
            <a:avLst/>
            <a:gdLst>
              <a:gd name="T0" fmla="*/ 0 w 774"/>
              <a:gd name="T1" fmla="*/ 774 w 774"/>
              <a:gd name="T2" fmla="*/ 774 w 774"/>
              <a:gd name="T3" fmla="*/ 0 w 774"/>
              <a:gd name="T4" fmla="*/ 0 w 774"/>
            </a:gdLst>
            <a:ahLst/>
            <a:cxnLst>
              <a:cxn ang="0">
                <a:pos x="T0" y="0"/>
              </a:cxn>
              <a:cxn ang="0">
                <a:pos x="T1" y="0"/>
              </a:cxn>
              <a:cxn ang="0">
                <a:pos x="T2" y="0"/>
              </a:cxn>
              <a:cxn ang="0">
                <a:pos x="T3" y="0"/>
              </a:cxn>
              <a:cxn ang="0">
                <a:pos x="T4" y="0"/>
              </a:cxn>
            </a:cxnLst>
            <a:rect l="0" t="0" r="r" b="b"/>
            <a:pathLst>
              <a:path w="774">
                <a:moveTo>
                  <a:pt x="0" y="0"/>
                </a:moveTo>
                <a:cubicBezTo>
                  <a:pt x="774" y="0"/>
                  <a:pt x="774" y="0"/>
                  <a:pt x="774" y="0"/>
                </a:cubicBezTo>
                <a:cubicBezTo>
                  <a:pt x="774" y="0"/>
                  <a:pt x="774" y="0"/>
                  <a:pt x="774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lose/>
              </a:path>
            </a:pathLst>
          </a:custGeom>
          <a:solidFill>
            <a:srgbClr val="2D3F5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>
              <a:solidFill>
                <a:prstClr val="black"/>
              </a:solidFill>
            </a:endParaRPr>
          </a:p>
        </p:txBody>
      </p:sp>
      <p:sp>
        <p:nvSpPr>
          <p:cNvPr id="16" name="Freeform 18"/>
          <p:cNvSpPr>
            <a:spLocks/>
          </p:cNvSpPr>
          <p:nvPr/>
        </p:nvSpPr>
        <p:spPr bwMode="auto">
          <a:xfrm>
            <a:off x="4624917" y="1706033"/>
            <a:ext cx="2370667" cy="1117600"/>
          </a:xfrm>
          <a:custGeom>
            <a:avLst/>
            <a:gdLst>
              <a:gd name="T0" fmla="*/ 757 w 1109"/>
              <a:gd name="T1" fmla="*/ 458 h 522"/>
              <a:gd name="T2" fmla="*/ 668 w 1109"/>
              <a:gd name="T3" fmla="*/ 360 h 522"/>
              <a:gd name="T4" fmla="*/ 582 w 1109"/>
              <a:gd name="T5" fmla="*/ 297 h 522"/>
              <a:gd name="T6" fmla="*/ 660 w 1109"/>
              <a:gd name="T7" fmla="*/ 273 h 522"/>
              <a:gd name="T8" fmla="*/ 752 w 1109"/>
              <a:gd name="T9" fmla="*/ 249 h 522"/>
              <a:gd name="T10" fmla="*/ 818 w 1109"/>
              <a:gd name="T11" fmla="*/ 323 h 522"/>
              <a:gd name="T12" fmla="*/ 946 w 1109"/>
              <a:gd name="T13" fmla="*/ 501 h 522"/>
              <a:gd name="T14" fmla="*/ 960 w 1109"/>
              <a:gd name="T15" fmla="*/ 522 h 522"/>
              <a:gd name="T16" fmla="*/ 1097 w 1109"/>
              <a:gd name="T17" fmla="*/ 522 h 522"/>
              <a:gd name="T18" fmla="*/ 1101 w 1109"/>
              <a:gd name="T19" fmla="*/ 502 h 522"/>
              <a:gd name="T20" fmla="*/ 1106 w 1109"/>
              <a:gd name="T21" fmla="*/ 476 h 522"/>
              <a:gd name="T22" fmla="*/ 1096 w 1109"/>
              <a:gd name="T23" fmla="*/ 444 h 522"/>
              <a:gd name="T24" fmla="*/ 1065 w 1109"/>
              <a:gd name="T25" fmla="*/ 408 h 522"/>
              <a:gd name="T26" fmla="*/ 1045 w 1109"/>
              <a:gd name="T27" fmla="*/ 387 h 522"/>
              <a:gd name="T28" fmla="*/ 1039 w 1109"/>
              <a:gd name="T29" fmla="*/ 402 h 522"/>
              <a:gd name="T30" fmla="*/ 1031 w 1109"/>
              <a:gd name="T31" fmla="*/ 417 h 522"/>
              <a:gd name="T32" fmla="*/ 1005 w 1109"/>
              <a:gd name="T33" fmla="*/ 399 h 522"/>
              <a:gd name="T34" fmla="*/ 996 w 1109"/>
              <a:gd name="T35" fmla="*/ 404 h 522"/>
              <a:gd name="T36" fmla="*/ 1008 w 1109"/>
              <a:gd name="T37" fmla="*/ 440 h 522"/>
              <a:gd name="T38" fmla="*/ 988 w 1109"/>
              <a:gd name="T39" fmla="*/ 430 h 522"/>
              <a:gd name="T40" fmla="*/ 929 w 1109"/>
              <a:gd name="T41" fmla="*/ 309 h 522"/>
              <a:gd name="T42" fmla="*/ 825 w 1109"/>
              <a:gd name="T43" fmla="*/ 129 h 522"/>
              <a:gd name="T44" fmla="*/ 754 w 1109"/>
              <a:gd name="T45" fmla="*/ 96 h 522"/>
              <a:gd name="T46" fmla="*/ 556 w 1109"/>
              <a:gd name="T47" fmla="*/ 139 h 522"/>
              <a:gd name="T48" fmla="*/ 396 w 1109"/>
              <a:gd name="T49" fmla="*/ 173 h 522"/>
              <a:gd name="T50" fmla="*/ 306 w 1109"/>
              <a:gd name="T51" fmla="*/ 220 h 522"/>
              <a:gd name="T52" fmla="*/ 297 w 1109"/>
              <a:gd name="T53" fmla="*/ 174 h 522"/>
              <a:gd name="T54" fmla="*/ 239 w 1109"/>
              <a:gd name="T55" fmla="*/ 17 h 522"/>
              <a:gd name="T56" fmla="*/ 199 w 1109"/>
              <a:gd name="T57" fmla="*/ 0 h 522"/>
              <a:gd name="T58" fmla="*/ 147 w 1109"/>
              <a:gd name="T59" fmla="*/ 0 h 522"/>
              <a:gd name="T60" fmla="*/ 60 w 1109"/>
              <a:gd name="T61" fmla="*/ 46 h 522"/>
              <a:gd name="T62" fmla="*/ 34 w 1109"/>
              <a:gd name="T63" fmla="*/ 225 h 522"/>
              <a:gd name="T64" fmla="*/ 45 w 1109"/>
              <a:gd name="T65" fmla="*/ 272 h 522"/>
              <a:gd name="T66" fmla="*/ 60 w 1109"/>
              <a:gd name="T67" fmla="*/ 302 h 522"/>
              <a:gd name="T68" fmla="*/ 75 w 1109"/>
              <a:gd name="T69" fmla="*/ 330 h 522"/>
              <a:gd name="T70" fmla="*/ 86 w 1109"/>
              <a:gd name="T71" fmla="*/ 344 h 522"/>
              <a:gd name="T72" fmla="*/ 107 w 1109"/>
              <a:gd name="T73" fmla="*/ 380 h 522"/>
              <a:gd name="T74" fmla="*/ 174 w 1109"/>
              <a:gd name="T75" fmla="*/ 378 h 522"/>
              <a:gd name="T76" fmla="*/ 237 w 1109"/>
              <a:gd name="T77" fmla="*/ 411 h 522"/>
              <a:gd name="T78" fmla="*/ 277 w 1109"/>
              <a:gd name="T79" fmla="*/ 437 h 522"/>
              <a:gd name="T80" fmla="*/ 317 w 1109"/>
              <a:gd name="T81" fmla="*/ 522 h 522"/>
              <a:gd name="T82" fmla="*/ 778 w 1109"/>
              <a:gd name="T83" fmla="*/ 522 h 522"/>
              <a:gd name="T84" fmla="*/ 757 w 1109"/>
              <a:gd name="T85" fmla="*/ 458 h 5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109" h="522">
                <a:moveTo>
                  <a:pt x="757" y="458"/>
                </a:moveTo>
                <a:cubicBezTo>
                  <a:pt x="738" y="411"/>
                  <a:pt x="715" y="396"/>
                  <a:pt x="668" y="360"/>
                </a:cubicBezTo>
                <a:cubicBezTo>
                  <a:pt x="622" y="324"/>
                  <a:pt x="582" y="297"/>
                  <a:pt x="582" y="297"/>
                </a:cubicBezTo>
                <a:cubicBezTo>
                  <a:pt x="582" y="297"/>
                  <a:pt x="608" y="271"/>
                  <a:pt x="660" y="273"/>
                </a:cubicBezTo>
                <a:cubicBezTo>
                  <a:pt x="713" y="275"/>
                  <a:pt x="713" y="252"/>
                  <a:pt x="752" y="249"/>
                </a:cubicBezTo>
                <a:cubicBezTo>
                  <a:pt x="791" y="247"/>
                  <a:pt x="799" y="295"/>
                  <a:pt x="818" y="323"/>
                </a:cubicBezTo>
                <a:cubicBezTo>
                  <a:pt x="838" y="351"/>
                  <a:pt x="919" y="460"/>
                  <a:pt x="946" y="501"/>
                </a:cubicBezTo>
                <a:cubicBezTo>
                  <a:pt x="951" y="510"/>
                  <a:pt x="955" y="517"/>
                  <a:pt x="960" y="522"/>
                </a:cubicBezTo>
                <a:cubicBezTo>
                  <a:pt x="1097" y="522"/>
                  <a:pt x="1097" y="522"/>
                  <a:pt x="1097" y="522"/>
                </a:cubicBezTo>
                <a:cubicBezTo>
                  <a:pt x="1097" y="516"/>
                  <a:pt x="1098" y="510"/>
                  <a:pt x="1101" y="502"/>
                </a:cubicBezTo>
                <a:cubicBezTo>
                  <a:pt x="1107" y="486"/>
                  <a:pt x="1104" y="484"/>
                  <a:pt x="1106" y="476"/>
                </a:cubicBezTo>
                <a:cubicBezTo>
                  <a:pt x="1109" y="468"/>
                  <a:pt x="1105" y="457"/>
                  <a:pt x="1096" y="444"/>
                </a:cubicBezTo>
                <a:cubicBezTo>
                  <a:pt x="1088" y="431"/>
                  <a:pt x="1079" y="417"/>
                  <a:pt x="1065" y="408"/>
                </a:cubicBezTo>
                <a:cubicBezTo>
                  <a:pt x="1051" y="399"/>
                  <a:pt x="1051" y="390"/>
                  <a:pt x="1045" y="387"/>
                </a:cubicBezTo>
                <a:cubicBezTo>
                  <a:pt x="1040" y="385"/>
                  <a:pt x="1039" y="392"/>
                  <a:pt x="1039" y="402"/>
                </a:cubicBezTo>
                <a:cubicBezTo>
                  <a:pt x="1039" y="412"/>
                  <a:pt x="1036" y="422"/>
                  <a:pt x="1031" y="417"/>
                </a:cubicBezTo>
                <a:cubicBezTo>
                  <a:pt x="1026" y="411"/>
                  <a:pt x="1017" y="405"/>
                  <a:pt x="1005" y="399"/>
                </a:cubicBezTo>
                <a:cubicBezTo>
                  <a:pt x="993" y="394"/>
                  <a:pt x="991" y="395"/>
                  <a:pt x="996" y="404"/>
                </a:cubicBezTo>
                <a:cubicBezTo>
                  <a:pt x="1004" y="412"/>
                  <a:pt x="1008" y="435"/>
                  <a:pt x="1008" y="440"/>
                </a:cubicBezTo>
                <a:cubicBezTo>
                  <a:pt x="1008" y="446"/>
                  <a:pt x="992" y="444"/>
                  <a:pt x="988" y="430"/>
                </a:cubicBezTo>
                <a:cubicBezTo>
                  <a:pt x="984" y="416"/>
                  <a:pt x="957" y="368"/>
                  <a:pt x="929" y="309"/>
                </a:cubicBezTo>
                <a:cubicBezTo>
                  <a:pt x="901" y="249"/>
                  <a:pt x="832" y="149"/>
                  <a:pt x="825" y="129"/>
                </a:cubicBezTo>
                <a:cubicBezTo>
                  <a:pt x="818" y="108"/>
                  <a:pt x="810" y="98"/>
                  <a:pt x="754" y="96"/>
                </a:cubicBezTo>
                <a:cubicBezTo>
                  <a:pt x="697" y="94"/>
                  <a:pt x="619" y="112"/>
                  <a:pt x="556" y="139"/>
                </a:cubicBezTo>
                <a:cubicBezTo>
                  <a:pt x="493" y="167"/>
                  <a:pt x="437" y="180"/>
                  <a:pt x="396" y="173"/>
                </a:cubicBezTo>
                <a:cubicBezTo>
                  <a:pt x="354" y="165"/>
                  <a:pt x="309" y="215"/>
                  <a:pt x="306" y="220"/>
                </a:cubicBezTo>
                <a:cubicBezTo>
                  <a:pt x="302" y="225"/>
                  <a:pt x="298" y="210"/>
                  <a:pt x="297" y="174"/>
                </a:cubicBezTo>
                <a:cubicBezTo>
                  <a:pt x="297" y="138"/>
                  <a:pt x="298" y="53"/>
                  <a:pt x="239" y="17"/>
                </a:cubicBezTo>
                <a:cubicBezTo>
                  <a:pt x="225" y="8"/>
                  <a:pt x="212" y="3"/>
                  <a:pt x="199" y="0"/>
                </a:cubicBezTo>
                <a:cubicBezTo>
                  <a:pt x="147" y="0"/>
                  <a:pt x="147" y="0"/>
                  <a:pt x="147" y="0"/>
                </a:cubicBezTo>
                <a:cubicBezTo>
                  <a:pt x="118" y="6"/>
                  <a:pt x="89" y="22"/>
                  <a:pt x="60" y="46"/>
                </a:cubicBezTo>
                <a:cubicBezTo>
                  <a:pt x="0" y="95"/>
                  <a:pt x="12" y="210"/>
                  <a:pt x="34" y="225"/>
                </a:cubicBezTo>
                <a:cubicBezTo>
                  <a:pt x="55" y="240"/>
                  <a:pt x="52" y="254"/>
                  <a:pt x="45" y="272"/>
                </a:cubicBezTo>
                <a:cubicBezTo>
                  <a:pt x="38" y="290"/>
                  <a:pt x="49" y="304"/>
                  <a:pt x="60" y="302"/>
                </a:cubicBezTo>
                <a:cubicBezTo>
                  <a:pt x="72" y="295"/>
                  <a:pt x="69" y="327"/>
                  <a:pt x="75" y="330"/>
                </a:cubicBezTo>
                <a:cubicBezTo>
                  <a:pt x="87" y="334"/>
                  <a:pt x="76" y="340"/>
                  <a:pt x="86" y="344"/>
                </a:cubicBezTo>
                <a:cubicBezTo>
                  <a:pt x="102" y="357"/>
                  <a:pt x="93" y="372"/>
                  <a:pt x="107" y="380"/>
                </a:cubicBezTo>
                <a:cubicBezTo>
                  <a:pt x="122" y="388"/>
                  <a:pt x="151" y="374"/>
                  <a:pt x="174" y="378"/>
                </a:cubicBezTo>
                <a:cubicBezTo>
                  <a:pt x="197" y="381"/>
                  <a:pt x="216" y="403"/>
                  <a:pt x="237" y="411"/>
                </a:cubicBezTo>
                <a:cubicBezTo>
                  <a:pt x="251" y="417"/>
                  <a:pt x="277" y="437"/>
                  <a:pt x="277" y="437"/>
                </a:cubicBezTo>
                <a:cubicBezTo>
                  <a:pt x="294" y="455"/>
                  <a:pt x="311" y="494"/>
                  <a:pt x="317" y="522"/>
                </a:cubicBezTo>
                <a:cubicBezTo>
                  <a:pt x="778" y="522"/>
                  <a:pt x="778" y="522"/>
                  <a:pt x="778" y="522"/>
                </a:cubicBezTo>
                <a:cubicBezTo>
                  <a:pt x="771" y="500"/>
                  <a:pt x="765" y="480"/>
                  <a:pt x="757" y="45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>
              <a:solidFill>
                <a:prstClr val="black"/>
              </a:solidFill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4506386" y="2823633"/>
            <a:ext cx="2463801" cy="1117600"/>
            <a:chOff x="3379787" y="2117725"/>
            <a:chExt cx="1847851" cy="838200"/>
          </a:xfrm>
          <a:solidFill>
            <a:schemeClr val="accent2"/>
          </a:solidFill>
        </p:grpSpPr>
        <p:sp>
          <p:nvSpPr>
            <p:cNvPr id="17" name="Freeform 19"/>
            <p:cNvSpPr>
              <a:spLocks/>
            </p:cNvSpPr>
            <p:nvPr/>
          </p:nvSpPr>
          <p:spPr bwMode="auto">
            <a:xfrm>
              <a:off x="3379787" y="2117725"/>
              <a:ext cx="1681163" cy="838200"/>
            </a:xfrm>
            <a:custGeom>
              <a:avLst/>
              <a:gdLst>
                <a:gd name="T0" fmla="*/ 874 w 1048"/>
                <a:gd name="T1" fmla="*/ 103 h 523"/>
                <a:gd name="T2" fmla="*/ 833 w 1048"/>
                <a:gd name="T3" fmla="*/ 0 h 523"/>
                <a:gd name="T4" fmla="*/ 372 w 1048"/>
                <a:gd name="T5" fmla="*/ 0 h 523"/>
                <a:gd name="T6" fmla="*/ 375 w 1048"/>
                <a:gd name="T7" fmla="*/ 21 h 523"/>
                <a:gd name="T8" fmla="*/ 367 w 1048"/>
                <a:gd name="T9" fmla="*/ 101 h 523"/>
                <a:gd name="T10" fmla="*/ 365 w 1048"/>
                <a:gd name="T11" fmla="*/ 204 h 523"/>
                <a:gd name="T12" fmla="*/ 377 w 1048"/>
                <a:gd name="T13" fmla="*/ 250 h 523"/>
                <a:gd name="T14" fmla="*/ 344 w 1048"/>
                <a:gd name="T15" fmla="*/ 241 h 523"/>
                <a:gd name="T16" fmla="*/ 257 w 1048"/>
                <a:gd name="T17" fmla="*/ 226 h 523"/>
                <a:gd name="T18" fmla="*/ 163 w 1048"/>
                <a:gd name="T19" fmla="*/ 182 h 523"/>
                <a:gd name="T20" fmla="*/ 153 w 1048"/>
                <a:gd name="T21" fmla="*/ 143 h 523"/>
                <a:gd name="T22" fmla="*/ 128 w 1048"/>
                <a:gd name="T23" fmla="*/ 96 h 523"/>
                <a:gd name="T24" fmla="*/ 102 w 1048"/>
                <a:gd name="T25" fmla="*/ 95 h 523"/>
                <a:gd name="T26" fmla="*/ 74 w 1048"/>
                <a:gd name="T27" fmla="*/ 82 h 523"/>
                <a:gd name="T28" fmla="*/ 52 w 1048"/>
                <a:gd name="T29" fmla="*/ 77 h 523"/>
                <a:gd name="T30" fmla="*/ 33 w 1048"/>
                <a:gd name="T31" fmla="*/ 94 h 523"/>
                <a:gd name="T32" fmla="*/ 20 w 1048"/>
                <a:gd name="T33" fmla="*/ 108 h 523"/>
                <a:gd name="T34" fmla="*/ 11 w 1048"/>
                <a:gd name="T35" fmla="*/ 131 h 523"/>
                <a:gd name="T36" fmla="*/ 8 w 1048"/>
                <a:gd name="T37" fmla="*/ 144 h 523"/>
                <a:gd name="T38" fmla="*/ 9 w 1048"/>
                <a:gd name="T39" fmla="*/ 164 h 523"/>
                <a:gd name="T40" fmla="*/ 11 w 1048"/>
                <a:gd name="T41" fmla="*/ 183 h 523"/>
                <a:gd name="T42" fmla="*/ 39 w 1048"/>
                <a:gd name="T43" fmla="*/ 211 h 523"/>
                <a:gd name="T44" fmla="*/ 69 w 1048"/>
                <a:gd name="T45" fmla="*/ 218 h 523"/>
                <a:gd name="T46" fmla="*/ 81 w 1048"/>
                <a:gd name="T47" fmla="*/ 231 h 523"/>
                <a:gd name="T48" fmla="*/ 245 w 1048"/>
                <a:gd name="T49" fmla="*/ 313 h 523"/>
                <a:gd name="T50" fmla="*/ 410 w 1048"/>
                <a:gd name="T51" fmla="*/ 373 h 523"/>
                <a:gd name="T52" fmla="*/ 483 w 1048"/>
                <a:gd name="T53" fmla="*/ 297 h 523"/>
                <a:gd name="T54" fmla="*/ 516 w 1048"/>
                <a:gd name="T55" fmla="*/ 162 h 523"/>
                <a:gd name="T56" fmla="*/ 553 w 1048"/>
                <a:gd name="T57" fmla="*/ 178 h 523"/>
                <a:gd name="T58" fmla="*/ 612 w 1048"/>
                <a:gd name="T59" fmla="*/ 266 h 523"/>
                <a:gd name="T60" fmla="*/ 664 w 1048"/>
                <a:gd name="T61" fmla="*/ 375 h 523"/>
                <a:gd name="T62" fmla="*/ 523 w 1048"/>
                <a:gd name="T63" fmla="*/ 431 h 523"/>
                <a:gd name="T64" fmla="*/ 274 w 1048"/>
                <a:gd name="T65" fmla="*/ 523 h 523"/>
                <a:gd name="T66" fmla="*/ 1048 w 1048"/>
                <a:gd name="T67" fmla="*/ 523 h 523"/>
                <a:gd name="T68" fmla="*/ 1022 w 1048"/>
                <a:gd name="T69" fmla="*/ 386 h 523"/>
                <a:gd name="T70" fmla="*/ 874 w 1048"/>
                <a:gd name="T71" fmla="*/ 103 h 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048" h="523">
                  <a:moveTo>
                    <a:pt x="874" y="103"/>
                  </a:moveTo>
                  <a:cubicBezTo>
                    <a:pt x="853" y="59"/>
                    <a:pt x="842" y="28"/>
                    <a:pt x="833" y="0"/>
                  </a:cubicBezTo>
                  <a:cubicBezTo>
                    <a:pt x="372" y="0"/>
                    <a:pt x="372" y="0"/>
                    <a:pt x="372" y="0"/>
                  </a:cubicBezTo>
                  <a:cubicBezTo>
                    <a:pt x="374" y="8"/>
                    <a:pt x="375" y="15"/>
                    <a:pt x="375" y="21"/>
                  </a:cubicBezTo>
                  <a:cubicBezTo>
                    <a:pt x="375" y="48"/>
                    <a:pt x="375" y="73"/>
                    <a:pt x="367" y="101"/>
                  </a:cubicBezTo>
                  <a:cubicBezTo>
                    <a:pt x="358" y="129"/>
                    <a:pt x="350" y="189"/>
                    <a:pt x="365" y="204"/>
                  </a:cubicBezTo>
                  <a:cubicBezTo>
                    <a:pt x="380" y="220"/>
                    <a:pt x="378" y="249"/>
                    <a:pt x="377" y="250"/>
                  </a:cubicBezTo>
                  <a:cubicBezTo>
                    <a:pt x="375" y="251"/>
                    <a:pt x="367" y="249"/>
                    <a:pt x="344" y="241"/>
                  </a:cubicBezTo>
                  <a:cubicBezTo>
                    <a:pt x="322" y="233"/>
                    <a:pt x="289" y="236"/>
                    <a:pt x="257" y="226"/>
                  </a:cubicBezTo>
                  <a:cubicBezTo>
                    <a:pt x="224" y="216"/>
                    <a:pt x="181" y="190"/>
                    <a:pt x="163" y="182"/>
                  </a:cubicBezTo>
                  <a:cubicBezTo>
                    <a:pt x="145" y="173"/>
                    <a:pt x="154" y="164"/>
                    <a:pt x="153" y="143"/>
                  </a:cubicBezTo>
                  <a:cubicBezTo>
                    <a:pt x="152" y="121"/>
                    <a:pt x="140" y="107"/>
                    <a:pt x="128" y="96"/>
                  </a:cubicBezTo>
                  <a:cubicBezTo>
                    <a:pt x="116" y="85"/>
                    <a:pt x="107" y="89"/>
                    <a:pt x="102" y="95"/>
                  </a:cubicBezTo>
                  <a:cubicBezTo>
                    <a:pt x="98" y="100"/>
                    <a:pt x="79" y="94"/>
                    <a:pt x="74" y="82"/>
                  </a:cubicBezTo>
                  <a:cubicBezTo>
                    <a:pt x="69" y="70"/>
                    <a:pt x="61" y="71"/>
                    <a:pt x="52" y="77"/>
                  </a:cubicBezTo>
                  <a:cubicBezTo>
                    <a:pt x="42" y="83"/>
                    <a:pt x="33" y="85"/>
                    <a:pt x="33" y="94"/>
                  </a:cubicBezTo>
                  <a:cubicBezTo>
                    <a:pt x="33" y="102"/>
                    <a:pt x="29" y="108"/>
                    <a:pt x="20" y="108"/>
                  </a:cubicBezTo>
                  <a:cubicBezTo>
                    <a:pt x="11" y="109"/>
                    <a:pt x="1" y="124"/>
                    <a:pt x="11" y="131"/>
                  </a:cubicBezTo>
                  <a:cubicBezTo>
                    <a:pt x="21" y="138"/>
                    <a:pt x="1" y="138"/>
                    <a:pt x="8" y="144"/>
                  </a:cubicBezTo>
                  <a:cubicBezTo>
                    <a:pt x="14" y="151"/>
                    <a:pt x="0" y="158"/>
                    <a:pt x="9" y="164"/>
                  </a:cubicBezTo>
                  <a:cubicBezTo>
                    <a:pt x="19" y="169"/>
                    <a:pt x="8" y="170"/>
                    <a:pt x="11" y="183"/>
                  </a:cubicBezTo>
                  <a:cubicBezTo>
                    <a:pt x="15" y="196"/>
                    <a:pt x="20" y="195"/>
                    <a:pt x="39" y="211"/>
                  </a:cubicBezTo>
                  <a:cubicBezTo>
                    <a:pt x="59" y="227"/>
                    <a:pt x="69" y="218"/>
                    <a:pt x="69" y="218"/>
                  </a:cubicBezTo>
                  <a:cubicBezTo>
                    <a:pt x="69" y="218"/>
                    <a:pt x="69" y="218"/>
                    <a:pt x="81" y="231"/>
                  </a:cubicBezTo>
                  <a:cubicBezTo>
                    <a:pt x="98" y="251"/>
                    <a:pt x="187" y="282"/>
                    <a:pt x="245" y="313"/>
                  </a:cubicBezTo>
                  <a:cubicBezTo>
                    <a:pt x="302" y="344"/>
                    <a:pt x="363" y="373"/>
                    <a:pt x="410" y="373"/>
                  </a:cubicBezTo>
                  <a:cubicBezTo>
                    <a:pt x="456" y="374"/>
                    <a:pt x="475" y="342"/>
                    <a:pt x="483" y="297"/>
                  </a:cubicBezTo>
                  <a:cubicBezTo>
                    <a:pt x="491" y="253"/>
                    <a:pt x="516" y="162"/>
                    <a:pt x="516" y="162"/>
                  </a:cubicBezTo>
                  <a:cubicBezTo>
                    <a:pt x="516" y="162"/>
                    <a:pt x="516" y="167"/>
                    <a:pt x="553" y="178"/>
                  </a:cubicBezTo>
                  <a:cubicBezTo>
                    <a:pt x="595" y="188"/>
                    <a:pt x="602" y="223"/>
                    <a:pt x="612" y="266"/>
                  </a:cubicBezTo>
                  <a:cubicBezTo>
                    <a:pt x="623" y="308"/>
                    <a:pt x="655" y="355"/>
                    <a:pt x="664" y="375"/>
                  </a:cubicBezTo>
                  <a:cubicBezTo>
                    <a:pt x="672" y="394"/>
                    <a:pt x="610" y="404"/>
                    <a:pt x="523" y="431"/>
                  </a:cubicBezTo>
                  <a:cubicBezTo>
                    <a:pt x="447" y="454"/>
                    <a:pt x="349" y="494"/>
                    <a:pt x="274" y="523"/>
                  </a:cubicBezTo>
                  <a:cubicBezTo>
                    <a:pt x="1048" y="523"/>
                    <a:pt x="1048" y="523"/>
                    <a:pt x="1048" y="523"/>
                  </a:cubicBezTo>
                  <a:cubicBezTo>
                    <a:pt x="1038" y="480"/>
                    <a:pt x="1029" y="435"/>
                    <a:pt x="1022" y="386"/>
                  </a:cubicBezTo>
                  <a:cubicBezTo>
                    <a:pt x="1001" y="241"/>
                    <a:pt x="914" y="185"/>
                    <a:pt x="874" y="10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prstClr val="black"/>
                </a:solidFill>
              </a:endParaRPr>
            </a:p>
          </p:txBody>
        </p:sp>
        <p:sp>
          <p:nvSpPr>
            <p:cNvPr id="18" name="Freeform 20"/>
            <p:cNvSpPr>
              <a:spLocks/>
            </p:cNvSpPr>
            <p:nvPr/>
          </p:nvSpPr>
          <p:spPr bwMode="auto">
            <a:xfrm>
              <a:off x="5008563" y="2117725"/>
              <a:ext cx="219075" cy="93663"/>
            </a:xfrm>
            <a:custGeom>
              <a:avLst/>
              <a:gdLst>
                <a:gd name="T0" fmla="*/ 53 w 137"/>
                <a:gd name="T1" fmla="*/ 38 h 59"/>
                <a:gd name="T2" fmla="*/ 94 w 137"/>
                <a:gd name="T3" fmla="*/ 56 h 59"/>
                <a:gd name="T4" fmla="*/ 114 w 137"/>
                <a:gd name="T5" fmla="*/ 32 h 59"/>
                <a:gd name="T6" fmla="*/ 132 w 137"/>
                <a:gd name="T7" fmla="*/ 17 h 59"/>
                <a:gd name="T8" fmla="*/ 137 w 137"/>
                <a:gd name="T9" fmla="*/ 0 h 59"/>
                <a:gd name="T10" fmla="*/ 0 w 137"/>
                <a:gd name="T11" fmla="*/ 0 h 59"/>
                <a:gd name="T12" fmla="*/ 53 w 137"/>
                <a:gd name="T13" fmla="*/ 38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7" h="59">
                  <a:moveTo>
                    <a:pt x="53" y="38"/>
                  </a:moveTo>
                  <a:cubicBezTo>
                    <a:pt x="78" y="45"/>
                    <a:pt x="81" y="54"/>
                    <a:pt x="94" y="56"/>
                  </a:cubicBezTo>
                  <a:cubicBezTo>
                    <a:pt x="108" y="59"/>
                    <a:pt x="109" y="40"/>
                    <a:pt x="114" y="32"/>
                  </a:cubicBezTo>
                  <a:cubicBezTo>
                    <a:pt x="120" y="23"/>
                    <a:pt x="126" y="31"/>
                    <a:pt x="132" y="17"/>
                  </a:cubicBezTo>
                  <a:cubicBezTo>
                    <a:pt x="135" y="11"/>
                    <a:pt x="136" y="6"/>
                    <a:pt x="13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25"/>
                    <a:pt x="32" y="32"/>
                    <a:pt x="53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prstClr val="black"/>
                </a:solidFill>
              </a:endParaRPr>
            </a:p>
          </p:txBody>
        </p:sp>
      </p:grpSp>
      <p:sp>
        <p:nvSpPr>
          <p:cNvPr id="19" name="Freeform 21"/>
          <p:cNvSpPr>
            <a:spLocks/>
          </p:cNvSpPr>
          <p:nvPr/>
        </p:nvSpPr>
        <p:spPr bwMode="auto">
          <a:xfrm>
            <a:off x="4785789" y="3941234"/>
            <a:ext cx="2705100" cy="1119717"/>
          </a:xfrm>
          <a:custGeom>
            <a:avLst/>
            <a:gdLst>
              <a:gd name="T0" fmla="*/ 114 w 1264"/>
              <a:gd name="T1" fmla="*/ 11 h 523"/>
              <a:gd name="T2" fmla="*/ 24 w 1264"/>
              <a:gd name="T3" fmla="*/ 161 h 523"/>
              <a:gd name="T4" fmla="*/ 204 w 1264"/>
              <a:gd name="T5" fmla="*/ 331 h 523"/>
              <a:gd name="T6" fmla="*/ 481 w 1264"/>
              <a:gd name="T7" fmla="*/ 520 h 523"/>
              <a:gd name="T8" fmla="*/ 484 w 1264"/>
              <a:gd name="T9" fmla="*/ 523 h 523"/>
              <a:gd name="T10" fmla="*/ 684 w 1264"/>
              <a:gd name="T11" fmla="*/ 523 h 523"/>
              <a:gd name="T12" fmla="*/ 618 w 1264"/>
              <a:gd name="T13" fmla="*/ 473 h 523"/>
              <a:gd name="T14" fmla="*/ 472 w 1264"/>
              <a:gd name="T15" fmla="*/ 344 h 523"/>
              <a:gd name="T16" fmla="*/ 363 w 1264"/>
              <a:gd name="T17" fmla="*/ 151 h 523"/>
              <a:gd name="T18" fmla="*/ 464 w 1264"/>
              <a:gd name="T19" fmla="*/ 159 h 523"/>
              <a:gd name="T20" fmla="*/ 715 w 1264"/>
              <a:gd name="T21" fmla="*/ 133 h 523"/>
              <a:gd name="T22" fmla="*/ 861 w 1264"/>
              <a:gd name="T23" fmla="*/ 403 h 523"/>
              <a:gd name="T24" fmla="*/ 944 w 1264"/>
              <a:gd name="T25" fmla="*/ 523 h 523"/>
              <a:gd name="T26" fmla="*/ 1264 w 1264"/>
              <a:gd name="T27" fmla="*/ 523 h 523"/>
              <a:gd name="T28" fmla="*/ 1120 w 1264"/>
              <a:gd name="T29" fmla="*/ 444 h 523"/>
              <a:gd name="T30" fmla="*/ 988 w 1264"/>
              <a:gd name="T31" fmla="*/ 241 h 523"/>
              <a:gd name="T32" fmla="*/ 917 w 1264"/>
              <a:gd name="T33" fmla="*/ 0 h 523"/>
              <a:gd name="T34" fmla="*/ 143 w 1264"/>
              <a:gd name="T35" fmla="*/ 0 h 523"/>
              <a:gd name="T36" fmla="*/ 114 w 1264"/>
              <a:gd name="T37" fmla="*/ 11 h 5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264" h="523">
                <a:moveTo>
                  <a:pt x="114" y="11"/>
                </a:moveTo>
                <a:cubicBezTo>
                  <a:pt x="38" y="40"/>
                  <a:pt x="0" y="83"/>
                  <a:pt x="24" y="161"/>
                </a:cubicBezTo>
                <a:cubicBezTo>
                  <a:pt x="49" y="239"/>
                  <a:pt x="139" y="276"/>
                  <a:pt x="204" y="331"/>
                </a:cubicBezTo>
                <a:cubicBezTo>
                  <a:pt x="268" y="386"/>
                  <a:pt x="431" y="485"/>
                  <a:pt x="481" y="520"/>
                </a:cubicBezTo>
                <a:cubicBezTo>
                  <a:pt x="482" y="521"/>
                  <a:pt x="483" y="522"/>
                  <a:pt x="484" y="523"/>
                </a:cubicBezTo>
                <a:cubicBezTo>
                  <a:pt x="684" y="523"/>
                  <a:pt x="684" y="523"/>
                  <a:pt x="684" y="523"/>
                </a:cubicBezTo>
                <a:cubicBezTo>
                  <a:pt x="667" y="506"/>
                  <a:pt x="646" y="489"/>
                  <a:pt x="618" y="473"/>
                </a:cubicBezTo>
                <a:cubicBezTo>
                  <a:pt x="563" y="441"/>
                  <a:pt x="519" y="404"/>
                  <a:pt x="472" y="344"/>
                </a:cubicBezTo>
                <a:cubicBezTo>
                  <a:pt x="426" y="284"/>
                  <a:pt x="347" y="158"/>
                  <a:pt x="363" y="151"/>
                </a:cubicBezTo>
                <a:cubicBezTo>
                  <a:pt x="379" y="145"/>
                  <a:pt x="425" y="156"/>
                  <a:pt x="464" y="159"/>
                </a:cubicBezTo>
                <a:cubicBezTo>
                  <a:pt x="643" y="162"/>
                  <a:pt x="715" y="133"/>
                  <a:pt x="715" y="133"/>
                </a:cubicBezTo>
                <a:cubicBezTo>
                  <a:pt x="755" y="230"/>
                  <a:pt x="824" y="356"/>
                  <a:pt x="861" y="403"/>
                </a:cubicBezTo>
                <a:cubicBezTo>
                  <a:pt x="897" y="451"/>
                  <a:pt x="895" y="476"/>
                  <a:pt x="944" y="523"/>
                </a:cubicBezTo>
                <a:cubicBezTo>
                  <a:pt x="1264" y="523"/>
                  <a:pt x="1264" y="523"/>
                  <a:pt x="1264" y="523"/>
                </a:cubicBezTo>
                <a:cubicBezTo>
                  <a:pt x="1212" y="483"/>
                  <a:pt x="1154" y="458"/>
                  <a:pt x="1120" y="444"/>
                </a:cubicBezTo>
                <a:cubicBezTo>
                  <a:pt x="1069" y="423"/>
                  <a:pt x="1030" y="371"/>
                  <a:pt x="988" y="241"/>
                </a:cubicBezTo>
                <a:cubicBezTo>
                  <a:pt x="960" y="156"/>
                  <a:pt x="936" y="82"/>
                  <a:pt x="917" y="0"/>
                </a:cubicBezTo>
                <a:cubicBezTo>
                  <a:pt x="143" y="0"/>
                  <a:pt x="143" y="0"/>
                  <a:pt x="143" y="0"/>
                </a:cubicBezTo>
                <a:cubicBezTo>
                  <a:pt x="133" y="4"/>
                  <a:pt x="123" y="8"/>
                  <a:pt x="114" y="1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>
              <a:solidFill>
                <a:prstClr val="black"/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5535084" y="5060953"/>
            <a:ext cx="2607733" cy="1115484"/>
            <a:chOff x="4151313" y="3795713"/>
            <a:chExt cx="1955800" cy="836613"/>
          </a:xfrm>
          <a:solidFill>
            <a:schemeClr val="accent4"/>
          </a:solidFill>
        </p:grpSpPr>
        <p:sp>
          <p:nvSpPr>
            <p:cNvPr id="20" name="Freeform 22"/>
            <p:cNvSpPr>
              <a:spLocks/>
            </p:cNvSpPr>
            <p:nvPr/>
          </p:nvSpPr>
          <p:spPr bwMode="auto">
            <a:xfrm>
              <a:off x="5103813" y="3795713"/>
              <a:ext cx="1003300" cy="836613"/>
            </a:xfrm>
            <a:custGeom>
              <a:avLst/>
              <a:gdLst>
                <a:gd name="T0" fmla="*/ 2 w 625"/>
                <a:gd name="T1" fmla="*/ 1 h 522"/>
                <a:gd name="T2" fmla="*/ 150 w 625"/>
                <a:gd name="T3" fmla="*/ 93 h 522"/>
                <a:gd name="T4" fmla="*/ 410 w 625"/>
                <a:gd name="T5" fmla="*/ 264 h 522"/>
                <a:gd name="T6" fmla="*/ 468 w 625"/>
                <a:gd name="T7" fmla="*/ 353 h 522"/>
                <a:gd name="T8" fmla="*/ 402 w 625"/>
                <a:gd name="T9" fmla="*/ 463 h 522"/>
                <a:gd name="T10" fmla="*/ 361 w 625"/>
                <a:gd name="T11" fmla="*/ 508 h 522"/>
                <a:gd name="T12" fmla="*/ 365 w 625"/>
                <a:gd name="T13" fmla="*/ 522 h 522"/>
                <a:gd name="T14" fmla="*/ 426 w 625"/>
                <a:gd name="T15" fmla="*/ 522 h 522"/>
                <a:gd name="T16" fmla="*/ 486 w 625"/>
                <a:gd name="T17" fmla="*/ 488 h 522"/>
                <a:gd name="T18" fmla="*/ 574 w 625"/>
                <a:gd name="T19" fmla="*/ 403 h 522"/>
                <a:gd name="T20" fmla="*/ 585 w 625"/>
                <a:gd name="T21" fmla="*/ 308 h 522"/>
                <a:gd name="T22" fmla="*/ 509 w 625"/>
                <a:gd name="T23" fmla="*/ 215 h 522"/>
                <a:gd name="T24" fmla="*/ 391 w 625"/>
                <a:gd name="T25" fmla="*/ 68 h 522"/>
                <a:gd name="T26" fmla="*/ 320 w 625"/>
                <a:gd name="T27" fmla="*/ 0 h 522"/>
                <a:gd name="T28" fmla="*/ 0 w 625"/>
                <a:gd name="T29" fmla="*/ 0 h 522"/>
                <a:gd name="T30" fmla="*/ 2 w 625"/>
                <a:gd name="T31" fmla="*/ 1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25" h="522">
                  <a:moveTo>
                    <a:pt x="2" y="1"/>
                  </a:moveTo>
                  <a:cubicBezTo>
                    <a:pt x="53" y="49"/>
                    <a:pt x="71" y="33"/>
                    <a:pt x="150" y="93"/>
                  </a:cubicBezTo>
                  <a:cubicBezTo>
                    <a:pt x="225" y="156"/>
                    <a:pt x="367" y="232"/>
                    <a:pt x="410" y="264"/>
                  </a:cubicBezTo>
                  <a:cubicBezTo>
                    <a:pt x="453" y="296"/>
                    <a:pt x="469" y="311"/>
                    <a:pt x="468" y="353"/>
                  </a:cubicBezTo>
                  <a:cubicBezTo>
                    <a:pt x="467" y="395"/>
                    <a:pt x="433" y="449"/>
                    <a:pt x="402" y="463"/>
                  </a:cubicBezTo>
                  <a:cubicBezTo>
                    <a:pt x="371" y="477"/>
                    <a:pt x="363" y="481"/>
                    <a:pt x="361" y="508"/>
                  </a:cubicBezTo>
                  <a:cubicBezTo>
                    <a:pt x="361" y="515"/>
                    <a:pt x="362" y="520"/>
                    <a:pt x="365" y="522"/>
                  </a:cubicBezTo>
                  <a:cubicBezTo>
                    <a:pt x="426" y="522"/>
                    <a:pt x="426" y="522"/>
                    <a:pt x="426" y="522"/>
                  </a:cubicBezTo>
                  <a:cubicBezTo>
                    <a:pt x="444" y="521"/>
                    <a:pt x="464" y="514"/>
                    <a:pt x="486" y="488"/>
                  </a:cubicBezTo>
                  <a:cubicBezTo>
                    <a:pt x="517" y="451"/>
                    <a:pt x="525" y="423"/>
                    <a:pt x="574" y="403"/>
                  </a:cubicBezTo>
                  <a:cubicBezTo>
                    <a:pt x="623" y="382"/>
                    <a:pt x="625" y="339"/>
                    <a:pt x="585" y="308"/>
                  </a:cubicBezTo>
                  <a:cubicBezTo>
                    <a:pt x="546" y="277"/>
                    <a:pt x="557" y="261"/>
                    <a:pt x="509" y="215"/>
                  </a:cubicBezTo>
                  <a:cubicBezTo>
                    <a:pt x="461" y="168"/>
                    <a:pt x="452" y="149"/>
                    <a:pt x="391" y="68"/>
                  </a:cubicBezTo>
                  <a:cubicBezTo>
                    <a:pt x="371" y="42"/>
                    <a:pt x="346" y="19"/>
                    <a:pt x="32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1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prstClr val="black"/>
                </a:solidFill>
              </a:endParaRPr>
            </a:p>
          </p:txBody>
        </p:sp>
        <p:sp>
          <p:nvSpPr>
            <p:cNvPr id="21" name="Freeform 23"/>
            <p:cNvSpPr>
              <a:spLocks/>
            </p:cNvSpPr>
            <p:nvPr/>
          </p:nvSpPr>
          <p:spPr bwMode="auto">
            <a:xfrm>
              <a:off x="4151313" y="3795713"/>
              <a:ext cx="638175" cy="396875"/>
            </a:xfrm>
            <a:custGeom>
              <a:avLst/>
              <a:gdLst>
                <a:gd name="T0" fmla="*/ 164 w 398"/>
                <a:gd name="T1" fmla="*/ 92 h 248"/>
                <a:gd name="T2" fmla="*/ 72 w 398"/>
                <a:gd name="T3" fmla="*/ 186 h 248"/>
                <a:gd name="T4" fmla="*/ 1 w 398"/>
                <a:gd name="T5" fmla="*/ 208 h 248"/>
                <a:gd name="T6" fmla="*/ 49 w 398"/>
                <a:gd name="T7" fmla="*/ 244 h 248"/>
                <a:gd name="T8" fmla="*/ 119 w 398"/>
                <a:gd name="T9" fmla="*/ 248 h 248"/>
                <a:gd name="T10" fmla="*/ 208 w 398"/>
                <a:gd name="T11" fmla="*/ 208 h 248"/>
                <a:gd name="T12" fmla="*/ 370 w 398"/>
                <a:gd name="T13" fmla="*/ 105 h 248"/>
                <a:gd name="T14" fmla="*/ 374 w 398"/>
                <a:gd name="T15" fmla="*/ 44 h 248"/>
                <a:gd name="T16" fmla="*/ 334 w 398"/>
                <a:gd name="T17" fmla="*/ 0 h 248"/>
                <a:gd name="T18" fmla="*/ 134 w 398"/>
                <a:gd name="T19" fmla="*/ 0 h 248"/>
                <a:gd name="T20" fmla="*/ 164 w 398"/>
                <a:gd name="T21" fmla="*/ 92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98" h="248">
                  <a:moveTo>
                    <a:pt x="164" y="92"/>
                  </a:moveTo>
                  <a:cubicBezTo>
                    <a:pt x="139" y="125"/>
                    <a:pt x="108" y="169"/>
                    <a:pt x="72" y="186"/>
                  </a:cubicBezTo>
                  <a:cubicBezTo>
                    <a:pt x="36" y="203"/>
                    <a:pt x="1" y="192"/>
                    <a:pt x="1" y="208"/>
                  </a:cubicBezTo>
                  <a:cubicBezTo>
                    <a:pt x="0" y="225"/>
                    <a:pt x="19" y="243"/>
                    <a:pt x="49" y="244"/>
                  </a:cubicBezTo>
                  <a:cubicBezTo>
                    <a:pt x="79" y="246"/>
                    <a:pt x="84" y="247"/>
                    <a:pt x="119" y="248"/>
                  </a:cubicBezTo>
                  <a:cubicBezTo>
                    <a:pt x="153" y="248"/>
                    <a:pt x="208" y="208"/>
                    <a:pt x="208" y="208"/>
                  </a:cubicBezTo>
                  <a:cubicBezTo>
                    <a:pt x="276" y="152"/>
                    <a:pt x="342" y="125"/>
                    <a:pt x="370" y="105"/>
                  </a:cubicBezTo>
                  <a:cubicBezTo>
                    <a:pt x="398" y="86"/>
                    <a:pt x="397" y="73"/>
                    <a:pt x="374" y="44"/>
                  </a:cubicBezTo>
                  <a:cubicBezTo>
                    <a:pt x="362" y="30"/>
                    <a:pt x="350" y="15"/>
                    <a:pt x="334" y="0"/>
                  </a:cubicBezTo>
                  <a:cubicBezTo>
                    <a:pt x="134" y="0"/>
                    <a:pt x="134" y="0"/>
                    <a:pt x="134" y="0"/>
                  </a:cubicBezTo>
                  <a:cubicBezTo>
                    <a:pt x="180" y="34"/>
                    <a:pt x="189" y="59"/>
                    <a:pt x="164" y="9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prstClr val="black"/>
                </a:solidFill>
              </a:endParaRPr>
            </a:p>
          </p:txBody>
        </p:sp>
      </p:grpSp>
      <p:sp>
        <p:nvSpPr>
          <p:cNvPr id="22" name="Freeform 24"/>
          <p:cNvSpPr>
            <a:spLocks noEditPoints="1"/>
          </p:cNvSpPr>
          <p:nvPr/>
        </p:nvSpPr>
        <p:spPr bwMode="auto">
          <a:xfrm>
            <a:off x="5050367" y="1706033"/>
            <a:ext cx="3134784" cy="4470400"/>
          </a:xfrm>
          <a:custGeom>
            <a:avLst/>
            <a:gdLst>
              <a:gd name="T0" fmla="*/ 626 w 1466"/>
              <a:gd name="T1" fmla="*/ 129 h 2090"/>
              <a:gd name="T2" fmla="*/ 789 w 1466"/>
              <a:gd name="T3" fmla="*/ 430 h 2090"/>
              <a:gd name="T4" fmla="*/ 797 w 1466"/>
              <a:gd name="T5" fmla="*/ 404 h 2090"/>
              <a:gd name="T6" fmla="*/ 832 w 1466"/>
              <a:gd name="T7" fmla="*/ 417 h 2090"/>
              <a:gd name="T8" fmla="*/ 846 w 1466"/>
              <a:gd name="T9" fmla="*/ 387 h 2090"/>
              <a:gd name="T10" fmla="*/ 897 w 1466"/>
              <a:gd name="T11" fmla="*/ 444 h 2090"/>
              <a:gd name="T12" fmla="*/ 902 w 1466"/>
              <a:gd name="T13" fmla="*/ 502 h 2090"/>
              <a:gd name="T14" fmla="*/ 926 w 1466"/>
              <a:gd name="T15" fmla="*/ 522 h 2090"/>
              <a:gd name="T16" fmla="*/ 929 w 1466"/>
              <a:gd name="T17" fmla="*/ 510 h 2090"/>
              <a:gd name="T18" fmla="*/ 935 w 1466"/>
              <a:gd name="T19" fmla="*/ 481 h 2090"/>
              <a:gd name="T20" fmla="*/ 920 w 1466"/>
              <a:gd name="T21" fmla="*/ 423 h 2090"/>
              <a:gd name="T22" fmla="*/ 876 w 1466"/>
              <a:gd name="T23" fmla="*/ 375 h 2090"/>
              <a:gd name="T24" fmla="*/ 844 w 1466"/>
              <a:gd name="T25" fmla="*/ 355 h 2090"/>
              <a:gd name="T26" fmla="*/ 796 w 1466"/>
              <a:gd name="T27" fmla="*/ 364 h 2090"/>
              <a:gd name="T28" fmla="*/ 756 w 1466"/>
              <a:gd name="T29" fmla="*/ 294 h 2090"/>
              <a:gd name="T30" fmla="*/ 653 w 1466"/>
              <a:gd name="T31" fmla="*/ 116 h 2090"/>
              <a:gd name="T32" fmla="*/ 546 w 1466"/>
              <a:gd name="T33" fmla="*/ 64 h 2090"/>
              <a:gd name="T34" fmla="*/ 221 w 1466"/>
              <a:gd name="T35" fmla="*/ 143 h 2090"/>
              <a:gd name="T36" fmla="*/ 188 w 1466"/>
              <a:gd name="T37" fmla="*/ 140 h 2090"/>
              <a:gd name="T38" fmla="*/ 69 w 1466"/>
              <a:gd name="T39" fmla="*/ 0 h 2090"/>
              <a:gd name="T40" fmla="*/ 40 w 1466"/>
              <a:gd name="T41" fmla="*/ 17 h 2090"/>
              <a:gd name="T42" fmla="*/ 107 w 1466"/>
              <a:gd name="T43" fmla="*/ 220 h 2090"/>
              <a:gd name="T44" fmla="*/ 357 w 1466"/>
              <a:gd name="T45" fmla="*/ 139 h 2090"/>
              <a:gd name="T46" fmla="*/ 602 w 1466"/>
              <a:gd name="T47" fmla="*/ 495 h 2090"/>
              <a:gd name="T48" fmla="*/ 496 w 1466"/>
              <a:gd name="T49" fmla="*/ 341 h 2090"/>
              <a:gd name="T50" fmla="*/ 441 w 1466"/>
              <a:gd name="T51" fmla="*/ 300 h 2090"/>
              <a:gd name="T52" fmla="*/ 460 w 1466"/>
              <a:gd name="T53" fmla="*/ 299 h 2090"/>
              <a:gd name="T54" fmla="*/ 530 w 1466"/>
              <a:gd name="T55" fmla="*/ 283 h 2090"/>
              <a:gd name="T56" fmla="*/ 556 w 1466"/>
              <a:gd name="T57" fmla="*/ 275 h 2090"/>
              <a:gd name="T58" fmla="*/ 596 w 1466"/>
              <a:gd name="T59" fmla="*/ 337 h 2090"/>
              <a:gd name="T60" fmla="*/ 722 w 1466"/>
              <a:gd name="T61" fmla="*/ 514 h 2090"/>
              <a:gd name="T62" fmla="*/ 761 w 1466"/>
              <a:gd name="T63" fmla="*/ 522 h 2090"/>
              <a:gd name="T64" fmla="*/ 619 w 1466"/>
              <a:gd name="T65" fmla="*/ 323 h 2090"/>
              <a:gd name="T66" fmla="*/ 461 w 1466"/>
              <a:gd name="T67" fmla="*/ 273 h 2090"/>
              <a:gd name="T68" fmla="*/ 469 w 1466"/>
              <a:gd name="T69" fmla="*/ 360 h 2090"/>
              <a:gd name="T70" fmla="*/ 579 w 1466"/>
              <a:gd name="T71" fmla="*/ 522 h 2090"/>
              <a:gd name="T72" fmla="*/ 602 w 1466"/>
              <a:gd name="T73" fmla="*/ 495 h 2090"/>
              <a:gd name="T74" fmla="*/ 694 w 1466"/>
              <a:gd name="T75" fmla="*/ 682 h 2090"/>
              <a:gd name="T76" fmla="*/ 611 w 1466"/>
              <a:gd name="T77" fmla="*/ 522 h 2090"/>
              <a:gd name="T78" fmla="*/ 620 w 1466"/>
              <a:gd name="T79" fmla="*/ 625 h 2090"/>
              <a:gd name="T80" fmla="*/ 794 w 1466"/>
              <a:gd name="T81" fmla="*/ 1045 h 2090"/>
              <a:gd name="T82" fmla="*/ 796 w 1466"/>
              <a:gd name="T83" fmla="*/ 901 h 2090"/>
              <a:gd name="T84" fmla="*/ 875 w 1466"/>
              <a:gd name="T85" fmla="*/ 554 h 2090"/>
              <a:gd name="T86" fmla="*/ 814 w 1466"/>
              <a:gd name="T87" fmla="*/ 560 h 2090"/>
              <a:gd name="T88" fmla="*/ 728 w 1466"/>
              <a:gd name="T89" fmla="*/ 522 h 2090"/>
              <a:gd name="T90" fmla="*/ 825 w 1466"/>
              <a:gd name="T91" fmla="*/ 593 h 2090"/>
              <a:gd name="T92" fmla="*/ 858 w 1466"/>
              <a:gd name="T93" fmla="*/ 604 h 2090"/>
              <a:gd name="T94" fmla="*/ 919 w 1466"/>
              <a:gd name="T95" fmla="*/ 548 h 2090"/>
              <a:gd name="T96" fmla="*/ 898 w 1466"/>
              <a:gd name="T97" fmla="*/ 522 h 2090"/>
              <a:gd name="T98" fmla="*/ 1008 w 1466"/>
              <a:gd name="T99" fmla="*/ 1459 h 2090"/>
              <a:gd name="T100" fmla="*/ 824 w 1466"/>
              <a:gd name="T101" fmla="*/ 1045 h 2090"/>
              <a:gd name="T102" fmla="*/ 865 w 1466"/>
              <a:gd name="T103" fmla="*/ 1286 h 2090"/>
              <a:gd name="T104" fmla="*/ 1141 w 1466"/>
              <a:gd name="T105" fmla="*/ 1568 h 2090"/>
              <a:gd name="T106" fmla="*/ 1008 w 1466"/>
              <a:gd name="T107" fmla="*/ 1459 h 2090"/>
              <a:gd name="T108" fmla="*/ 1396 w 1466"/>
              <a:gd name="T109" fmla="*/ 1817 h 2090"/>
              <a:gd name="T110" fmla="*/ 1273 w 1466"/>
              <a:gd name="T111" fmla="*/ 1667 h 2090"/>
              <a:gd name="T112" fmla="*/ 1190 w 1466"/>
              <a:gd name="T113" fmla="*/ 1568 h 2090"/>
              <a:gd name="T114" fmla="*/ 1212 w 1466"/>
              <a:gd name="T115" fmla="*/ 1636 h 2090"/>
              <a:gd name="T116" fmla="*/ 1406 w 1466"/>
              <a:gd name="T117" fmla="*/ 1876 h 2090"/>
              <a:gd name="T118" fmla="*/ 1307 w 1466"/>
              <a:gd name="T119" fmla="*/ 2056 h 2090"/>
              <a:gd name="T120" fmla="*/ 1310 w 1466"/>
              <a:gd name="T121" fmla="*/ 2090 h 2090"/>
              <a:gd name="T122" fmla="*/ 1351 w 1466"/>
              <a:gd name="T123" fmla="*/ 2043 h 2090"/>
              <a:gd name="T124" fmla="*/ 1462 w 1466"/>
              <a:gd name="T125" fmla="*/ 1930 h 20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466" h="2090">
                <a:moveTo>
                  <a:pt x="555" y="96"/>
                </a:moveTo>
                <a:cubicBezTo>
                  <a:pt x="611" y="98"/>
                  <a:pt x="619" y="108"/>
                  <a:pt x="626" y="129"/>
                </a:cubicBezTo>
                <a:cubicBezTo>
                  <a:pt x="633" y="149"/>
                  <a:pt x="702" y="249"/>
                  <a:pt x="730" y="309"/>
                </a:cubicBezTo>
                <a:cubicBezTo>
                  <a:pt x="758" y="368"/>
                  <a:pt x="785" y="416"/>
                  <a:pt x="789" y="430"/>
                </a:cubicBezTo>
                <a:cubicBezTo>
                  <a:pt x="793" y="444"/>
                  <a:pt x="809" y="446"/>
                  <a:pt x="809" y="440"/>
                </a:cubicBezTo>
                <a:cubicBezTo>
                  <a:pt x="809" y="435"/>
                  <a:pt x="805" y="412"/>
                  <a:pt x="797" y="404"/>
                </a:cubicBezTo>
                <a:cubicBezTo>
                  <a:pt x="792" y="395"/>
                  <a:pt x="794" y="394"/>
                  <a:pt x="806" y="399"/>
                </a:cubicBezTo>
                <a:cubicBezTo>
                  <a:pt x="818" y="405"/>
                  <a:pt x="827" y="411"/>
                  <a:pt x="832" y="417"/>
                </a:cubicBezTo>
                <a:cubicBezTo>
                  <a:pt x="837" y="422"/>
                  <a:pt x="840" y="412"/>
                  <a:pt x="840" y="402"/>
                </a:cubicBezTo>
                <a:cubicBezTo>
                  <a:pt x="840" y="392"/>
                  <a:pt x="841" y="385"/>
                  <a:pt x="846" y="387"/>
                </a:cubicBezTo>
                <a:cubicBezTo>
                  <a:pt x="852" y="390"/>
                  <a:pt x="852" y="399"/>
                  <a:pt x="866" y="408"/>
                </a:cubicBezTo>
                <a:cubicBezTo>
                  <a:pt x="880" y="417"/>
                  <a:pt x="889" y="431"/>
                  <a:pt x="897" y="444"/>
                </a:cubicBezTo>
                <a:cubicBezTo>
                  <a:pt x="906" y="457"/>
                  <a:pt x="910" y="468"/>
                  <a:pt x="907" y="476"/>
                </a:cubicBezTo>
                <a:cubicBezTo>
                  <a:pt x="905" y="484"/>
                  <a:pt x="908" y="486"/>
                  <a:pt x="902" y="502"/>
                </a:cubicBezTo>
                <a:cubicBezTo>
                  <a:pt x="899" y="510"/>
                  <a:pt x="898" y="516"/>
                  <a:pt x="898" y="522"/>
                </a:cubicBezTo>
                <a:cubicBezTo>
                  <a:pt x="926" y="522"/>
                  <a:pt x="926" y="522"/>
                  <a:pt x="926" y="522"/>
                </a:cubicBezTo>
                <a:cubicBezTo>
                  <a:pt x="926" y="522"/>
                  <a:pt x="927" y="521"/>
                  <a:pt x="927" y="521"/>
                </a:cubicBezTo>
                <a:cubicBezTo>
                  <a:pt x="927" y="516"/>
                  <a:pt x="927" y="513"/>
                  <a:pt x="929" y="510"/>
                </a:cubicBezTo>
                <a:cubicBezTo>
                  <a:pt x="934" y="497"/>
                  <a:pt x="935" y="488"/>
                  <a:pt x="935" y="482"/>
                </a:cubicBezTo>
                <a:cubicBezTo>
                  <a:pt x="935" y="482"/>
                  <a:pt x="935" y="481"/>
                  <a:pt x="935" y="481"/>
                </a:cubicBezTo>
                <a:cubicBezTo>
                  <a:pt x="943" y="456"/>
                  <a:pt x="927" y="433"/>
                  <a:pt x="921" y="425"/>
                </a:cubicBezTo>
                <a:cubicBezTo>
                  <a:pt x="920" y="423"/>
                  <a:pt x="920" y="423"/>
                  <a:pt x="920" y="423"/>
                </a:cubicBezTo>
                <a:cubicBezTo>
                  <a:pt x="911" y="409"/>
                  <a:pt x="900" y="393"/>
                  <a:pt x="882" y="381"/>
                </a:cubicBezTo>
                <a:cubicBezTo>
                  <a:pt x="879" y="379"/>
                  <a:pt x="878" y="378"/>
                  <a:pt x="876" y="375"/>
                </a:cubicBezTo>
                <a:cubicBezTo>
                  <a:pt x="873" y="371"/>
                  <a:pt x="868" y="362"/>
                  <a:pt x="857" y="358"/>
                </a:cubicBezTo>
                <a:cubicBezTo>
                  <a:pt x="853" y="356"/>
                  <a:pt x="849" y="355"/>
                  <a:pt x="844" y="355"/>
                </a:cubicBezTo>
                <a:cubicBezTo>
                  <a:pt x="836" y="355"/>
                  <a:pt x="825" y="358"/>
                  <a:pt x="818" y="370"/>
                </a:cubicBezTo>
                <a:cubicBezTo>
                  <a:pt x="809" y="366"/>
                  <a:pt x="803" y="364"/>
                  <a:pt x="796" y="364"/>
                </a:cubicBezTo>
                <a:cubicBezTo>
                  <a:pt x="795" y="364"/>
                  <a:pt x="793" y="364"/>
                  <a:pt x="791" y="365"/>
                </a:cubicBezTo>
                <a:cubicBezTo>
                  <a:pt x="781" y="345"/>
                  <a:pt x="768" y="320"/>
                  <a:pt x="756" y="294"/>
                </a:cubicBezTo>
                <a:cubicBezTo>
                  <a:pt x="739" y="259"/>
                  <a:pt x="711" y="212"/>
                  <a:pt x="688" y="174"/>
                </a:cubicBezTo>
                <a:cubicBezTo>
                  <a:pt x="674" y="152"/>
                  <a:pt x="656" y="123"/>
                  <a:pt x="653" y="116"/>
                </a:cubicBezTo>
                <a:cubicBezTo>
                  <a:pt x="641" y="79"/>
                  <a:pt x="617" y="66"/>
                  <a:pt x="556" y="64"/>
                </a:cubicBezTo>
                <a:cubicBezTo>
                  <a:pt x="552" y="64"/>
                  <a:pt x="549" y="64"/>
                  <a:pt x="546" y="64"/>
                </a:cubicBezTo>
                <a:cubicBezTo>
                  <a:pt x="489" y="64"/>
                  <a:pt x="412" y="82"/>
                  <a:pt x="346" y="110"/>
                </a:cubicBezTo>
                <a:cubicBezTo>
                  <a:pt x="295" y="132"/>
                  <a:pt x="253" y="143"/>
                  <a:pt x="221" y="143"/>
                </a:cubicBezTo>
                <a:cubicBezTo>
                  <a:pt x="214" y="143"/>
                  <a:pt x="208" y="143"/>
                  <a:pt x="202" y="142"/>
                </a:cubicBezTo>
                <a:cubicBezTo>
                  <a:pt x="197" y="141"/>
                  <a:pt x="193" y="140"/>
                  <a:pt x="188" y="140"/>
                </a:cubicBezTo>
                <a:cubicBezTo>
                  <a:pt x="165" y="140"/>
                  <a:pt x="144" y="150"/>
                  <a:pt x="127" y="161"/>
                </a:cubicBezTo>
                <a:cubicBezTo>
                  <a:pt x="126" y="121"/>
                  <a:pt x="123" y="44"/>
                  <a:pt x="69" y="0"/>
                </a:cubicBezTo>
                <a:cubicBezTo>
                  <a:pt x="0" y="0"/>
                  <a:pt x="0" y="0"/>
                  <a:pt x="0" y="0"/>
                </a:cubicBezTo>
                <a:cubicBezTo>
                  <a:pt x="13" y="3"/>
                  <a:pt x="26" y="8"/>
                  <a:pt x="40" y="17"/>
                </a:cubicBezTo>
                <a:cubicBezTo>
                  <a:pt x="99" y="53"/>
                  <a:pt x="98" y="138"/>
                  <a:pt x="98" y="174"/>
                </a:cubicBezTo>
                <a:cubicBezTo>
                  <a:pt x="99" y="210"/>
                  <a:pt x="103" y="225"/>
                  <a:pt x="107" y="220"/>
                </a:cubicBezTo>
                <a:cubicBezTo>
                  <a:pt x="110" y="215"/>
                  <a:pt x="155" y="165"/>
                  <a:pt x="197" y="173"/>
                </a:cubicBezTo>
                <a:cubicBezTo>
                  <a:pt x="238" y="180"/>
                  <a:pt x="294" y="167"/>
                  <a:pt x="357" y="139"/>
                </a:cubicBezTo>
                <a:cubicBezTo>
                  <a:pt x="420" y="112"/>
                  <a:pt x="498" y="94"/>
                  <a:pt x="555" y="96"/>
                </a:cubicBezTo>
                <a:close/>
                <a:moveTo>
                  <a:pt x="602" y="495"/>
                </a:moveTo>
                <a:cubicBezTo>
                  <a:pt x="596" y="478"/>
                  <a:pt x="591" y="462"/>
                  <a:pt x="584" y="445"/>
                </a:cubicBezTo>
                <a:cubicBezTo>
                  <a:pt x="564" y="393"/>
                  <a:pt x="538" y="374"/>
                  <a:pt x="496" y="341"/>
                </a:cubicBezTo>
                <a:cubicBezTo>
                  <a:pt x="487" y="334"/>
                  <a:pt x="487" y="334"/>
                  <a:pt x="487" y="334"/>
                </a:cubicBezTo>
                <a:cubicBezTo>
                  <a:pt x="470" y="321"/>
                  <a:pt x="455" y="310"/>
                  <a:pt x="441" y="300"/>
                </a:cubicBezTo>
                <a:cubicBezTo>
                  <a:pt x="446" y="299"/>
                  <a:pt x="451" y="299"/>
                  <a:pt x="456" y="299"/>
                </a:cubicBezTo>
                <a:cubicBezTo>
                  <a:pt x="458" y="299"/>
                  <a:pt x="459" y="299"/>
                  <a:pt x="460" y="299"/>
                </a:cubicBezTo>
                <a:cubicBezTo>
                  <a:pt x="463" y="299"/>
                  <a:pt x="465" y="299"/>
                  <a:pt x="467" y="299"/>
                </a:cubicBezTo>
                <a:cubicBezTo>
                  <a:pt x="500" y="299"/>
                  <a:pt x="517" y="290"/>
                  <a:pt x="530" y="283"/>
                </a:cubicBezTo>
                <a:cubicBezTo>
                  <a:pt x="538" y="278"/>
                  <a:pt x="544" y="276"/>
                  <a:pt x="555" y="275"/>
                </a:cubicBezTo>
                <a:cubicBezTo>
                  <a:pt x="555" y="275"/>
                  <a:pt x="555" y="275"/>
                  <a:pt x="556" y="275"/>
                </a:cubicBezTo>
                <a:cubicBezTo>
                  <a:pt x="563" y="275"/>
                  <a:pt x="568" y="285"/>
                  <a:pt x="579" y="306"/>
                </a:cubicBezTo>
                <a:cubicBezTo>
                  <a:pt x="584" y="317"/>
                  <a:pt x="589" y="327"/>
                  <a:pt x="596" y="337"/>
                </a:cubicBezTo>
                <a:cubicBezTo>
                  <a:pt x="602" y="346"/>
                  <a:pt x="614" y="362"/>
                  <a:pt x="629" y="383"/>
                </a:cubicBezTo>
                <a:cubicBezTo>
                  <a:pt x="661" y="426"/>
                  <a:pt x="705" y="486"/>
                  <a:pt x="722" y="514"/>
                </a:cubicBezTo>
                <a:cubicBezTo>
                  <a:pt x="724" y="517"/>
                  <a:pt x="726" y="520"/>
                  <a:pt x="728" y="522"/>
                </a:cubicBezTo>
                <a:cubicBezTo>
                  <a:pt x="761" y="522"/>
                  <a:pt x="761" y="522"/>
                  <a:pt x="761" y="522"/>
                </a:cubicBezTo>
                <a:cubicBezTo>
                  <a:pt x="756" y="517"/>
                  <a:pt x="752" y="510"/>
                  <a:pt x="747" y="501"/>
                </a:cubicBezTo>
                <a:cubicBezTo>
                  <a:pt x="720" y="460"/>
                  <a:pt x="639" y="351"/>
                  <a:pt x="619" y="323"/>
                </a:cubicBezTo>
                <a:cubicBezTo>
                  <a:pt x="600" y="295"/>
                  <a:pt x="592" y="247"/>
                  <a:pt x="553" y="249"/>
                </a:cubicBezTo>
                <a:cubicBezTo>
                  <a:pt x="514" y="252"/>
                  <a:pt x="514" y="275"/>
                  <a:pt x="461" y="273"/>
                </a:cubicBezTo>
                <a:cubicBezTo>
                  <a:pt x="409" y="271"/>
                  <a:pt x="383" y="297"/>
                  <a:pt x="383" y="297"/>
                </a:cubicBezTo>
                <a:cubicBezTo>
                  <a:pt x="383" y="297"/>
                  <a:pt x="423" y="324"/>
                  <a:pt x="469" y="360"/>
                </a:cubicBezTo>
                <a:cubicBezTo>
                  <a:pt x="516" y="396"/>
                  <a:pt x="539" y="411"/>
                  <a:pt x="558" y="458"/>
                </a:cubicBezTo>
                <a:cubicBezTo>
                  <a:pt x="566" y="480"/>
                  <a:pt x="572" y="500"/>
                  <a:pt x="579" y="522"/>
                </a:cubicBezTo>
                <a:cubicBezTo>
                  <a:pt x="611" y="522"/>
                  <a:pt x="611" y="522"/>
                  <a:pt x="611" y="522"/>
                </a:cubicBezTo>
                <a:cubicBezTo>
                  <a:pt x="607" y="513"/>
                  <a:pt x="604" y="504"/>
                  <a:pt x="602" y="495"/>
                </a:cubicBezTo>
                <a:close/>
                <a:moveTo>
                  <a:pt x="796" y="901"/>
                </a:moveTo>
                <a:cubicBezTo>
                  <a:pt x="781" y="797"/>
                  <a:pt x="735" y="736"/>
                  <a:pt x="694" y="682"/>
                </a:cubicBezTo>
                <a:cubicBezTo>
                  <a:pt x="676" y="658"/>
                  <a:pt x="658" y="634"/>
                  <a:pt x="646" y="610"/>
                </a:cubicBezTo>
                <a:cubicBezTo>
                  <a:pt x="629" y="574"/>
                  <a:pt x="618" y="546"/>
                  <a:pt x="611" y="522"/>
                </a:cubicBezTo>
                <a:cubicBezTo>
                  <a:pt x="579" y="522"/>
                  <a:pt x="579" y="522"/>
                  <a:pt x="579" y="522"/>
                </a:cubicBezTo>
                <a:cubicBezTo>
                  <a:pt x="588" y="550"/>
                  <a:pt x="599" y="581"/>
                  <a:pt x="620" y="625"/>
                </a:cubicBezTo>
                <a:cubicBezTo>
                  <a:pt x="660" y="707"/>
                  <a:pt x="747" y="763"/>
                  <a:pt x="768" y="908"/>
                </a:cubicBezTo>
                <a:cubicBezTo>
                  <a:pt x="775" y="957"/>
                  <a:pt x="784" y="1002"/>
                  <a:pt x="794" y="1045"/>
                </a:cubicBezTo>
                <a:cubicBezTo>
                  <a:pt x="824" y="1045"/>
                  <a:pt x="824" y="1045"/>
                  <a:pt x="824" y="1045"/>
                </a:cubicBezTo>
                <a:cubicBezTo>
                  <a:pt x="813" y="1000"/>
                  <a:pt x="804" y="953"/>
                  <a:pt x="796" y="901"/>
                </a:cubicBezTo>
                <a:close/>
                <a:moveTo>
                  <a:pt x="893" y="539"/>
                </a:moveTo>
                <a:cubicBezTo>
                  <a:pt x="887" y="553"/>
                  <a:pt x="881" y="545"/>
                  <a:pt x="875" y="554"/>
                </a:cubicBezTo>
                <a:cubicBezTo>
                  <a:pt x="870" y="562"/>
                  <a:pt x="869" y="581"/>
                  <a:pt x="855" y="578"/>
                </a:cubicBezTo>
                <a:cubicBezTo>
                  <a:pt x="842" y="576"/>
                  <a:pt x="839" y="567"/>
                  <a:pt x="814" y="560"/>
                </a:cubicBezTo>
                <a:cubicBezTo>
                  <a:pt x="793" y="554"/>
                  <a:pt x="779" y="547"/>
                  <a:pt x="761" y="522"/>
                </a:cubicBezTo>
                <a:cubicBezTo>
                  <a:pt x="728" y="522"/>
                  <a:pt x="728" y="522"/>
                  <a:pt x="728" y="522"/>
                </a:cubicBezTo>
                <a:cubicBezTo>
                  <a:pt x="755" y="564"/>
                  <a:pt x="775" y="575"/>
                  <a:pt x="806" y="584"/>
                </a:cubicBezTo>
                <a:cubicBezTo>
                  <a:pt x="816" y="587"/>
                  <a:pt x="820" y="590"/>
                  <a:pt x="825" y="593"/>
                </a:cubicBezTo>
                <a:cubicBezTo>
                  <a:pt x="831" y="597"/>
                  <a:pt x="839" y="602"/>
                  <a:pt x="850" y="604"/>
                </a:cubicBezTo>
                <a:cubicBezTo>
                  <a:pt x="853" y="604"/>
                  <a:pt x="855" y="604"/>
                  <a:pt x="858" y="604"/>
                </a:cubicBezTo>
                <a:cubicBezTo>
                  <a:pt x="885" y="604"/>
                  <a:pt x="895" y="580"/>
                  <a:pt x="898" y="571"/>
                </a:cubicBezTo>
                <a:cubicBezTo>
                  <a:pt x="905" y="568"/>
                  <a:pt x="913" y="561"/>
                  <a:pt x="919" y="548"/>
                </a:cubicBezTo>
                <a:cubicBezTo>
                  <a:pt x="924" y="538"/>
                  <a:pt x="926" y="529"/>
                  <a:pt x="926" y="522"/>
                </a:cubicBezTo>
                <a:cubicBezTo>
                  <a:pt x="898" y="522"/>
                  <a:pt x="898" y="522"/>
                  <a:pt x="898" y="522"/>
                </a:cubicBezTo>
                <a:cubicBezTo>
                  <a:pt x="897" y="528"/>
                  <a:pt x="896" y="533"/>
                  <a:pt x="893" y="539"/>
                </a:cubicBezTo>
                <a:close/>
                <a:moveTo>
                  <a:pt x="1008" y="1459"/>
                </a:moveTo>
                <a:cubicBezTo>
                  <a:pt x="975" y="1445"/>
                  <a:pt x="937" y="1413"/>
                  <a:pt x="892" y="1274"/>
                </a:cubicBezTo>
                <a:cubicBezTo>
                  <a:pt x="865" y="1193"/>
                  <a:pt x="842" y="1122"/>
                  <a:pt x="824" y="1045"/>
                </a:cubicBezTo>
                <a:cubicBezTo>
                  <a:pt x="794" y="1045"/>
                  <a:pt x="794" y="1045"/>
                  <a:pt x="794" y="1045"/>
                </a:cubicBezTo>
                <a:cubicBezTo>
                  <a:pt x="813" y="1127"/>
                  <a:pt x="837" y="1201"/>
                  <a:pt x="865" y="1286"/>
                </a:cubicBezTo>
                <a:cubicBezTo>
                  <a:pt x="907" y="1416"/>
                  <a:pt x="946" y="1468"/>
                  <a:pt x="997" y="1489"/>
                </a:cubicBezTo>
                <a:cubicBezTo>
                  <a:pt x="1031" y="1503"/>
                  <a:pt x="1089" y="1528"/>
                  <a:pt x="1141" y="1568"/>
                </a:cubicBezTo>
                <a:cubicBezTo>
                  <a:pt x="1190" y="1568"/>
                  <a:pt x="1190" y="1568"/>
                  <a:pt x="1190" y="1568"/>
                </a:cubicBezTo>
                <a:cubicBezTo>
                  <a:pt x="1123" y="1507"/>
                  <a:pt x="1040" y="1472"/>
                  <a:pt x="1008" y="1459"/>
                </a:cubicBezTo>
                <a:close/>
                <a:moveTo>
                  <a:pt x="1424" y="1850"/>
                </a:moveTo>
                <a:cubicBezTo>
                  <a:pt x="1408" y="1838"/>
                  <a:pt x="1403" y="1830"/>
                  <a:pt x="1396" y="1817"/>
                </a:cubicBezTo>
                <a:cubicBezTo>
                  <a:pt x="1387" y="1803"/>
                  <a:pt x="1377" y="1785"/>
                  <a:pt x="1350" y="1759"/>
                </a:cubicBezTo>
                <a:cubicBezTo>
                  <a:pt x="1316" y="1726"/>
                  <a:pt x="1303" y="1708"/>
                  <a:pt x="1273" y="1667"/>
                </a:cubicBezTo>
                <a:cubicBezTo>
                  <a:pt x="1262" y="1653"/>
                  <a:pt x="1250" y="1637"/>
                  <a:pt x="1235" y="1616"/>
                </a:cubicBezTo>
                <a:cubicBezTo>
                  <a:pt x="1222" y="1598"/>
                  <a:pt x="1206" y="1582"/>
                  <a:pt x="1190" y="1568"/>
                </a:cubicBezTo>
                <a:cubicBezTo>
                  <a:pt x="1141" y="1568"/>
                  <a:pt x="1141" y="1568"/>
                  <a:pt x="1141" y="1568"/>
                </a:cubicBezTo>
                <a:cubicBezTo>
                  <a:pt x="1167" y="1587"/>
                  <a:pt x="1192" y="1610"/>
                  <a:pt x="1212" y="1636"/>
                </a:cubicBezTo>
                <a:cubicBezTo>
                  <a:pt x="1273" y="1717"/>
                  <a:pt x="1282" y="1736"/>
                  <a:pt x="1330" y="1783"/>
                </a:cubicBezTo>
                <a:cubicBezTo>
                  <a:pt x="1378" y="1829"/>
                  <a:pt x="1367" y="1845"/>
                  <a:pt x="1406" y="1876"/>
                </a:cubicBezTo>
                <a:cubicBezTo>
                  <a:pt x="1446" y="1907"/>
                  <a:pt x="1444" y="1950"/>
                  <a:pt x="1395" y="1971"/>
                </a:cubicBezTo>
                <a:cubicBezTo>
                  <a:pt x="1346" y="1991"/>
                  <a:pt x="1338" y="2019"/>
                  <a:pt x="1307" y="2056"/>
                </a:cubicBezTo>
                <a:cubicBezTo>
                  <a:pt x="1285" y="2082"/>
                  <a:pt x="1265" y="2089"/>
                  <a:pt x="1247" y="2090"/>
                </a:cubicBezTo>
                <a:cubicBezTo>
                  <a:pt x="1310" y="2090"/>
                  <a:pt x="1310" y="2090"/>
                  <a:pt x="1310" y="2090"/>
                </a:cubicBezTo>
                <a:cubicBezTo>
                  <a:pt x="1316" y="2085"/>
                  <a:pt x="1323" y="2079"/>
                  <a:pt x="1329" y="2072"/>
                </a:cubicBezTo>
                <a:cubicBezTo>
                  <a:pt x="1338" y="2061"/>
                  <a:pt x="1345" y="2052"/>
                  <a:pt x="1351" y="2043"/>
                </a:cubicBezTo>
                <a:cubicBezTo>
                  <a:pt x="1368" y="2020"/>
                  <a:pt x="1378" y="2006"/>
                  <a:pt x="1406" y="1994"/>
                </a:cubicBezTo>
                <a:cubicBezTo>
                  <a:pt x="1438" y="1981"/>
                  <a:pt x="1458" y="1958"/>
                  <a:pt x="1462" y="1930"/>
                </a:cubicBezTo>
                <a:cubicBezTo>
                  <a:pt x="1466" y="1901"/>
                  <a:pt x="1452" y="1872"/>
                  <a:pt x="1424" y="1850"/>
                </a:cubicBezTo>
                <a:close/>
              </a:path>
            </a:pathLst>
          </a:custGeom>
          <a:solidFill>
            <a:schemeClr val="tx1">
              <a:alpha val="5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>
              <a:solidFill>
                <a:prstClr val="black"/>
              </a:solidFill>
            </a:endParaRPr>
          </a:p>
        </p:txBody>
      </p:sp>
      <p:sp>
        <p:nvSpPr>
          <p:cNvPr id="28" name="Freeform 29"/>
          <p:cNvSpPr>
            <a:spLocks noEditPoints="1"/>
          </p:cNvSpPr>
          <p:nvPr/>
        </p:nvSpPr>
        <p:spPr bwMode="auto">
          <a:xfrm>
            <a:off x="950696" y="2514601"/>
            <a:ext cx="776507" cy="528913"/>
          </a:xfrm>
          <a:custGeom>
            <a:avLst/>
            <a:gdLst>
              <a:gd name="T0" fmla="*/ 345 w 400"/>
              <a:gd name="T1" fmla="*/ 80 h 272"/>
              <a:gd name="T2" fmla="*/ 328 w 400"/>
              <a:gd name="T3" fmla="*/ 123 h 272"/>
              <a:gd name="T4" fmla="*/ 360 w 400"/>
              <a:gd name="T5" fmla="*/ 230 h 272"/>
              <a:gd name="T6" fmla="*/ 360 w 400"/>
              <a:gd name="T7" fmla="*/ 249 h 272"/>
              <a:gd name="T8" fmla="*/ 378 w 400"/>
              <a:gd name="T9" fmla="*/ 270 h 272"/>
              <a:gd name="T10" fmla="*/ 379 w 400"/>
              <a:gd name="T11" fmla="*/ 271 h 272"/>
              <a:gd name="T12" fmla="*/ 399 w 400"/>
              <a:gd name="T13" fmla="*/ 252 h 272"/>
              <a:gd name="T14" fmla="*/ 400 w 400"/>
              <a:gd name="T15" fmla="*/ 230 h 272"/>
              <a:gd name="T16" fmla="*/ 345 w 400"/>
              <a:gd name="T17" fmla="*/ 80 h 272"/>
              <a:gd name="T18" fmla="*/ 200 w 400"/>
              <a:gd name="T19" fmla="*/ 55 h 272"/>
              <a:gd name="T20" fmla="*/ 226 w 400"/>
              <a:gd name="T21" fmla="*/ 57 h 272"/>
              <a:gd name="T22" fmla="*/ 254 w 400"/>
              <a:gd name="T23" fmla="*/ 22 h 272"/>
              <a:gd name="T24" fmla="*/ 200 w 400"/>
              <a:gd name="T25" fmla="*/ 15 h 272"/>
              <a:gd name="T26" fmla="*/ 0 w 400"/>
              <a:gd name="T27" fmla="*/ 230 h 272"/>
              <a:gd name="T28" fmla="*/ 1 w 400"/>
              <a:gd name="T29" fmla="*/ 252 h 272"/>
              <a:gd name="T30" fmla="*/ 23 w 400"/>
              <a:gd name="T31" fmla="*/ 270 h 272"/>
              <a:gd name="T32" fmla="*/ 41 w 400"/>
              <a:gd name="T33" fmla="*/ 248 h 272"/>
              <a:gd name="T34" fmla="*/ 40 w 400"/>
              <a:gd name="T35" fmla="*/ 230 h 272"/>
              <a:gd name="T36" fmla="*/ 200 w 400"/>
              <a:gd name="T37" fmla="*/ 55 h 272"/>
              <a:gd name="T38" fmla="*/ 163 w 400"/>
              <a:gd name="T39" fmla="*/ 207 h 272"/>
              <a:gd name="T40" fmla="*/ 178 w 400"/>
              <a:gd name="T41" fmla="*/ 261 h 272"/>
              <a:gd name="T42" fmla="*/ 232 w 400"/>
              <a:gd name="T43" fmla="*/ 247 h 272"/>
              <a:gd name="T44" fmla="*/ 326 w 400"/>
              <a:gd name="T45" fmla="*/ 5 h 272"/>
              <a:gd name="T46" fmla="*/ 163 w 400"/>
              <a:gd name="T47" fmla="*/ 207 h 2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400" h="272">
                <a:moveTo>
                  <a:pt x="345" y="80"/>
                </a:moveTo>
                <a:cubicBezTo>
                  <a:pt x="339" y="95"/>
                  <a:pt x="333" y="110"/>
                  <a:pt x="328" y="123"/>
                </a:cubicBezTo>
                <a:cubicBezTo>
                  <a:pt x="348" y="152"/>
                  <a:pt x="360" y="189"/>
                  <a:pt x="360" y="230"/>
                </a:cubicBezTo>
                <a:cubicBezTo>
                  <a:pt x="360" y="236"/>
                  <a:pt x="360" y="243"/>
                  <a:pt x="360" y="249"/>
                </a:cubicBezTo>
                <a:cubicBezTo>
                  <a:pt x="359" y="260"/>
                  <a:pt x="367" y="269"/>
                  <a:pt x="378" y="270"/>
                </a:cubicBezTo>
                <a:cubicBezTo>
                  <a:pt x="378" y="271"/>
                  <a:pt x="379" y="271"/>
                  <a:pt x="379" y="271"/>
                </a:cubicBezTo>
                <a:cubicBezTo>
                  <a:pt x="390" y="271"/>
                  <a:pt x="398" y="263"/>
                  <a:pt x="399" y="252"/>
                </a:cubicBezTo>
                <a:cubicBezTo>
                  <a:pt x="400" y="245"/>
                  <a:pt x="400" y="237"/>
                  <a:pt x="400" y="230"/>
                </a:cubicBezTo>
                <a:cubicBezTo>
                  <a:pt x="400" y="171"/>
                  <a:pt x="379" y="118"/>
                  <a:pt x="345" y="80"/>
                </a:cubicBezTo>
                <a:close/>
                <a:moveTo>
                  <a:pt x="200" y="55"/>
                </a:moveTo>
                <a:cubicBezTo>
                  <a:pt x="209" y="55"/>
                  <a:pt x="218" y="55"/>
                  <a:pt x="226" y="57"/>
                </a:cubicBezTo>
                <a:cubicBezTo>
                  <a:pt x="235" y="46"/>
                  <a:pt x="245" y="34"/>
                  <a:pt x="254" y="22"/>
                </a:cubicBezTo>
                <a:cubicBezTo>
                  <a:pt x="237" y="17"/>
                  <a:pt x="219" y="15"/>
                  <a:pt x="200" y="15"/>
                </a:cubicBezTo>
                <a:cubicBezTo>
                  <a:pt x="88" y="15"/>
                  <a:pt x="0" y="109"/>
                  <a:pt x="0" y="230"/>
                </a:cubicBezTo>
                <a:cubicBezTo>
                  <a:pt x="0" y="237"/>
                  <a:pt x="1" y="245"/>
                  <a:pt x="1" y="252"/>
                </a:cubicBezTo>
                <a:cubicBezTo>
                  <a:pt x="2" y="263"/>
                  <a:pt x="12" y="271"/>
                  <a:pt x="23" y="270"/>
                </a:cubicBezTo>
                <a:cubicBezTo>
                  <a:pt x="34" y="269"/>
                  <a:pt x="42" y="259"/>
                  <a:pt x="41" y="248"/>
                </a:cubicBezTo>
                <a:cubicBezTo>
                  <a:pt x="41" y="242"/>
                  <a:pt x="40" y="236"/>
                  <a:pt x="40" y="230"/>
                </a:cubicBezTo>
                <a:cubicBezTo>
                  <a:pt x="40" y="132"/>
                  <a:pt x="111" y="55"/>
                  <a:pt x="200" y="55"/>
                </a:cubicBezTo>
                <a:close/>
                <a:moveTo>
                  <a:pt x="163" y="207"/>
                </a:moveTo>
                <a:cubicBezTo>
                  <a:pt x="149" y="230"/>
                  <a:pt x="158" y="250"/>
                  <a:pt x="178" y="261"/>
                </a:cubicBezTo>
                <a:cubicBezTo>
                  <a:pt x="197" y="272"/>
                  <a:pt x="218" y="270"/>
                  <a:pt x="232" y="247"/>
                </a:cubicBezTo>
                <a:cubicBezTo>
                  <a:pt x="246" y="223"/>
                  <a:pt x="333" y="9"/>
                  <a:pt x="326" y="5"/>
                </a:cubicBezTo>
                <a:cubicBezTo>
                  <a:pt x="318" y="0"/>
                  <a:pt x="177" y="183"/>
                  <a:pt x="163" y="207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>
              <a:solidFill>
                <a:prstClr val="black"/>
              </a:solidFill>
            </a:endParaRPr>
          </a:p>
        </p:txBody>
      </p:sp>
      <p:sp>
        <p:nvSpPr>
          <p:cNvPr id="179" name="TextBox 178"/>
          <p:cNvSpPr txBox="1"/>
          <p:nvPr/>
        </p:nvSpPr>
        <p:spPr>
          <a:xfrm>
            <a:off x="744702" y="3043518"/>
            <a:ext cx="3201695" cy="505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400" dirty="0">
                <a:solidFill>
                  <a:srgbClr val="95A5A6"/>
                </a:solidFill>
                <a:latin typeface="Lato Black" pitchFamily="34" charset="0"/>
              </a:rPr>
              <a:t>20 Minutes</a:t>
            </a:r>
            <a:endParaRPr lang="en-US" sz="2400" dirty="0">
              <a:solidFill>
                <a:srgbClr val="95A5A6"/>
              </a:solidFill>
              <a:latin typeface="Lato Light" pitchFamily="34" charset="0"/>
            </a:endParaRPr>
          </a:p>
        </p:txBody>
      </p:sp>
      <p:sp>
        <p:nvSpPr>
          <p:cNvPr id="181" name="TextBox 180"/>
          <p:cNvSpPr txBox="1"/>
          <p:nvPr/>
        </p:nvSpPr>
        <p:spPr>
          <a:xfrm>
            <a:off x="7010401" y="1864235"/>
            <a:ext cx="3735932" cy="8228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67" dirty="0">
                <a:solidFill>
                  <a:prstClr val="white"/>
                </a:solidFill>
                <a:latin typeface="Lato Black" pitchFamily="34" charset="0"/>
              </a:rPr>
              <a:t>Sprint Planning</a:t>
            </a:r>
          </a:p>
          <a:p>
            <a:pPr>
              <a:lnSpc>
                <a:spcPct val="120000"/>
              </a:lnSpc>
            </a:pPr>
            <a:endParaRPr lang="en-US" sz="1200" dirty="0">
              <a:solidFill>
                <a:prstClr val="white"/>
              </a:solidFill>
              <a:latin typeface="Lato" pitchFamily="34" charset="0"/>
            </a:endParaRPr>
          </a:p>
          <a:p>
            <a:pPr>
              <a:lnSpc>
                <a:spcPct val="120000"/>
              </a:lnSpc>
            </a:pPr>
            <a:r>
              <a:rPr lang="en-US" sz="1200" dirty="0">
                <a:solidFill>
                  <a:prstClr val="white"/>
                </a:solidFill>
                <a:latin typeface="Lato" pitchFamily="34" charset="0"/>
              </a:rPr>
              <a:t>Sprint Goal and Sprint Backlog</a:t>
            </a:r>
          </a:p>
        </p:txBody>
      </p:sp>
      <p:sp>
        <p:nvSpPr>
          <p:cNvPr id="182" name="TextBox 181"/>
          <p:cNvSpPr txBox="1"/>
          <p:nvPr/>
        </p:nvSpPr>
        <p:spPr>
          <a:xfrm>
            <a:off x="7315205" y="3014667"/>
            <a:ext cx="4271433" cy="7488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67" dirty="0">
                <a:latin typeface="Lato Black" pitchFamily="34" charset="0"/>
              </a:rPr>
              <a:t>Sprint Execution</a:t>
            </a:r>
          </a:p>
          <a:p>
            <a:pPr>
              <a:lnSpc>
                <a:spcPct val="90000"/>
              </a:lnSpc>
            </a:pPr>
            <a:endParaRPr lang="en-US" sz="1333" dirty="0"/>
          </a:p>
          <a:p>
            <a:pPr>
              <a:lnSpc>
                <a:spcPct val="90000"/>
              </a:lnSpc>
            </a:pPr>
            <a:r>
              <a:rPr lang="en-US" sz="1333" dirty="0"/>
              <a:t>Time-box of 10 days.</a:t>
            </a:r>
          </a:p>
        </p:txBody>
      </p:sp>
      <p:sp>
        <p:nvSpPr>
          <p:cNvPr id="184" name="TextBox 183"/>
          <p:cNvSpPr txBox="1"/>
          <p:nvPr/>
        </p:nvSpPr>
        <p:spPr>
          <a:xfrm>
            <a:off x="7721600" y="4038020"/>
            <a:ext cx="4267200" cy="7201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867" dirty="0">
                <a:solidFill>
                  <a:srgbClr val="FFFFFF"/>
                </a:solidFill>
                <a:latin typeface="Lato"/>
              </a:rPr>
              <a:t>Sprint Review</a:t>
            </a:r>
          </a:p>
          <a:p>
            <a:pPr>
              <a:lnSpc>
                <a:spcPct val="90000"/>
              </a:lnSpc>
            </a:pPr>
            <a:endParaRPr lang="en-US" sz="1333" dirty="0">
              <a:solidFill>
                <a:srgbClr val="FFFFFF"/>
              </a:solidFill>
            </a:endParaRPr>
          </a:p>
          <a:p>
            <a:pPr>
              <a:lnSpc>
                <a:spcPct val="90000"/>
              </a:lnSpc>
            </a:pPr>
            <a:r>
              <a:rPr lang="en-US" sz="1333" dirty="0">
                <a:solidFill>
                  <a:srgbClr val="FFFFFF"/>
                </a:solidFill>
              </a:rPr>
              <a:t>Review the Product Increment..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8324239" y="5244265"/>
            <a:ext cx="4271433" cy="769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67" dirty="0">
                <a:latin typeface="Lato Black" pitchFamily="34" charset="0"/>
              </a:rPr>
              <a:t>Retrospective</a:t>
            </a:r>
          </a:p>
          <a:p>
            <a:endParaRPr lang="en-US" sz="1333" dirty="0"/>
          </a:p>
          <a:p>
            <a:pPr>
              <a:lnSpc>
                <a:spcPct val="90000"/>
              </a:lnSpc>
            </a:pPr>
            <a:r>
              <a:rPr lang="en-US" sz="1333" dirty="0"/>
              <a:t>Identify improvements.</a:t>
            </a:r>
          </a:p>
        </p:txBody>
      </p:sp>
    </p:spTree>
    <p:extLst>
      <p:ext uri="{BB962C8B-B14F-4D97-AF65-F5344CB8AC3E}">
        <p14:creationId xmlns:p14="http://schemas.microsoft.com/office/powerpoint/2010/main" val="30101081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00"/>
                            </p:stCondLst>
                            <p:childTnLst>
                              <p:par>
                                <p:cTn id="11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3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500"/>
                            </p:stCondLst>
                            <p:childTnLst>
                              <p:par>
                                <p:cTn id="10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animBg="1"/>
      <p:bldP spid="4" grpId="0" animBg="1"/>
      <p:bldP spid="5" grpId="0" animBg="1"/>
      <p:bldP spid="6" grpId="0" animBg="1"/>
      <p:bldP spid="8" grpId="0" animBg="1"/>
      <p:bldP spid="9" grpId="0" animBg="1"/>
      <p:bldP spid="10" grpId="0" animBg="1"/>
      <p:bldP spid="11" grpId="0" animBg="1"/>
      <p:bldP spid="12" grpId="0" animBg="1"/>
      <p:bldP spid="15" grpId="0" animBg="1"/>
      <p:bldP spid="16" grpId="0" animBg="1"/>
      <p:bldP spid="19" grpId="0" animBg="1"/>
      <p:bldP spid="22" grpId="0" animBg="1"/>
      <p:bldP spid="28" grpId="0" animBg="1"/>
      <p:bldP spid="179" grpId="0"/>
      <p:bldP spid="181" grpId="0"/>
      <p:bldP spid="182" grpId="0"/>
      <p:bldP spid="184" grpId="0"/>
      <p:bldP spid="33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Sprint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Sprint #1</a:t>
            </a:r>
          </a:p>
        </p:txBody>
      </p:sp>
    </p:spTree>
    <p:extLst>
      <p:ext uri="{BB962C8B-B14F-4D97-AF65-F5344CB8AC3E}">
        <p14:creationId xmlns:p14="http://schemas.microsoft.com/office/powerpoint/2010/main" val="126305731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Sprint planning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Sprint #1</a:t>
            </a:r>
          </a:p>
        </p:txBody>
      </p:sp>
    </p:spTree>
    <p:extLst>
      <p:ext uri="{BB962C8B-B14F-4D97-AF65-F5344CB8AC3E}">
        <p14:creationId xmlns:p14="http://schemas.microsoft.com/office/powerpoint/2010/main" val="97662803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be delivered?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467998"/>
            <a:ext cx="10972800" cy="3396102"/>
          </a:xfrm>
        </p:spPr>
        <p:txBody>
          <a:bodyPr>
            <a:normAutofit/>
          </a:bodyPr>
          <a:lstStyle/>
          <a:p>
            <a:r>
              <a:rPr lang="en-US" dirty="0"/>
              <a:t>In the “Backlog” column generate:</a:t>
            </a:r>
          </a:p>
          <a:p>
            <a:pPr lvl="1"/>
            <a:r>
              <a:rPr lang="en-US" dirty="0"/>
              <a:t>10 CRs of color yellow.</a:t>
            </a:r>
          </a:p>
          <a:p>
            <a:r>
              <a:rPr lang="en-US" dirty="0"/>
              <a:t>Write “CR” and the number of work item in the center of a sticky note. The number is continuous </a:t>
            </a:r>
            <a:r>
              <a:rPr lang="mr-IN" dirty="0"/>
              <a:t>–</a:t>
            </a:r>
            <a:r>
              <a:rPr lang="en-US" dirty="0"/>
              <a:t> from 1 to 10.</a:t>
            </a:r>
          </a:p>
          <a:p>
            <a:r>
              <a:rPr lang="en-US" dirty="0"/>
              <a:t>Put 0 in the top left corner leaving room top and bottom.</a:t>
            </a:r>
            <a:endParaRPr lang="en-GB" dirty="0"/>
          </a:p>
        </p:txBody>
      </p:sp>
      <p:grpSp>
        <p:nvGrpSpPr>
          <p:cNvPr id="9" name="Group 8"/>
          <p:cNvGrpSpPr/>
          <p:nvPr/>
        </p:nvGrpSpPr>
        <p:grpSpPr>
          <a:xfrm>
            <a:off x="4186767" y="5000978"/>
            <a:ext cx="3564466" cy="1126066"/>
            <a:chOff x="3704167" y="3578578"/>
            <a:chExt cx="3564466" cy="1126066"/>
          </a:xfrm>
        </p:grpSpPr>
        <p:sp>
          <p:nvSpPr>
            <p:cNvPr id="5" name="Rectangle 4"/>
            <p:cNvSpPr/>
            <p:nvPr/>
          </p:nvSpPr>
          <p:spPr>
            <a:xfrm>
              <a:off x="3704167" y="3578578"/>
              <a:ext cx="3564466" cy="1126066"/>
            </a:xfrm>
            <a:prstGeom prst="rect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181600" y="3857979"/>
              <a:ext cx="103754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/>
                <a:t>CR#1</a:t>
              </a:r>
              <a:endParaRPr lang="bg-BG" sz="2800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815667" y="3617879"/>
              <a:ext cx="35887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0</a:t>
              </a:r>
              <a:endParaRPr lang="bg-BG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121407449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541101" y="2554617"/>
            <a:ext cx="11353721" cy="1754326"/>
          </a:xfrm>
        </p:spPr>
        <p:txBody>
          <a:bodyPr/>
          <a:lstStyle/>
          <a:p>
            <a:r>
              <a:rPr lang="en-US" dirty="0"/>
              <a:t>The backlog is prioritized </a:t>
            </a:r>
            <a:r>
              <a:rPr lang="mr-IN" dirty="0"/>
              <a:t>–</a:t>
            </a:r>
            <a:r>
              <a:rPr lang="en-US" dirty="0"/>
              <a:t> deliver accordingly!</a:t>
            </a:r>
          </a:p>
        </p:txBody>
      </p:sp>
    </p:spTree>
    <p:extLst>
      <p:ext uri="{BB962C8B-B14F-4D97-AF65-F5344CB8AC3E}">
        <p14:creationId xmlns:p14="http://schemas.microsoft.com/office/powerpoint/2010/main" val="36384849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Sprint execution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Scrum Guide</a:t>
            </a:r>
          </a:p>
        </p:txBody>
      </p:sp>
    </p:spTree>
    <p:extLst>
      <p:ext uri="{BB962C8B-B14F-4D97-AF65-F5344CB8AC3E}">
        <p14:creationId xmlns:p14="http://schemas.microsoft.com/office/powerpoint/2010/main" val="181779471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Daily routine of the Sprint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Pick an event card and follow its instructions.</a:t>
            </a:r>
          </a:p>
          <a:p>
            <a:r>
              <a:rPr lang="en-US" dirty="0"/>
              <a:t>Each of the Dev team members should: </a:t>
            </a:r>
          </a:p>
          <a:p>
            <a:pPr lvl="1"/>
            <a:r>
              <a:rPr lang="en-US" dirty="0"/>
              <a:t>Move the card they will work on in the respective column </a:t>
            </a:r>
            <a:r>
              <a:rPr lang="en-US" b="1" dirty="0"/>
              <a:t>with a die</a:t>
            </a:r>
          </a:p>
          <a:p>
            <a:pPr lvl="1"/>
            <a:r>
              <a:rPr lang="en-US" dirty="0"/>
              <a:t>Roll a die to see if the card can move to the next column to the right</a:t>
            </a:r>
          </a:p>
          <a:p>
            <a:pPr lvl="0"/>
            <a:r>
              <a:rPr lang="en-US" dirty="0"/>
              <a:t>Each team member moves the cards on the board according to the rules.</a:t>
            </a:r>
          </a:p>
          <a:p>
            <a:r>
              <a:rPr lang="en-US" dirty="0"/>
              <a:t>At the end of the day the Dev team collects CFD for the CRs.</a:t>
            </a:r>
          </a:p>
        </p:txBody>
      </p:sp>
    </p:spTree>
    <p:extLst>
      <p:ext uri="{BB962C8B-B14F-4D97-AF65-F5344CB8AC3E}">
        <p14:creationId xmlns:p14="http://schemas.microsoft.com/office/powerpoint/2010/main" val="9611682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/>
          <p:cNvSpPr/>
          <p:nvPr/>
        </p:nvSpPr>
        <p:spPr>
          <a:xfrm>
            <a:off x="2385368" y="2555609"/>
            <a:ext cx="1712321" cy="1712321"/>
          </a:xfrm>
          <a:prstGeom prst="ellipse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26" name="Rectangle 23"/>
          <p:cNvSpPr>
            <a:spLocks noChangeArrowheads="1"/>
          </p:cNvSpPr>
          <p:nvPr/>
        </p:nvSpPr>
        <p:spPr bwMode="auto">
          <a:xfrm>
            <a:off x="-25398" y="-1"/>
            <a:ext cx="667988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>
              <a:solidFill>
                <a:prstClr val="black"/>
              </a:solidFill>
            </a:endParaRPr>
          </a:p>
        </p:txBody>
      </p:sp>
      <p:sp>
        <p:nvSpPr>
          <p:cNvPr id="27" name="Rectangle 24"/>
          <p:cNvSpPr>
            <a:spLocks noChangeArrowheads="1"/>
          </p:cNvSpPr>
          <p:nvPr/>
        </p:nvSpPr>
        <p:spPr bwMode="auto">
          <a:xfrm>
            <a:off x="642591" y="-1"/>
            <a:ext cx="672229" cy="68580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>
              <a:solidFill>
                <a:prstClr val="black"/>
              </a:solidFill>
            </a:endParaRPr>
          </a:p>
        </p:txBody>
      </p:sp>
      <p:sp>
        <p:nvSpPr>
          <p:cNvPr id="28" name="Rectangle 25"/>
          <p:cNvSpPr>
            <a:spLocks noChangeArrowheads="1"/>
          </p:cNvSpPr>
          <p:nvPr/>
        </p:nvSpPr>
        <p:spPr bwMode="auto">
          <a:xfrm>
            <a:off x="1314821" y="-1"/>
            <a:ext cx="667988" cy="6858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>
              <a:solidFill>
                <a:prstClr val="black"/>
              </a:solidFill>
            </a:endParaRPr>
          </a:p>
        </p:txBody>
      </p:sp>
      <p:sp>
        <p:nvSpPr>
          <p:cNvPr id="29" name="Freeform 26"/>
          <p:cNvSpPr>
            <a:spLocks/>
          </p:cNvSpPr>
          <p:nvPr/>
        </p:nvSpPr>
        <p:spPr bwMode="auto">
          <a:xfrm>
            <a:off x="1982809" y="-1"/>
            <a:ext cx="667988" cy="6858001"/>
          </a:xfrm>
          <a:custGeom>
            <a:avLst/>
            <a:gdLst>
              <a:gd name="T0" fmla="*/ 98 w 351"/>
              <a:gd name="T1" fmla="*/ 1796 h 3600"/>
              <a:gd name="T2" fmla="*/ 351 w 351"/>
              <a:gd name="T3" fmla="*/ 1323 h 3600"/>
              <a:gd name="T4" fmla="*/ 351 w 351"/>
              <a:gd name="T5" fmla="*/ 0 h 3600"/>
              <a:gd name="T6" fmla="*/ 0 w 351"/>
              <a:gd name="T7" fmla="*/ 0 h 3600"/>
              <a:gd name="T8" fmla="*/ 0 w 351"/>
              <a:gd name="T9" fmla="*/ 3600 h 3600"/>
              <a:gd name="T10" fmla="*/ 351 w 351"/>
              <a:gd name="T11" fmla="*/ 3600 h 3600"/>
              <a:gd name="T12" fmla="*/ 351 w 351"/>
              <a:gd name="T13" fmla="*/ 2270 h 3600"/>
              <a:gd name="T14" fmla="*/ 98 w 351"/>
              <a:gd name="T15" fmla="*/ 1796 h 3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51" h="3600">
                <a:moveTo>
                  <a:pt x="98" y="1796"/>
                </a:moveTo>
                <a:cubicBezTo>
                  <a:pt x="98" y="1599"/>
                  <a:pt x="199" y="1425"/>
                  <a:pt x="351" y="1323"/>
                </a:cubicBezTo>
                <a:cubicBezTo>
                  <a:pt x="351" y="0"/>
                  <a:pt x="351" y="0"/>
                  <a:pt x="351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3600"/>
                  <a:pt x="0" y="3600"/>
                  <a:pt x="0" y="3600"/>
                </a:cubicBezTo>
                <a:cubicBezTo>
                  <a:pt x="351" y="3600"/>
                  <a:pt x="351" y="3600"/>
                  <a:pt x="351" y="3600"/>
                </a:cubicBezTo>
                <a:cubicBezTo>
                  <a:pt x="351" y="2270"/>
                  <a:pt x="351" y="2270"/>
                  <a:pt x="351" y="2270"/>
                </a:cubicBezTo>
                <a:cubicBezTo>
                  <a:pt x="199" y="2168"/>
                  <a:pt x="98" y="1994"/>
                  <a:pt x="98" y="1796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>
              <a:solidFill>
                <a:prstClr val="black"/>
              </a:solidFill>
            </a:endParaRPr>
          </a:p>
        </p:txBody>
      </p:sp>
      <p:sp>
        <p:nvSpPr>
          <p:cNvPr id="30" name="Freeform 27"/>
          <p:cNvSpPr>
            <a:spLocks noEditPoints="1"/>
          </p:cNvSpPr>
          <p:nvPr/>
        </p:nvSpPr>
        <p:spPr bwMode="auto">
          <a:xfrm>
            <a:off x="2650790" y="-1"/>
            <a:ext cx="670108" cy="6858001"/>
          </a:xfrm>
          <a:custGeom>
            <a:avLst/>
            <a:gdLst>
              <a:gd name="T0" fmla="*/ 0 w 351"/>
              <a:gd name="T1" fmla="*/ 2270 h 3600"/>
              <a:gd name="T2" fmla="*/ 0 w 351"/>
              <a:gd name="T3" fmla="*/ 3600 h 3600"/>
              <a:gd name="T4" fmla="*/ 351 w 351"/>
              <a:gd name="T5" fmla="*/ 3600 h 3600"/>
              <a:gd name="T6" fmla="*/ 351 w 351"/>
              <a:gd name="T7" fmla="*/ 2365 h 3600"/>
              <a:gd name="T8" fmla="*/ 317 w 351"/>
              <a:gd name="T9" fmla="*/ 2366 h 3600"/>
              <a:gd name="T10" fmla="*/ 0 w 351"/>
              <a:gd name="T11" fmla="*/ 2270 h 3600"/>
              <a:gd name="T12" fmla="*/ 0 w 351"/>
              <a:gd name="T13" fmla="*/ 0 h 3600"/>
              <a:gd name="T14" fmla="*/ 0 w 351"/>
              <a:gd name="T15" fmla="*/ 1323 h 3600"/>
              <a:gd name="T16" fmla="*/ 317 w 351"/>
              <a:gd name="T17" fmla="*/ 1227 h 3600"/>
              <a:gd name="T18" fmla="*/ 351 w 351"/>
              <a:gd name="T19" fmla="*/ 1228 h 3600"/>
              <a:gd name="T20" fmla="*/ 351 w 351"/>
              <a:gd name="T21" fmla="*/ 0 h 3600"/>
              <a:gd name="T22" fmla="*/ 0 w 351"/>
              <a:gd name="T23" fmla="*/ 0 h 3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351" h="3600">
                <a:moveTo>
                  <a:pt x="0" y="2270"/>
                </a:moveTo>
                <a:cubicBezTo>
                  <a:pt x="0" y="3600"/>
                  <a:pt x="0" y="3600"/>
                  <a:pt x="0" y="3600"/>
                </a:cubicBezTo>
                <a:cubicBezTo>
                  <a:pt x="351" y="3600"/>
                  <a:pt x="351" y="3600"/>
                  <a:pt x="351" y="3600"/>
                </a:cubicBezTo>
                <a:cubicBezTo>
                  <a:pt x="351" y="2365"/>
                  <a:pt x="351" y="2365"/>
                  <a:pt x="351" y="2365"/>
                </a:cubicBezTo>
                <a:cubicBezTo>
                  <a:pt x="340" y="2366"/>
                  <a:pt x="329" y="2366"/>
                  <a:pt x="317" y="2366"/>
                </a:cubicBezTo>
                <a:cubicBezTo>
                  <a:pt x="200" y="2366"/>
                  <a:pt x="91" y="2331"/>
                  <a:pt x="0" y="2270"/>
                </a:cubicBezTo>
                <a:close/>
                <a:moveTo>
                  <a:pt x="0" y="0"/>
                </a:moveTo>
                <a:cubicBezTo>
                  <a:pt x="0" y="1323"/>
                  <a:pt x="0" y="1323"/>
                  <a:pt x="0" y="1323"/>
                </a:cubicBezTo>
                <a:cubicBezTo>
                  <a:pt x="91" y="1262"/>
                  <a:pt x="200" y="1227"/>
                  <a:pt x="317" y="1227"/>
                </a:cubicBezTo>
                <a:cubicBezTo>
                  <a:pt x="329" y="1227"/>
                  <a:pt x="340" y="1227"/>
                  <a:pt x="351" y="1228"/>
                </a:cubicBezTo>
                <a:cubicBezTo>
                  <a:pt x="351" y="0"/>
                  <a:pt x="351" y="0"/>
                  <a:pt x="351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>
              <a:solidFill>
                <a:prstClr val="black"/>
              </a:solidFill>
            </a:endParaRPr>
          </a:p>
        </p:txBody>
      </p:sp>
      <p:sp>
        <p:nvSpPr>
          <p:cNvPr id="31" name="Freeform 28"/>
          <p:cNvSpPr>
            <a:spLocks noEditPoints="1"/>
          </p:cNvSpPr>
          <p:nvPr/>
        </p:nvSpPr>
        <p:spPr bwMode="auto">
          <a:xfrm>
            <a:off x="3320901" y="-1"/>
            <a:ext cx="670108" cy="6858001"/>
          </a:xfrm>
          <a:custGeom>
            <a:avLst/>
            <a:gdLst>
              <a:gd name="T0" fmla="*/ 0 w 352"/>
              <a:gd name="T1" fmla="*/ 0 h 3600"/>
              <a:gd name="T2" fmla="*/ 0 w 352"/>
              <a:gd name="T3" fmla="*/ 1228 h 3600"/>
              <a:gd name="T4" fmla="*/ 352 w 352"/>
              <a:gd name="T5" fmla="*/ 1377 h 3600"/>
              <a:gd name="T6" fmla="*/ 352 w 352"/>
              <a:gd name="T7" fmla="*/ 0 h 3600"/>
              <a:gd name="T8" fmla="*/ 0 w 352"/>
              <a:gd name="T9" fmla="*/ 0 h 3600"/>
              <a:gd name="T10" fmla="*/ 0 w 352"/>
              <a:gd name="T11" fmla="*/ 3600 h 3600"/>
              <a:gd name="T12" fmla="*/ 352 w 352"/>
              <a:gd name="T13" fmla="*/ 3600 h 3600"/>
              <a:gd name="T14" fmla="*/ 352 w 352"/>
              <a:gd name="T15" fmla="*/ 2216 h 3600"/>
              <a:gd name="T16" fmla="*/ 0 w 352"/>
              <a:gd name="T17" fmla="*/ 2365 h 3600"/>
              <a:gd name="T18" fmla="*/ 0 w 352"/>
              <a:gd name="T19" fmla="*/ 3600 h 3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52" h="3600">
                <a:moveTo>
                  <a:pt x="0" y="0"/>
                </a:moveTo>
                <a:cubicBezTo>
                  <a:pt x="0" y="1228"/>
                  <a:pt x="0" y="1228"/>
                  <a:pt x="0" y="1228"/>
                </a:cubicBezTo>
                <a:cubicBezTo>
                  <a:pt x="136" y="1236"/>
                  <a:pt x="258" y="1291"/>
                  <a:pt x="352" y="1377"/>
                </a:cubicBezTo>
                <a:cubicBezTo>
                  <a:pt x="352" y="0"/>
                  <a:pt x="352" y="0"/>
                  <a:pt x="352" y="0"/>
                </a:cubicBezTo>
                <a:lnTo>
                  <a:pt x="0" y="0"/>
                </a:lnTo>
                <a:close/>
                <a:moveTo>
                  <a:pt x="0" y="3600"/>
                </a:moveTo>
                <a:cubicBezTo>
                  <a:pt x="352" y="3600"/>
                  <a:pt x="352" y="3600"/>
                  <a:pt x="352" y="3600"/>
                </a:cubicBezTo>
                <a:cubicBezTo>
                  <a:pt x="352" y="2216"/>
                  <a:pt x="352" y="2216"/>
                  <a:pt x="352" y="2216"/>
                </a:cubicBezTo>
                <a:cubicBezTo>
                  <a:pt x="258" y="2302"/>
                  <a:pt x="136" y="2357"/>
                  <a:pt x="0" y="2365"/>
                </a:cubicBezTo>
                <a:lnTo>
                  <a:pt x="0" y="360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>
              <a:solidFill>
                <a:prstClr val="black"/>
              </a:solidFill>
            </a:endParaRPr>
          </a:p>
        </p:txBody>
      </p:sp>
      <p:sp>
        <p:nvSpPr>
          <p:cNvPr id="5" name="Freeform 6"/>
          <p:cNvSpPr>
            <a:spLocks noEditPoints="1"/>
          </p:cNvSpPr>
          <p:nvPr/>
        </p:nvSpPr>
        <p:spPr bwMode="auto">
          <a:xfrm>
            <a:off x="2610926" y="3037587"/>
            <a:ext cx="1200727" cy="898471"/>
          </a:xfrm>
          <a:custGeom>
            <a:avLst/>
            <a:gdLst>
              <a:gd name="T0" fmla="*/ 250 w 429"/>
              <a:gd name="T1" fmla="*/ 58 h 321"/>
              <a:gd name="T2" fmla="*/ 248 w 429"/>
              <a:gd name="T3" fmla="*/ 84 h 321"/>
              <a:gd name="T4" fmla="*/ 218 w 429"/>
              <a:gd name="T5" fmla="*/ 65 h 321"/>
              <a:gd name="T6" fmla="*/ 174 w 429"/>
              <a:gd name="T7" fmla="*/ 63 h 321"/>
              <a:gd name="T8" fmla="*/ 120 w 429"/>
              <a:gd name="T9" fmla="*/ 5 h 321"/>
              <a:gd name="T10" fmla="*/ 5 w 429"/>
              <a:gd name="T11" fmla="*/ 112 h 321"/>
              <a:gd name="T12" fmla="*/ 49 w 429"/>
              <a:gd name="T13" fmla="*/ 178 h 321"/>
              <a:gd name="T14" fmla="*/ 67 w 429"/>
              <a:gd name="T15" fmla="*/ 178 h 321"/>
              <a:gd name="T16" fmla="*/ 90 w 429"/>
              <a:gd name="T17" fmla="*/ 184 h 321"/>
              <a:gd name="T18" fmla="*/ 94 w 429"/>
              <a:gd name="T19" fmla="*/ 151 h 321"/>
              <a:gd name="T20" fmla="*/ 160 w 429"/>
              <a:gd name="T21" fmla="*/ 87 h 321"/>
              <a:gd name="T22" fmla="*/ 179 w 429"/>
              <a:gd name="T23" fmla="*/ 89 h 321"/>
              <a:gd name="T24" fmla="*/ 199 w 429"/>
              <a:gd name="T25" fmla="*/ 83 h 321"/>
              <a:gd name="T26" fmla="*/ 197 w 429"/>
              <a:gd name="T27" fmla="*/ 101 h 321"/>
              <a:gd name="T28" fmla="*/ 203 w 429"/>
              <a:gd name="T29" fmla="*/ 189 h 321"/>
              <a:gd name="T30" fmla="*/ 222 w 429"/>
              <a:gd name="T31" fmla="*/ 136 h 321"/>
              <a:gd name="T32" fmla="*/ 265 w 429"/>
              <a:gd name="T33" fmla="*/ 148 h 321"/>
              <a:gd name="T34" fmla="*/ 320 w 429"/>
              <a:gd name="T35" fmla="*/ 204 h 321"/>
              <a:gd name="T36" fmla="*/ 324 w 429"/>
              <a:gd name="T37" fmla="*/ 217 h 321"/>
              <a:gd name="T38" fmla="*/ 314 w 429"/>
              <a:gd name="T39" fmla="*/ 210 h 321"/>
              <a:gd name="T40" fmla="*/ 283 w 429"/>
              <a:gd name="T41" fmla="*/ 199 h 321"/>
              <a:gd name="T42" fmla="*/ 294 w 429"/>
              <a:gd name="T43" fmla="*/ 229 h 321"/>
              <a:gd name="T44" fmla="*/ 298 w 429"/>
              <a:gd name="T45" fmla="*/ 243 h 321"/>
              <a:gd name="T46" fmla="*/ 260 w 429"/>
              <a:gd name="T47" fmla="*/ 224 h 321"/>
              <a:gd name="T48" fmla="*/ 260 w 429"/>
              <a:gd name="T49" fmla="*/ 249 h 321"/>
              <a:gd name="T50" fmla="*/ 270 w 429"/>
              <a:gd name="T51" fmla="*/ 268 h 321"/>
              <a:gd name="T52" fmla="*/ 254 w 429"/>
              <a:gd name="T53" fmla="*/ 259 h 321"/>
              <a:gd name="T54" fmla="*/ 237 w 429"/>
              <a:gd name="T55" fmla="*/ 261 h 321"/>
              <a:gd name="T56" fmla="*/ 238 w 429"/>
              <a:gd name="T57" fmla="*/ 282 h 321"/>
              <a:gd name="T58" fmla="*/ 243 w 429"/>
              <a:gd name="T59" fmla="*/ 293 h 321"/>
              <a:gd name="T60" fmla="*/ 226 w 429"/>
              <a:gd name="T61" fmla="*/ 284 h 321"/>
              <a:gd name="T62" fmla="*/ 205 w 429"/>
              <a:gd name="T63" fmla="*/ 299 h 321"/>
              <a:gd name="T64" fmla="*/ 242 w 429"/>
              <a:gd name="T65" fmla="*/ 321 h 321"/>
              <a:gd name="T66" fmla="*/ 247 w 429"/>
              <a:gd name="T67" fmla="*/ 320 h 321"/>
              <a:gd name="T68" fmla="*/ 272 w 429"/>
              <a:gd name="T69" fmla="*/ 296 h 321"/>
              <a:gd name="T70" fmla="*/ 290 w 429"/>
              <a:gd name="T71" fmla="*/ 284 h 321"/>
              <a:gd name="T72" fmla="*/ 298 w 429"/>
              <a:gd name="T73" fmla="*/ 268 h 321"/>
              <a:gd name="T74" fmla="*/ 329 w 429"/>
              <a:gd name="T75" fmla="*/ 243 h 321"/>
              <a:gd name="T76" fmla="*/ 353 w 429"/>
              <a:gd name="T77" fmla="*/ 218 h 321"/>
              <a:gd name="T78" fmla="*/ 340 w 429"/>
              <a:gd name="T79" fmla="*/ 188 h 321"/>
              <a:gd name="T80" fmla="*/ 343 w 429"/>
              <a:gd name="T81" fmla="*/ 158 h 321"/>
              <a:gd name="T82" fmla="*/ 378 w 429"/>
              <a:gd name="T83" fmla="*/ 178 h 321"/>
              <a:gd name="T84" fmla="*/ 309 w 429"/>
              <a:gd name="T85" fmla="*/ 0 h 321"/>
              <a:gd name="T86" fmla="*/ 32 w 429"/>
              <a:gd name="T87" fmla="*/ 122 h 321"/>
              <a:gd name="T88" fmla="*/ 142 w 429"/>
              <a:gd name="T89" fmla="*/ 65 h 321"/>
              <a:gd name="T90" fmla="*/ 142 w 429"/>
              <a:gd name="T91" fmla="*/ 169 h 321"/>
              <a:gd name="T92" fmla="*/ 94 w 429"/>
              <a:gd name="T93" fmla="*/ 195 h 321"/>
              <a:gd name="T94" fmla="*/ 114 w 429"/>
              <a:gd name="T95" fmla="*/ 216 h 321"/>
              <a:gd name="T96" fmla="*/ 142 w 429"/>
              <a:gd name="T97" fmla="*/ 169 h 321"/>
              <a:gd name="T98" fmla="*/ 149 w 429"/>
              <a:gd name="T99" fmla="*/ 194 h 321"/>
              <a:gd name="T100" fmla="*/ 121 w 429"/>
              <a:gd name="T101" fmla="*/ 241 h 321"/>
              <a:gd name="T102" fmla="*/ 169 w 429"/>
              <a:gd name="T103" fmla="*/ 215 h 321"/>
              <a:gd name="T104" fmla="*/ 194 w 429"/>
              <a:gd name="T105" fmla="*/ 223 h 321"/>
              <a:gd name="T106" fmla="*/ 146 w 429"/>
              <a:gd name="T107" fmla="*/ 249 h 321"/>
              <a:gd name="T108" fmla="*/ 166 w 429"/>
              <a:gd name="T109" fmla="*/ 269 h 321"/>
              <a:gd name="T110" fmla="*/ 194 w 429"/>
              <a:gd name="T111" fmla="*/ 223 h 321"/>
              <a:gd name="T112" fmla="*/ 201 w 429"/>
              <a:gd name="T113" fmla="*/ 248 h 321"/>
              <a:gd name="T114" fmla="*/ 173 w 429"/>
              <a:gd name="T115" fmla="*/ 294 h 321"/>
              <a:gd name="T116" fmla="*/ 221 w 429"/>
              <a:gd name="T117" fmla="*/ 269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429" h="321">
                <a:moveTo>
                  <a:pt x="309" y="0"/>
                </a:moveTo>
                <a:cubicBezTo>
                  <a:pt x="250" y="58"/>
                  <a:pt x="250" y="58"/>
                  <a:pt x="250" y="58"/>
                </a:cubicBezTo>
                <a:cubicBezTo>
                  <a:pt x="271" y="81"/>
                  <a:pt x="271" y="81"/>
                  <a:pt x="271" y="81"/>
                </a:cubicBezTo>
                <a:cubicBezTo>
                  <a:pt x="264" y="82"/>
                  <a:pt x="255" y="83"/>
                  <a:pt x="248" y="84"/>
                </a:cubicBezTo>
                <a:cubicBezTo>
                  <a:pt x="245" y="84"/>
                  <a:pt x="241" y="84"/>
                  <a:pt x="238" y="85"/>
                </a:cubicBezTo>
                <a:cubicBezTo>
                  <a:pt x="227" y="75"/>
                  <a:pt x="220" y="68"/>
                  <a:pt x="218" y="65"/>
                </a:cubicBezTo>
                <a:cubicBezTo>
                  <a:pt x="212" y="59"/>
                  <a:pt x="203" y="57"/>
                  <a:pt x="197" y="57"/>
                </a:cubicBezTo>
                <a:cubicBezTo>
                  <a:pt x="188" y="57"/>
                  <a:pt x="180" y="60"/>
                  <a:pt x="174" y="63"/>
                </a:cubicBezTo>
                <a:cubicBezTo>
                  <a:pt x="129" y="9"/>
                  <a:pt x="129" y="9"/>
                  <a:pt x="129" y="9"/>
                </a:cubicBezTo>
                <a:cubicBezTo>
                  <a:pt x="127" y="7"/>
                  <a:pt x="124" y="5"/>
                  <a:pt x="120" y="5"/>
                </a:cubicBezTo>
                <a:cubicBezTo>
                  <a:pt x="116" y="5"/>
                  <a:pt x="113" y="6"/>
                  <a:pt x="110" y="8"/>
                </a:cubicBezTo>
                <a:cubicBezTo>
                  <a:pt x="5" y="112"/>
                  <a:pt x="5" y="112"/>
                  <a:pt x="5" y="112"/>
                </a:cubicBezTo>
                <a:cubicBezTo>
                  <a:pt x="0" y="117"/>
                  <a:pt x="0" y="125"/>
                  <a:pt x="4" y="130"/>
                </a:cubicBezTo>
                <a:cubicBezTo>
                  <a:pt x="49" y="178"/>
                  <a:pt x="49" y="178"/>
                  <a:pt x="49" y="178"/>
                </a:cubicBezTo>
                <a:cubicBezTo>
                  <a:pt x="51" y="181"/>
                  <a:pt x="54" y="182"/>
                  <a:pt x="58" y="182"/>
                </a:cubicBezTo>
                <a:cubicBezTo>
                  <a:pt x="62" y="182"/>
                  <a:pt x="65" y="181"/>
                  <a:pt x="67" y="178"/>
                </a:cubicBezTo>
                <a:cubicBezTo>
                  <a:pt x="76" y="169"/>
                  <a:pt x="76" y="169"/>
                  <a:pt x="76" y="169"/>
                </a:cubicBezTo>
                <a:cubicBezTo>
                  <a:pt x="80" y="173"/>
                  <a:pt x="85" y="178"/>
                  <a:pt x="90" y="184"/>
                </a:cubicBezTo>
                <a:cubicBezTo>
                  <a:pt x="109" y="166"/>
                  <a:pt x="109" y="166"/>
                  <a:pt x="109" y="166"/>
                </a:cubicBezTo>
                <a:cubicBezTo>
                  <a:pt x="103" y="160"/>
                  <a:pt x="98" y="155"/>
                  <a:pt x="94" y="151"/>
                </a:cubicBezTo>
                <a:cubicBezTo>
                  <a:pt x="159" y="85"/>
                  <a:pt x="159" y="85"/>
                  <a:pt x="159" y="85"/>
                </a:cubicBezTo>
                <a:cubicBezTo>
                  <a:pt x="160" y="87"/>
                  <a:pt x="160" y="87"/>
                  <a:pt x="160" y="87"/>
                </a:cubicBezTo>
                <a:cubicBezTo>
                  <a:pt x="164" y="92"/>
                  <a:pt x="172" y="93"/>
                  <a:pt x="177" y="90"/>
                </a:cubicBezTo>
                <a:cubicBezTo>
                  <a:pt x="177" y="90"/>
                  <a:pt x="178" y="89"/>
                  <a:pt x="179" y="89"/>
                </a:cubicBezTo>
                <a:cubicBezTo>
                  <a:pt x="183" y="87"/>
                  <a:pt x="192" y="83"/>
                  <a:pt x="197" y="83"/>
                </a:cubicBezTo>
                <a:cubicBezTo>
                  <a:pt x="198" y="83"/>
                  <a:pt x="199" y="83"/>
                  <a:pt x="199" y="83"/>
                </a:cubicBezTo>
                <a:cubicBezTo>
                  <a:pt x="201" y="85"/>
                  <a:pt x="204" y="89"/>
                  <a:pt x="210" y="94"/>
                </a:cubicBezTo>
                <a:cubicBezTo>
                  <a:pt x="205" y="96"/>
                  <a:pt x="201" y="98"/>
                  <a:pt x="197" y="101"/>
                </a:cubicBezTo>
                <a:cubicBezTo>
                  <a:pt x="181" y="112"/>
                  <a:pt x="175" y="145"/>
                  <a:pt x="186" y="159"/>
                </a:cubicBezTo>
                <a:cubicBezTo>
                  <a:pt x="197" y="173"/>
                  <a:pt x="198" y="177"/>
                  <a:pt x="203" y="189"/>
                </a:cubicBezTo>
                <a:cubicBezTo>
                  <a:pt x="209" y="202"/>
                  <a:pt x="217" y="199"/>
                  <a:pt x="220" y="184"/>
                </a:cubicBezTo>
                <a:cubicBezTo>
                  <a:pt x="223" y="169"/>
                  <a:pt x="224" y="153"/>
                  <a:pt x="222" y="136"/>
                </a:cubicBezTo>
                <a:cubicBezTo>
                  <a:pt x="221" y="126"/>
                  <a:pt x="230" y="122"/>
                  <a:pt x="237" y="121"/>
                </a:cubicBezTo>
                <a:cubicBezTo>
                  <a:pt x="246" y="129"/>
                  <a:pt x="255" y="138"/>
                  <a:pt x="265" y="148"/>
                </a:cubicBezTo>
                <a:cubicBezTo>
                  <a:pt x="280" y="162"/>
                  <a:pt x="294" y="177"/>
                  <a:pt x="306" y="189"/>
                </a:cubicBezTo>
                <a:cubicBezTo>
                  <a:pt x="312" y="195"/>
                  <a:pt x="316" y="200"/>
                  <a:pt x="320" y="204"/>
                </a:cubicBezTo>
                <a:cubicBezTo>
                  <a:pt x="321" y="206"/>
                  <a:pt x="324" y="208"/>
                  <a:pt x="324" y="210"/>
                </a:cubicBezTo>
                <a:cubicBezTo>
                  <a:pt x="325" y="212"/>
                  <a:pt x="325" y="215"/>
                  <a:pt x="324" y="217"/>
                </a:cubicBezTo>
                <a:cubicBezTo>
                  <a:pt x="323" y="218"/>
                  <a:pt x="320" y="217"/>
                  <a:pt x="319" y="216"/>
                </a:cubicBezTo>
                <a:cubicBezTo>
                  <a:pt x="317" y="214"/>
                  <a:pt x="316" y="212"/>
                  <a:pt x="314" y="210"/>
                </a:cubicBezTo>
                <a:cubicBezTo>
                  <a:pt x="307" y="203"/>
                  <a:pt x="300" y="198"/>
                  <a:pt x="300" y="198"/>
                </a:cubicBezTo>
                <a:cubicBezTo>
                  <a:pt x="295" y="194"/>
                  <a:pt x="288" y="195"/>
                  <a:pt x="283" y="199"/>
                </a:cubicBezTo>
                <a:cubicBezTo>
                  <a:pt x="279" y="204"/>
                  <a:pt x="278" y="211"/>
                  <a:pt x="282" y="216"/>
                </a:cubicBezTo>
                <a:cubicBezTo>
                  <a:pt x="283" y="217"/>
                  <a:pt x="287" y="222"/>
                  <a:pt x="294" y="229"/>
                </a:cubicBezTo>
                <a:cubicBezTo>
                  <a:pt x="297" y="231"/>
                  <a:pt x="299" y="233"/>
                  <a:pt x="301" y="236"/>
                </a:cubicBezTo>
                <a:cubicBezTo>
                  <a:pt x="303" y="239"/>
                  <a:pt x="302" y="242"/>
                  <a:pt x="298" y="243"/>
                </a:cubicBezTo>
                <a:cubicBezTo>
                  <a:pt x="288" y="243"/>
                  <a:pt x="282" y="232"/>
                  <a:pt x="275" y="226"/>
                </a:cubicBezTo>
                <a:cubicBezTo>
                  <a:pt x="271" y="222"/>
                  <a:pt x="265" y="221"/>
                  <a:pt x="260" y="224"/>
                </a:cubicBezTo>
                <a:cubicBezTo>
                  <a:pt x="255" y="228"/>
                  <a:pt x="252" y="234"/>
                  <a:pt x="254" y="239"/>
                </a:cubicBezTo>
                <a:cubicBezTo>
                  <a:pt x="255" y="243"/>
                  <a:pt x="258" y="246"/>
                  <a:pt x="260" y="249"/>
                </a:cubicBezTo>
                <a:cubicBezTo>
                  <a:pt x="264" y="253"/>
                  <a:pt x="272" y="259"/>
                  <a:pt x="271" y="266"/>
                </a:cubicBezTo>
                <a:cubicBezTo>
                  <a:pt x="271" y="267"/>
                  <a:pt x="271" y="267"/>
                  <a:pt x="270" y="268"/>
                </a:cubicBezTo>
                <a:cubicBezTo>
                  <a:pt x="269" y="268"/>
                  <a:pt x="266" y="269"/>
                  <a:pt x="261" y="265"/>
                </a:cubicBezTo>
                <a:cubicBezTo>
                  <a:pt x="259" y="263"/>
                  <a:pt x="256" y="261"/>
                  <a:pt x="254" y="259"/>
                </a:cubicBezTo>
                <a:cubicBezTo>
                  <a:pt x="252" y="258"/>
                  <a:pt x="250" y="257"/>
                  <a:pt x="248" y="257"/>
                </a:cubicBezTo>
                <a:cubicBezTo>
                  <a:pt x="244" y="256"/>
                  <a:pt x="240" y="258"/>
                  <a:pt x="237" y="261"/>
                </a:cubicBezTo>
                <a:cubicBezTo>
                  <a:pt x="233" y="264"/>
                  <a:pt x="232" y="270"/>
                  <a:pt x="234" y="275"/>
                </a:cubicBezTo>
                <a:cubicBezTo>
                  <a:pt x="235" y="277"/>
                  <a:pt x="237" y="280"/>
                  <a:pt x="238" y="282"/>
                </a:cubicBezTo>
                <a:cubicBezTo>
                  <a:pt x="240" y="284"/>
                  <a:pt x="241" y="286"/>
                  <a:pt x="242" y="288"/>
                </a:cubicBezTo>
                <a:cubicBezTo>
                  <a:pt x="242" y="288"/>
                  <a:pt x="243" y="292"/>
                  <a:pt x="243" y="293"/>
                </a:cubicBezTo>
                <a:cubicBezTo>
                  <a:pt x="242" y="294"/>
                  <a:pt x="240" y="294"/>
                  <a:pt x="239" y="293"/>
                </a:cubicBezTo>
                <a:cubicBezTo>
                  <a:pt x="234" y="292"/>
                  <a:pt x="230" y="287"/>
                  <a:pt x="226" y="284"/>
                </a:cubicBezTo>
                <a:cubicBezTo>
                  <a:pt x="225" y="283"/>
                  <a:pt x="224" y="282"/>
                  <a:pt x="223" y="281"/>
                </a:cubicBezTo>
                <a:cubicBezTo>
                  <a:pt x="205" y="299"/>
                  <a:pt x="205" y="299"/>
                  <a:pt x="205" y="299"/>
                </a:cubicBezTo>
                <a:cubicBezTo>
                  <a:pt x="206" y="301"/>
                  <a:pt x="208" y="302"/>
                  <a:pt x="209" y="303"/>
                </a:cubicBezTo>
                <a:cubicBezTo>
                  <a:pt x="224" y="316"/>
                  <a:pt x="233" y="321"/>
                  <a:pt x="242" y="321"/>
                </a:cubicBezTo>
                <a:cubicBezTo>
                  <a:pt x="242" y="321"/>
                  <a:pt x="242" y="321"/>
                  <a:pt x="242" y="321"/>
                </a:cubicBezTo>
                <a:cubicBezTo>
                  <a:pt x="244" y="321"/>
                  <a:pt x="246" y="321"/>
                  <a:pt x="247" y="320"/>
                </a:cubicBezTo>
                <a:cubicBezTo>
                  <a:pt x="254" y="319"/>
                  <a:pt x="259" y="317"/>
                  <a:pt x="264" y="313"/>
                </a:cubicBezTo>
                <a:cubicBezTo>
                  <a:pt x="270" y="309"/>
                  <a:pt x="272" y="302"/>
                  <a:pt x="272" y="296"/>
                </a:cubicBezTo>
                <a:cubicBezTo>
                  <a:pt x="272" y="295"/>
                  <a:pt x="272" y="294"/>
                  <a:pt x="272" y="294"/>
                </a:cubicBezTo>
                <a:cubicBezTo>
                  <a:pt x="278" y="293"/>
                  <a:pt x="286" y="290"/>
                  <a:pt x="290" y="284"/>
                </a:cubicBezTo>
                <a:cubicBezTo>
                  <a:pt x="294" y="280"/>
                  <a:pt x="296" y="274"/>
                  <a:pt x="297" y="268"/>
                </a:cubicBezTo>
                <a:cubicBezTo>
                  <a:pt x="297" y="268"/>
                  <a:pt x="298" y="268"/>
                  <a:pt x="298" y="268"/>
                </a:cubicBezTo>
                <a:cubicBezTo>
                  <a:pt x="306" y="269"/>
                  <a:pt x="314" y="266"/>
                  <a:pt x="321" y="259"/>
                </a:cubicBezTo>
                <a:cubicBezTo>
                  <a:pt x="325" y="255"/>
                  <a:pt x="328" y="249"/>
                  <a:pt x="329" y="243"/>
                </a:cubicBezTo>
                <a:cubicBezTo>
                  <a:pt x="335" y="243"/>
                  <a:pt x="340" y="241"/>
                  <a:pt x="345" y="237"/>
                </a:cubicBezTo>
                <a:cubicBezTo>
                  <a:pt x="351" y="232"/>
                  <a:pt x="353" y="225"/>
                  <a:pt x="353" y="218"/>
                </a:cubicBezTo>
                <a:cubicBezTo>
                  <a:pt x="353" y="212"/>
                  <a:pt x="351" y="206"/>
                  <a:pt x="349" y="200"/>
                </a:cubicBezTo>
                <a:cubicBezTo>
                  <a:pt x="346" y="195"/>
                  <a:pt x="344" y="192"/>
                  <a:pt x="340" y="188"/>
                </a:cubicBezTo>
                <a:cubicBezTo>
                  <a:pt x="337" y="184"/>
                  <a:pt x="333" y="180"/>
                  <a:pt x="330" y="176"/>
                </a:cubicBezTo>
                <a:cubicBezTo>
                  <a:pt x="343" y="158"/>
                  <a:pt x="343" y="158"/>
                  <a:pt x="343" y="158"/>
                </a:cubicBezTo>
                <a:cubicBezTo>
                  <a:pt x="370" y="187"/>
                  <a:pt x="370" y="187"/>
                  <a:pt x="370" y="187"/>
                </a:cubicBezTo>
                <a:cubicBezTo>
                  <a:pt x="378" y="178"/>
                  <a:pt x="378" y="178"/>
                  <a:pt x="378" y="178"/>
                </a:cubicBezTo>
                <a:cubicBezTo>
                  <a:pt x="429" y="127"/>
                  <a:pt x="429" y="127"/>
                  <a:pt x="429" y="127"/>
                </a:cubicBezTo>
                <a:lnTo>
                  <a:pt x="309" y="0"/>
                </a:lnTo>
                <a:close/>
                <a:moveTo>
                  <a:pt x="58" y="150"/>
                </a:moveTo>
                <a:cubicBezTo>
                  <a:pt x="32" y="122"/>
                  <a:pt x="32" y="122"/>
                  <a:pt x="32" y="122"/>
                </a:cubicBezTo>
                <a:cubicBezTo>
                  <a:pt x="118" y="37"/>
                  <a:pt x="118" y="37"/>
                  <a:pt x="118" y="37"/>
                </a:cubicBezTo>
                <a:cubicBezTo>
                  <a:pt x="142" y="65"/>
                  <a:pt x="142" y="65"/>
                  <a:pt x="142" y="65"/>
                </a:cubicBezTo>
                <a:lnTo>
                  <a:pt x="58" y="150"/>
                </a:lnTo>
                <a:close/>
                <a:moveTo>
                  <a:pt x="142" y="169"/>
                </a:moveTo>
                <a:cubicBezTo>
                  <a:pt x="136" y="164"/>
                  <a:pt x="128" y="163"/>
                  <a:pt x="123" y="167"/>
                </a:cubicBezTo>
                <a:cubicBezTo>
                  <a:pt x="94" y="195"/>
                  <a:pt x="94" y="195"/>
                  <a:pt x="94" y="195"/>
                </a:cubicBezTo>
                <a:cubicBezTo>
                  <a:pt x="89" y="200"/>
                  <a:pt x="90" y="208"/>
                  <a:pt x="95" y="214"/>
                </a:cubicBezTo>
                <a:cubicBezTo>
                  <a:pt x="101" y="219"/>
                  <a:pt x="109" y="220"/>
                  <a:pt x="114" y="216"/>
                </a:cubicBezTo>
                <a:cubicBezTo>
                  <a:pt x="143" y="188"/>
                  <a:pt x="143" y="188"/>
                  <a:pt x="143" y="188"/>
                </a:cubicBezTo>
                <a:cubicBezTo>
                  <a:pt x="148" y="183"/>
                  <a:pt x="147" y="175"/>
                  <a:pt x="142" y="169"/>
                </a:cubicBezTo>
                <a:close/>
                <a:moveTo>
                  <a:pt x="168" y="196"/>
                </a:moveTo>
                <a:cubicBezTo>
                  <a:pt x="162" y="191"/>
                  <a:pt x="154" y="190"/>
                  <a:pt x="149" y="194"/>
                </a:cubicBezTo>
                <a:cubicBezTo>
                  <a:pt x="120" y="222"/>
                  <a:pt x="120" y="222"/>
                  <a:pt x="120" y="222"/>
                </a:cubicBezTo>
                <a:cubicBezTo>
                  <a:pt x="115" y="227"/>
                  <a:pt x="116" y="235"/>
                  <a:pt x="121" y="241"/>
                </a:cubicBezTo>
                <a:cubicBezTo>
                  <a:pt x="127" y="246"/>
                  <a:pt x="135" y="247"/>
                  <a:pt x="140" y="242"/>
                </a:cubicBezTo>
                <a:cubicBezTo>
                  <a:pt x="169" y="215"/>
                  <a:pt x="169" y="215"/>
                  <a:pt x="169" y="215"/>
                </a:cubicBezTo>
                <a:cubicBezTo>
                  <a:pt x="174" y="210"/>
                  <a:pt x="173" y="202"/>
                  <a:pt x="168" y="196"/>
                </a:cubicBezTo>
                <a:close/>
                <a:moveTo>
                  <a:pt x="194" y="223"/>
                </a:moveTo>
                <a:cubicBezTo>
                  <a:pt x="188" y="217"/>
                  <a:pt x="180" y="217"/>
                  <a:pt x="175" y="221"/>
                </a:cubicBezTo>
                <a:cubicBezTo>
                  <a:pt x="146" y="249"/>
                  <a:pt x="146" y="249"/>
                  <a:pt x="146" y="249"/>
                </a:cubicBezTo>
                <a:cubicBezTo>
                  <a:pt x="141" y="253"/>
                  <a:pt x="142" y="262"/>
                  <a:pt x="147" y="267"/>
                </a:cubicBezTo>
                <a:cubicBezTo>
                  <a:pt x="153" y="273"/>
                  <a:pt x="161" y="274"/>
                  <a:pt x="166" y="269"/>
                </a:cubicBezTo>
                <a:cubicBezTo>
                  <a:pt x="195" y="242"/>
                  <a:pt x="195" y="242"/>
                  <a:pt x="195" y="242"/>
                </a:cubicBezTo>
                <a:cubicBezTo>
                  <a:pt x="199" y="237"/>
                  <a:pt x="199" y="229"/>
                  <a:pt x="194" y="223"/>
                </a:cubicBezTo>
                <a:close/>
                <a:moveTo>
                  <a:pt x="219" y="250"/>
                </a:moveTo>
                <a:cubicBezTo>
                  <a:pt x="214" y="244"/>
                  <a:pt x="206" y="243"/>
                  <a:pt x="201" y="248"/>
                </a:cubicBezTo>
                <a:cubicBezTo>
                  <a:pt x="172" y="276"/>
                  <a:pt x="172" y="276"/>
                  <a:pt x="172" y="276"/>
                </a:cubicBezTo>
                <a:cubicBezTo>
                  <a:pt x="167" y="280"/>
                  <a:pt x="168" y="289"/>
                  <a:pt x="173" y="294"/>
                </a:cubicBezTo>
                <a:cubicBezTo>
                  <a:pt x="179" y="300"/>
                  <a:pt x="187" y="301"/>
                  <a:pt x="192" y="296"/>
                </a:cubicBezTo>
                <a:cubicBezTo>
                  <a:pt x="221" y="269"/>
                  <a:pt x="221" y="269"/>
                  <a:pt x="221" y="269"/>
                </a:cubicBezTo>
                <a:cubicBezTo>
                  <a:pt x="225" y="264"/>
                  <a:pt x="225" y="256"/>
                  <a:pt x="219" y="25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>
              <a:solidFill>
                <a:prstClr val="black"/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4696058" y="3668137"/>
            <a:ext cx="6256425" cy="63993"/>
            <a:chOff x="628649" y="0"/>
            <a:chExt cx="7778916" cy="3638550"/>
          </a:xfrm>
        </p:grpSpPr>
        <p:sp>
          <p:nvSpPr>
            <p:cNvPr id="25" name="Rectangle 24"/>
            <p:cNvSpPr/>
            <p:nvPr/>
          </p:nvSpPr>
          <p:spPr>
            <a:xfrm>
              <a:off x="628649" y="0"/>
              <a:ext cx="1560650" cy="363855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prstClr val="white"/>
                </a:solidFill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2180753" y="0"/>
              <a:ext cx="1560650" cy="363855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prstClr val="white"/>
                </a:solidFill>
              </a:endParaRP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3731775" y="0"/>
              <a:ext cx="1560650" cy="363855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prstClr val="white"/>
                </a:solidFill>
              </a:endParaRP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5283879" y="0"/>
              <a:ext cx="1560650" cy="363855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prstClr val="white"/>
                </a:solidFill>
              </a:endParaRP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6846915" y="0"/>
              <a:ext cx="1560650" cy="363855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prstClr val="white"/>
                </a:solidFill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4616718" y="2698723"/>
            <a:ext cx="6762487" cy="973902"/>
            <a:chOff x="3462535" y="2084070"/>
            <a:chExt cx="5071865" cy="730427"/>
          </a:xfrm>
        </p:grpSpPr>
        <p:sp>
          <p:nvSpPr>
            <p:cNvPr id="33" name="Rectangle 22"/>
            <p:cNvSpPr>
              <a:spLocks noChangeArrowheads="1"/>
            </p:cNvSpPr>
            <p:nvPr/>
          </p:nvSpPr>
          <p:spPr bwMode="auto">
            <a:xfrm>
              <a:off x="3519683" y="2084070"/>
              <a:ext cx="2462212" cy="4708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800" dirty="0">
                  <a:solidFill>
                    <a:srgbClr val="FF931A"/>
                  </a:solidFill>
                  <a:latin typeface="Lato Black" pitchFamily="34" charset="0"/>
                  <a:cs typeface="Arial" pitchFamily="34" charset="0"/>
                </a:rPr>
                <a:t>Introductions</a:t>
              </a:r>
              <a:endParaRPr lang="en-US" sz="1867" dirty="0">
                <a:solidFill>
                  <a:srgbClr val="FF931A"/>
                </a:solidFill>
                <a:latin typeface="Lato Black" pitchFamily="34" charset="0"/>
                <a:cs typeface="Arial" pitchFamily="34" charset="0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3462535" y="2449830"/>
              <a:ext cx="5071865" cy="3646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2133" i="1" dirty="0">
                  <a:solidFill>
                    <a:srgbClr val="95A5A6"/>
                  </a:solidFill>
                  <a:latin typeface="Lato Black" pitchFamily="34" charset="0"/>
                </a:rPr>
                <a:t>Who we are and why we’re here</a:t>
              </a:r>
              <a:r>
                <a:rPr lang="en-US" sz="1333" i="1" dirty="0">
                  <a:solidFill>
                    <a:srgbClr val="95A5A6"/>
                  </a:solidFill>
                  <a:latin typeface="Lato Black" pitchFamily="34" charset="0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63678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541101" y="2554617"/>
            <a:ext cx="11353721" cy="1754326"/>
          </a:xfrm>
        </p:spPr>
        <p:txBody>
          <a:bodyPr/>
          <a:lstStyle/>
          <a:p>
            <a:r>
              <a:rPr lang="en-US" dirty="0"/>
              <a:t>A card cannot be moved more than once in the same day.</a:t>
            </a:r>
          </a:p>
        </p:txBody>
      </p:sp>
    </p:spTree>
    <p:extLst>
      <p:ext uri="{BB962C8B-B14F-4D97-AF65-F5344CB8AC3E}">
        <p14:creationId xmlns:p14="http://schemas.microsoft.com/office/powerpoint/2010/main" val="98323880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can help each other!</a:t>
            </a:r>
          </a:p>
        </p:txBody>
      </p:sp>
    </p:spTree>
    <p:extLst>
      <p:ext uri="{BB962C8B-B14F-4D97-AF65-F5344CB8AC3E}">
        <p14:creationId xmlns:p14="http://schemas.microsoft.com/office/powerpoint/2010/main" val="169462445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7408A0-C735-4243-BDBE-F315A3F3E4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1101" y="2554617"/>
            <a:ext cx="11353721" cy="1754326"/>
          </a:xfrm>
        </p:spPr>
        <p:txBody>
          <a:bodyPr/>
          <a:lstStyle/>
          <a:p>
            <a:r>
              <a:rPr lang="en-US" dirty="0"/>
              <a:t>Collect statistics : Cumulative Flow Diagram (CFD)</a:t>
            </a:r>
          </a:p>
        </p:txBody>
      </p:sp>
    </p:spTree>
    <p:extLst>
      <p:ext uri="{BB962C8B-B14F-4D97-AF65-F5344CB8AC3E}">
        <p14:creationId xmlns:p14="http://schemas.microsoft.com/office/powerpoint/2010/main" val="187280853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7"/>
          <p:cNvGraphicFramePr>
            <a:graphicFrameLocks noGrp="1"/>
          </p:cNvGraphicFramePr>
          <p:nvPr>
            <p:extLst/>
          </p:nvPr>
        </p:nvGraphicFramePr>
        <p:xfrm>
          <a:off x="1816100" y="482601"/>
          <a:ext cx="8851899" cy="5556900"/>
        </p:xfrm>
        <a:graphic>
          <a:graphicData uri="http://schemas.openxmlformats.org/drawingml/2006/table">
            <a:tbl>
              <a:tblPr firstRow="1" firstCol="1" bandRow="1"/>
              <a:tblGrid>
                <a:gridCol w="17402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02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63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9693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1109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3556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700">
                          <a:effectLst/>
                          <a:latin typeface="Calibri" charset="0"/>
                          <a:ea typeface="Calibri" charset="0"/>
                          <a:cs typeface="Times New Roman" charset="0"/>
                        </a:rPr>
                        <a:t>Backlog (  )</a:t>
                      </a:r>
                      <a:endParaRPr lang="en-GB" sz="6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32105" marR="3210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700">
                          <a:effectLst/>
                          <a:latin typeface="Calibri" charset="0"/>
                          <a:ea typeface="Calibri" charset="0"/>
                          <a:cs typeface="Times New Roman" charset="0"/>
                        </a:rPr>
                        <a:t>Develop (  )</a:t>
                      </a:r>
                      <a:endParaRPr lang="en-GB" sz="6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32105" marR="3210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700">
                          <a:effectLst/>
                          <a:latin typeface="Calibri" charset="0"/>
                          <a:ea typeface="Calibri" charset="0"/>
                          <a:cs typeface="Times New Roman" charset="0"/>
                        </a:rPr>
                        <a:t>Test Ready (  )</a:t>
                      </a:r>
                      <a:endParaRPr lang="en-GB" sz="6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32105" marR="3210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700">
                          <a:effectLst/>
                          <a:latin typeface="Calibri" charset="0"/>
                          <a:ea typeface="Calibri" charset="0"/>
                          <a:cs typeface="Times New Roman" charset="0"/>
                        </a:rPr>
                        <a:t>Test (  )</a:t>
                      </a:r>
                      <a:endParaRPr lang="en-GB" sz="6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32105" marR="3210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700">
                          <a:effectLst/>
                          <a:latin typeface="Calibri" charset="0"/>
                          <a:ea typeface="Calibri" charset="0"/>
                          <a:cs typeface="Times New Roman" charset="0"/>
                        </a:rPr>
                        <a:t>Done</a:t>
                      </a:r>
                      <a:endParaRPr lang="en-GB" sz="6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32105" marR="3210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2134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600">
                          <a:effectLst/>
                          <a:latin typeface="Calibri" charset="0"/>
                          <a:ea typeface="Calibri" charset="0"/>
                          <a:cs typeface="Times New Roman" charset="0"/>
                        </a:rPr>
                        <a:t> 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600">
                          <a:effectLst/>
                          <a:latin typeface="Calibri" charset="0"/>
                          <a:ea typeface="Calibri" charset="0"/>
                          <a:cs typeface="Times New Roman" charset="0"/>
                        </a:rPr>
                        <a:t> 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600">
                          <a:effectLst/>
                          <a:latin typeface="Calibri" charset="0"/>
                          <a:ea typeface="Calibri" charset="0"/>
                          <a:cs typeface="Times New Roman" charset="0"/>
                        </a:rPr>
                        <a:t> 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600">
                          <a:effectLst/>
                          <a:latin typeface="Calibri" charset="0"/>
                          <a:ea typeface="Calibri" charset="0"/>
                          <a:cs typeface="Times New Roman" charset="0"/>
                        </a:rPr>
                        <a:t> 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600">
                          <a:effectLst/>
                          <a:latin typeface="Calibri" charset="0"/>
                          <a:ea typeface="Calibri" charset="0"/>
                          <a:cs typeface="Times New Roman" charset="0"/>
                        </a:rPr>
                        <a:t> 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600">
                          <a:effectLst/>
                          <a:latin typeface="Calibri" charset="0"/>
                          <a:ea typeface="Calibri" charset="0"/>
                          <a:cs typeface="Times New Roman" charset="0"/>
                        </a:rPr>
                        <a:t> 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600">
                          <a:effectLst/>
                          <a:latin typeface="Calibri" charset="0"/>
                          <a:ea typeface="Calibri" charset="0"/>
                          <a:cs typeface="Times New Roman" charset="0"/>
                        </a:rPr>
                        <a:t> 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600">
                          <a:effectLst/>
                          <a:latin typeface="Calibri" charset="0"/>
                          <a:ea typeface="Calibri" charset="0"/>
                          <a:cs typeface="Times New Roman" charset="0"/>
                        </a:rPr>
                        <a:t> 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600">
                          <a:effectLst/>
                          <a:latin typeface="Calibri" charset="0"/>
                          <a:ea typeface="Calibri" charset="0"/>
                          <a:cs typeface="Times New Roman" charset="0"/>
                        </a:rPr>
                        <a:t> 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600">
                          <a:effectLst/>
                          <a:latin typeface="Calibri" charset="0"/>
                          <a:ea typeface="Calibri" charset="0"/>
                          <a:cs typeface="Times New Roman" charset="0"/>
                        </a:rPr>
                        <a:t> 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600">
                          <a:effectLst/>
                          <a:latin typeface="Calibri" charset="0"/>
                          <a:ea typeface="Calibri" charset="0"/>
                          <a:cs typeface="Times New Roman" charset="0"/>
                        </a:rPr>
                        <a:t> 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600">
                          <a:effectLst/>
                          <a:latin typeface="Calibri" charset="0"/>
                          <a:ea typeface="Calibri" charset="0"/>
                          <a:cs typeface="Times New Roman" charset="0"/>
                        </a:rPr>
                        <a:t> 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600">
                          <a:effectLst/>
                          <a:latin typeface="Calibri" charset="0"/>
                          <a:ea typeface="Calibri" charset="0"/>
                          <a:cs typeface="Times New Roman" charset="0"/>
                        </a:rPr>
                        <a:t> 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600">
                          <a:effectLst/>
                          <a:latin typeface="Calibri" charset="0"/>
                          <a:ea typeface="Calibri" charset="0"/>
                          <a:cs typeface="Times New Roman" charset="0"/>
                        </a:rPr>
                        <a:t> 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600">
                          <a:effectLst/>
                          <a:latin typeface="Calibri" charset="0"/>
                          <a:ea typeface="Calibri" charset="0"/>
                          <a:cs typeface="Times New Roman" charset="0"/>
                        </a:rPr>
                        <a:t> 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600">
                          <a:effectLst/>
                          <a:latin typeface="Calibri" charset="0"/>
                          <a:ea typeface="Calibri" charset="0"/>
                          <a:cs typeface="Times New Roman" charset="0"/>
                        </a:rPr>
                        <a:t> 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600">
                          <a:effectLst/>
                          <a:latin typeface="Calibri" charset="0"/>
                          <a:ea typeface="Calibri" charset="0"/>
                          <a:cs typeface="Times New Roman" charset="0"/>
                        </a:rPr>
                        <a:t> 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600">
                          <a:effectLst/>
                          <a:latin typeface="Calibri" charset="0"/>
                          <a:ea typeface="Calibri" charset="0"/>
                          <a:cs typeface="Times New Roman" charset="0"/>
                        </a:rPr>
                        <a:t> 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600">
                          <a:effectLst/>
                          <a:latin typeface="Calibri" charset="0"/>
                          <a:ea typeface="Calibri" charset="0"/>
                          <a:cs typeface="Times New Roman" charset="0"/>
                        </a:rPr>
                        <a:t> 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600">
                          <a:effectLst/>
                          <a:latin typeface="Calibri" charset="0"/>
                          <a:ea typeface="Calibri" charset="0"/>
                          <a:cs typeface="Times New Roman" charset="0"/>
                        </a:rPr>
                        <a:t> </a:t>
                      </a:r>
                    </a:p>
                  </a:txBody>
                  <a:tcPr marL="32105" marR="3210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600">
                          <a:effectLst/>
                          <a:latin typeface="Calibri" charset="0"/>
                          <a:ea typeface="Calibri" charset="0"/>
                          <a:cs typeface="Times New Roman" charset="0"/>
                        </a:rPr>
                        <a:t> 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600">
                          <a:effectLst/>
                          <a:latin typeface="Calibri" charset="0"/>
                          <a:ea typeface="Calibri" charset="0"/>
                          <a:cs typeface="Times New Roman" charset="0"/>
                        </a:rPr>
                        <a:t> </a:t>
                      </a:r>
                    </a:p>
                  </a:txBody>
                  <a:tcPr marL="32105" marR="3210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600">
                          <a:effectLst/>
                          <a:latin typeface="Calibri" charset="0"/>
                          <a:ea typeface="Calibri" charset="0"/>
                          <a:cs typeface="Times New Roman" charset="0"/>
                        </a:rPr>
                        <a:t> </a:t>
                      </a:r>
                    </a:p>
                  </a:txBody>
                  <a:tcPr marL="32105" marR="3210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600" dirty="0">
                          <a:effectLst/>
                          <a:latin typeface="Calibri" charset="0"/>
                          <a:ea typeface="Calibri" charset="0"/>
                          <a:cs typeface="Times New Roman" charset="0"/>
                        </a:rPr>
                        <a:t> </a:t>
                      </a:r>
                    </a:p>
                  </a:txBody>
                  <a:tcPr marL="32105" marR="3210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600" dirty="0">
                          <a:effectLst/>
                          <a:latin typeface="Calibri" charset="0"/>
                          <a:ea typeface="Calibri" charset="0"/>
                          <a:cs typeface="Times New Roman" charset="0"/>
                        </a:rPr>
                        <a:t> </a:t>
                      </a:r>
                    </a:p>
                  </a:txBody>
                  <a:tcPr marL="32105" marR="3210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Rounded Rectangle 2"/>
          <p:cNvSpPr/>
          <p:nvPr/>
        </p:nvSpPr>
        <p:spPr>
          <a:xfrm>
            <a:off x="8703773" y="4383939"/>
            <a:ext cx="2088232" cy="720080"/>
          </a:xfrm>
          <a:prstGeom prst="roundRect">
            <a:avLst/>
          </a:prstGeom>
          <a:solidFill>
            <a:srgbClr val="00B050"/>
          </a:solidFill>
          <a:ln w="76200" cmpd="sng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/>
              <a:t>Green line</a:t>
            </a:r>
          </a:p>
        </p:txBody>
      </p:sp>
      <p:sp>
        <p:nvSpPr>
          <p:cNvPr id="4" name="Rectangle 3"/>
          <p:cNvSpPr/>
          <p:nvPr/>
        </p:nvSpPr>
        <p:spPr>
          <a:xfrm>
            <a:off x="8813681" y="1178378"/>
            <a:ext cx="50919" cy="4861123"/>
          </a:xfrm>
          <a:prstGeom prst="rect">
            <a:avLst/>
          </a:prstGeom>
          <a:solidFill>
            <a:srgbClr val="00B05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/>
        </p:nvSpPr>
        <p:spPr>
          <a:xfrm>
            <a:off x="10627205" y="1089478"/>
            <a:ext cx="45719" cy="495002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3941" y="2794000"/>
            <a:ext cx="3606800" cy="27178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cxnSp>
        <p:nvCxnSpPr>
          <p:cNvPr id="7" name="Straight Arrow Connector 6"/>
          <p:cNvCxnSpPr>
            <a:stCxn id="3" idx="1"/>
          </p:cNvCxnSpPr>
          <p:nvPr/>
        </p:nvCxnSpPr>
        <p:spPr>
          <a:xfrm flipH="1" flipV="1">
            <a:off x="6379316" y="4292661"/>
            <a:ext cx="2324457" cy="451318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5977308" y="4064061"/>
            <a:ext cx="292100" cy="228600"/>
          </a:xfrm>
          <a:prstGeom prst="ellipse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8813682" y="1797051"/>
            <a:ext cx="1854318" cy="482347"/>
            <a:chOff x="4101713" y="3429000"/>
            <a:chExt cx="1738278" cy="482347"/>
          </a:xfrm>
          <a:solidFill>
            <a:srgbClr val="00B050"/>
          </a:solidFill>
        </p:grpSpPr>
        <p:grpSp>
          <p:nvGrpSpPr>
            <p:cNvPr id="13" name="Group 12"/>
            <p:cNvGrpSpPr/>
            <p:nvPr/>
          </p:nvGrpSpPr>
          <p:grpSpPr>
            <a:xfrm>
              <a:off x="4101713" y="3498115"/>
              <a:ext cx="1738278" cy="288032"/>
              <a:chOff x="6613771" y="3717032"/>
              <a:chExt cx="1738278" cy="288032"/>
            </a:xfrm>
            <a:grpFill/>
          </p:grpSpPr>
          <p:sp>
            <p:nvSpPr>
              <p:cNvPr id="15" name="Rectangle 14"/>
              <p:cNvSpPr/>
              <p:nvPr/>
            </p:nvSpPr>
            <p:spPr>
              <a:xfrm>
                <a:off x="6613771" y="3717032"/>
                <a:ext cx="45719" cy="28803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8306330" y="3717032"/>
                <a:ext cx="45719" cy="28803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" name="Rectangle 16"/>
              <p:cNvSpPr/>
              <p:nvPr/>
            </p:nvSpPr>
            <p:spPr>
              <a:xfrm rot="16200000">
                <a:off x="6836242" y="3664849"/>
                <a:ext cx="45719" cy="39922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8" name="Rectangle 17"/>
              <p:cNvSpPr/>
              <p:nvPr/>
            </p:nvSpPr>
            <p:spPr>
              <a:xfrm rot="16200000">
                <a:off x="7960366" y="3537941"/>
                <a:ext cx="45719" cy="64620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4" name="TextBox 13"/>
            <p:cNvSpPr txBox="1"/>
            <p:nvPr/>
          </p:nvSpPr>
          <p:spPr>
            <a:xfrm>
              <a:off x="4615853" y="3429000"/>
              <a:ext cx="463012" cy="482347"/>
            </a:xfrm>
            <a:prstGeom prst="rect">
              <a:avLst/>
            </a:prstGeom>
            <a:grpFill/>
          </p:spPr>
          <p:txBody>
            <a:bodyPr vert="horz" wrap="none" lIns="91440" tIns="45720" rIns="91440" bIns="45720" rtlCol="0" anchor="ctr">
              <a:normAutofit fontScale="70000" lnSpcReduction="20000"/>
            </a:bodyPr>
            <a:lstStyle/>
            <a:p>
              <a:pPr algn="ctr"/>
              <a:r>
                <a:rPr lang="en-GB" sz="4400" dirty="0">
                  <a:solidFill>
                    <a:schemeClr val="bg1"/>
                  </a:solidFill>
                </a:rPr>
                <a:t>2</a:t>
              </a:r>
            </a:p>
          </p:txBody>
        </p:sp>
      </p:grpSp>
      <p:sp>
        <p:nvSpPr>
          <p:cNvPr id="19" name="Up Arrow 18"/>
          <p:cNvSpPr/>
          <p:nvPr/>
        </p:nvSpPr>
        <p:spPr>
          <a:xfrm>
            <a:off x="5100575" y="4165600"/>
            <a:ext cx="815705" cy="578379"/>
          </a:xfrm>
          <a:prstGeom prst="upArrow">
            <a:avLst>
              <a:gd name="adj1" fmla="val 50000"/>
              <a:gd name="adj2" fmla="val 40692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43931663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7"/>
          <p:cNvGraphicFramePr>
            <a:graphicFrameLocks noGrp="1"/>
          </p:cNvGraphicFramePr>
          <p:nvPr>
            <p:extLst/>
          </p:nvPr>
        </p:nvGraphicFramePr>
        <p:xfrm>
          <a:off x="1816100" y="482601"/>
          <a:ext cx="8851899" cy="5556900"/>
        </p:xfrm>
        <a:graphic>
          <a:graphicData uri="http://schemas.openxmlformats.org/drawingml/2006/table">
            <a:tbl>
              <a:tblPr firstRow="1" firstCol="1" bandRow="1"/>
              <a:tblGrid>
                <a:gridCol w="17402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02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63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9693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1109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3556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700">
                          <a:effectLst/>
                          <a:latin typeface="Calibri" charset="0"/>
                          <a:ea typeface="Calibri" charset="0"/>
                          <a:cs typeface="Times New Roman" charset="0"/>
                        </a:rPr>
                        <a:t>Backlog (  )</a:t>
                      </a:r>
                      <a:endParaRPr lang="en-GB" sz="6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32105" marR="3210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700">
                          <a:effectLst/>
                          <a:latin typeface="Calibri" charset="0"/>
                          <a:ea typeface="Calibri" charset="0"/>
                          <a:cs typeface="Times New Roman" charset="0"/>
                        </a:rPr>
                        <a:t>Develop (  )</a:t>
                      </a:r>
                      <a:endParaRPr lang="en-GB" sz="6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32105" marR="3210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700">
                          <a:effectLst/>
                          <a:latin typeface="Calibri" charset="0"/>
                          <a:ea typeface="Calibri" charset="0"/>
                          <a:cs typeface="Times New Roman" charset="0"/>
                        </a:rPr>
                        <a:t>Test Ready (  )</a:t>
                      </a:r>
                      <a:endParaRPr lang="en-GB" sz="6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32105" marR="3210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700">
                          <a:effectLst/>
                          <a:latin typeface="Calibri" charset="0"/>
                          <a:ea typeface="Calibri" charset="0"/>
                          <a:cs typeface="Times New Roman" charset="0"/>
                        </a:rPr>
                        <a:t>Test (  )</a:t>
                      </a:r>
                      <a:endParaRPr lang="en-GB" sz="6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32105" marR="3210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700">
                          <a:effectLst/>
                          <a:latin typeface="Calibri" charset="0"/>
                          <a:ea typeface="Calibri" charset="0"/>
                          <a:cs typeface="Times New Roman" charset="0"/>
                        </a:rPr>
                        <a:t>Done</a:t>
                      </a:r>
                      <a:endParaRPr lang="en-GB" sz="6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32105" marR="3210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2134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600">
                          <a:effectLst/>
                          <a:latin typeface="Calibri" charset="0"/>
                          <a:ea typeface="Calibri" charset="0"/>
                          <a:cs typeface="Times New Roman" charset="0"/>
                        </a:rPr>
                        <a:t> 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600">
                          <a:effectLst/>
                          <a:latin typeface="Calibri" charset="0"/>
                          <a:ea typeface="Calibri" charset="0"/>
                          <a:cs typeface="Times New Roman" charset="0"/>
                        </a:rPr>
                        <a:t> 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600">
                          <a:effectLst/>
                          <a:latin typeface="Calibri" charset="0"/>
                          <a:ea typeface="Calibri" charset="0"/>
                          <a:cs typeface="Times New Roman" charset="0"/>
                        </a:rPr>
                        <a:t> 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600">
                          <a:effectLst/>
                          <a:latin typeface="Calibri" charset="0"/>
                          <a:ea typeface="Calibri" charset="0"/>
                          <a:cs typeface="Times New Roman" charset="0"/>
                        </a:rPr>
                        <a:t> 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600">
                          <a:effectLst/>
                          <a:latin typeface="Calibri" charset="0"/>
                          <a:ea typeface="Calibri" charset="0"/>
                          <a:cs typeface="Times New Roman" charset="0"/>
                        </a:rPr>
                        <a:t> 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600">
                          <a:effectLst/>
                          <a:latin typeface="Calibri" charset="0"/>
                          <a:ea typeface="Calibri" charset="0"/>
                          <a:cs typeface="Times New Roman" charset="0"/>
                        </a:rPr>
                        <a:t> 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600">
                          <a:effectLst/>
                          <a:latin typeface="Calibri" charset="0"/>
                          <a:ea typeface="Calibri" charset="0"/>
                          <a:cs typeface="Times New Roman" charset="0"/>
                        </a:rPr>
                        <a:t> 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600">
                          <a:effectLst/>
                          <a:latin typeface="Calibri" charset="0"/>
                          <a:ea typeface="Calibri" charset="0"/>
                          <a:cs typeface="Times New Roman" charset="0"/>
                        </a:rPr>
                        <a:t> 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600">
                          <a:effectLst/>
                          <a:latin typeface="Calibri" charset="0"/>
                          <a:ea typeface="Calibri" charset="0"/>
                          <a:cs typeface="Times New Roman" charset="0"/>
                        </a:rPr>
                        <a:t> 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600">
                          <a:effectLst/>
                          <a:latin typeface="Calibri" charset="0"/>
                          <a:ea typeface="Calibri" charset="0"/>
                          <a:cs typeface="Times New Roman" charset="0"/>
                        </a:rPr>
                        <a:t> 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600">
                          <a:effectLst/>
                          <a:latin typeface="Calibri" charset="0"/>
                          <a:ea typeface="Calibri" charset="0"/>
                          <a:cs typeface="Times New Roman" charset="0"/>
                        </a:rPr>
                        <a:t> 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600">
                          <a:effectLst/>
                          <a:latin typeface="Calibri" charset="0"/>
                          <a:ea typeface="Calibri" charset="0"/>
                          <a:cs typeface="Times New Roman" charset="0"/>
                        </a:rPr>
                        <a:t> 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600">
                          <a:effectLst/>
                          <a:latin typeface="Calibri" charset="0"/>
                          <a:ea typeface="Calibri" charset="0"/>
                          <a:cs typeface="Times New Roman" charset="0"/>
                        </a:rPr>
                        <a:t> 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600">
                          <a:effectLst/>
                          <a:latin typeface="Calibri" charset="0"/>
                          <a:ea typeface="Calibri" charset="0"/>
                          <a:cs typeface="Times New Roman" charset="0"/>
                        </a:rPr>
                        <a:t> 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600">
                          <a:effectLst/>
                          <a:latin typeface="Calibri" charset="0"/>
                          <a:ea typeface="Calibri" charset="0"/>
                          <a:cs typeface="Times New Roman" charset="0"/>
                        </a:rPr>
                        <a:t> 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600">
                          <a:effectLst/>
                          <a:latin typeface="Calibri" charset="0"/>
                          <a:ea typeface="Calibri" charset="0"/>
                          <a:cs typeface="Times New Roman" charset="0"/>
                        </a:rPr>
                        <a:t> 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600">
                          <a:effectLst/>
                          <a:latin typeface="Calibri" charset="0"/>
                          <a:ea typeface="Calibri" charset="0"/>
                          <a:cs typeface="Times New Roman" charset="0"/>
                        </a:rPr>
                        <a:t> 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600">
                          <a:effectLst/>
                          <a:latin typeface="Calibri" charset="0"/>
                          <a:ea typeface="Calibri" charset="0"/>
                          <a:cs typeface="Times New Roman" charset="0"/>
                        </a:rPr>
                        <a:t> 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600">
                          <a:effectLst/>
                          <a:latin typeface="Calibri" charset="0"/>
                          <a:ea typeface="Calibri" charset="0"/>
                          <a:cs typeface="Times New Roman" charset="0"/>
                        </a:rPr>
                        <a:t> 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600">
                          <a:effectLst/>
                          <a:latin typeface="Calibri" charset="0"/>
                          <a:ea typeface="Calibri" charset="0"/>
                          <a:cs typeface="Times New Roman" charset="0"/>
                        </a:rPr>
                        <a:t> </a:t>
                      </a:r>
                    </a:p>
                  </a:txBody>
                  <a:tcPr marL="32105" marR="3210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600">
                          <a:effectLst/>
                          <a:latin typeface="Calibri" charset="0"/>
                          <a:ea typeface="Calibri" charset="0"/>
                          <a:cs typeface="Times New Roman" charset="0"/>
                        </a:rPr>
                        <a:t> 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600">
                          <a:effectLst/>
                          <a:latin typeface="Calibri" charset="0"/>
                          <a:ea typeface="Calibri" charset="0"/>
                          <a:cs typeface="Times New Roman" charset="0"/>
                        </a:rPr>
                        <a:t> </a:t>
                      </a:r>
                    </a:p>
                  </a:txBody>
                  <a:tcPr marL="32105" marR="3210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600">
                          <a:effectLst/>
                          <a:latin typeface="Calibri" charset="0"/>
                          <a:ea typeface="Calibri" charset="0"/>
                          <a:cs typeface="Times New Roman" charset="0"/>
                        </a:rPr>
                        <a:t> </a:t>
                      </a:r>
                    </a:p>
                  </a:txBody>
                  <a:tcPr marL="32105" marR="3210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600" dirty="0">
                          <a:effectLst/>
                          <a:latin typeface="Calibri" charset="0"/>
                          <a:ea typeface="Calibri" charset="0"/>
                          <a:cs typeface="Times New Roman" charset="0"/>
                        </a:rPr>
                        <a:t> </a:t>
                      </a:r>
                    </a:p>
                  </a:txBody>
                  <a:tcPr marL="32105" marR="3210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600" dirty="0">
                          <a:effectLst/>
                          <a:latin typeface="Calibri" charset="0"/>
                          <a:ea typeface="Calibri" charset="0"/>
                          <a:cs typeface="Times New Roman" charset="0"/>
                        </a:rPr>
                        <a:t> </a:t>
                      </a:r>
                    </a:p>
                  </a:txBody>
                  <a:tcPr marL="32105" marR="3210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Rounded Rectangle 2"/>
          <p:cNvSpPr/>
          <p:nvPr/>
        </p:nvSpPr>
        <p:spPr>
          <a:xfrm>
            <a:off x="8703773" y="4383939"/>
            <a:ext cx="2088232" cy="720080"/>
          </a:xfrm>
          <a:prstGeom prst="roundRect">
            <a:avLst/>
          </a:prstGeom>
          <a:solidFill>
            <a:srgbClr val="0070C0"/>
          </a:solidFill>
          <a:ln w="76200" cmpd="sng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/>
              <a:t>Blue line</a:t>
            </a:r>
          </a:p>
        </p:txBody>
      </p:sp>
      <p:sp>
        <p:nvSpPr>
          <p:cNvPr id="4" name="Rectangle 3"/>
          <p:cNvSpPr/>
          <p:nvPr/>
        </p:nvSpPr>
        <p:spPr>
          <a:xfrm>
            <a:off x="3568581" y="1172027"/>
            <a:ext cx="50919" cy="4861123"/>
          </a:xfrm>
          <a:prstGeom prst="rect">
            <a:avLst/>
          </a:prstGeom>
          <a:solidFill>
            <a:srgbClr val="0070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/>
        </p:nvSpPr>
        <p:spPr>
          <a:xfrm>
            <a:off x="10627205" y="1089478"/>
            <a:ext cx="45719" cy="495002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3941" y="2794000"/>
            <a:ext cx="3606800" cy="27178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cxnSp>
        <p:nvCxnSpPr>
          <p:cNvPr id="7" name="Straight Arrow Connector 6"/>
          <p:cNvCxnSpPr/>
          <p:nvPr/>
        </p:nvCxnSpPr>
        <p:spPr>
          <a:xfrm flipH="1" flipV="1">
            <a:off x="6334698" y="3708461"/>
            <a:ext cx="2343675" cy="1035518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5977308" y="4064061"/>
            <a:ext cx="292100" cy="228600"/>
          </a:xfrm>
          <a:prstGeom prst="ellipse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5990008" y="3454461"/>
            <a:ext cx="292100" cy="228600"/>
          </a:xfrm>
          <a:prstGeom prst="ellipse">
            <a:avLst/>
          </a:prstGeom>
          <a:solidFill>
            <a:srgbClr val="0070C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3513942" y="1797051"/>
            <a:ext cx="7208698" cy="482347"/>
            <a:chOff x="4101713" y="3429000"/>
            <a:chExt cx="1738278" cy="482347"/>
          </a:xfrm>
          <a:solidFill>
            <a:srgbClr val="0070C0"/>
          </a:solidFill>
        </p:grpSpPr>
        <p:grpSp>
          <p:nvGrpSpPr>
            <p:cNvPr id="12" name="Group 11"/>
            <p:cNvGrpSpPr/>
            <p:nvPr/>
          </p:nvGrpSpPr>
          <p:grpSpPr>
            <a:xfrm>
              <a:off x="4101713" y="3498115"/>
              <a:ext cx="1738278" cy="288032"/>
              <a:chOff x="6613771" y="3717032"/>
              <a:chExt cx="1738278" cy="288032"/>
            </a:xfrm>
            <a:grpFill/>
          </p:grpSpPr>
          <p:sp>
            <p:nvSpPr>
              <p:cNvPr id="14" name="Rectangle 13"/>
              <p:cNvSpPr/>
              <p:nvPr/>
            </p:nvSpPr>
            <p:spPr>
              <a:xfrm>
                <a:off x="6613771" y="3717032"/>
                <a:ext cx="45719" cy="28803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8306330" y="3717032"/>
                <a:ext cx="45719" cy="28803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6" name="Rectangle 15"/>
              <p:cNvSpPr/>
              <p:nvPr/>
            </p:nvSpPr>
            <p:spPr>
              <a:xfrm rot="16200000">
                <a:off x="6955220" y="3542457"/>
                <a:ext cx="49134" cy="64059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" name="Rectangle 16"/>
              <p:cNvSpPr/>
              <p:nvPr/>
            </p:nvSpPr>
            <p:spPr>
              <a:xfrm rot="16200000">
                <a:off x="7960366" y="3537941"/>
                <a:ext cx="45719" cy="64620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3" name="TextBox 12"/>
            <p:cNvSpPr txBox="1"/>
            <p:nvPr/>
          </p:nvSpPr>
          <p:spPr>
            <a:xfrm>
              <a:off x="4862840" y="3429000"/>
              <a:ext cx="216024" cy="482347"/>
            </a:xfrm>
            <a:prstGeom prst="rect">
              <a:avLst/>
            </a:prstGeom>
            <a:grpFill/>
          </p:spPr>
          <p:txBody>
            <a:bodyPr vert="horz" wrap="none" lIns="91440" tIns="45720" rIns="91440" bIns="45720" rtlCol="0" anchor="ctr">
              <a:normAutofit fontScale="70000" lnSpcReduction="20000"/>
            </a:bodyPr>
            <a:lstStyle/>
            <a:p>
              <a:pPr algn="ctr"/>
              <a:r>
                <a:rPr lang="en-GB" sz="4400" dirty="0">
                  <a:solidFill>
                    <a:schemeClr val="bg1"/>
                  </a:solidFill>
                </a:rPr>
                <a:t>4</a:t>
              </a:r>
            </a:p>
          </p:txBody>
        </p:sp>
      </p:grpSp>
      <p:sp>
        <p:nvSpPr>
          <p:cNvPr id="18" name="Up Arrow 17"/>
          <p:cNvSpPr/>
          <p:nvPr/>
        </p:nvSpPr>
        <p:spPr>
          <a:xfrm>
            <a:off x="5100575" y="3541172"/>
            <a:ext cx="815705" cy="1202807"/>
          </a:xfrm>
          <a:prstGeom prst="upArrow">
            <a:avLst>
              <a:gd name="adj1" fmla="val 50000"/>
              <a:gd name="adj2" fmla="val 40692"/>
            </a:avLst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09720851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7"/>
          <p:cNvGraphicFramePr>
            <a:graphicFrameLocks noGrp="1"/>
          </p:cNvGraphicFramePr>
          <p:nvPr>
            <p:extLst/>
          </p:nvPr>
        </p:nvGraphicFramePr>
        <p:xfrm>
          <a:off x="1816100" y="482601"/>
          <a:ext cx="8851899" cy="5556900"/>
        </p:xfrm>
        <a:graphic>
          <a:graphicData uri="http://schemas.openxmlformats.org/drawingml/2006/table">
            <a:tbl>
              <a:tblPr firstRow="1" firstCol="1" bandRow="1"/>
              <a:tblGrid>
                <a:gridCol w="17402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02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63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9693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1109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3556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700">
                          <a:effectLst/>
                          <a:latin typeface="Calibri" charset="0"/>
                          <a:ea typeface="Calibri" charset="0"/>
                          <a:cs typeface="Times New Roman" charset="0"/>
                        </a:rPr>
                        <a:t>Backlog (  )</a:t>
                      </a:r>
                      <a:endParaRPr lang="en-GB" sz="6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32105" marR="3210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700">
                          <a:effectLst/>
                          <a:latin typeface="Calibri" charset="0"/>
                          <a:ea typeface="Calibri" charset="0"/>
                          <a:cs typeface="Times New Roman" charset="0"/>
                        </a:rPr>
                        <a:t>Develop (  )</a:t>
                      </a:r>
                      <a:endParaRPr lang="en-GB" sz="6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32105" marR="3210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700">
                          <a:effectLst/>
                          <a:latin typeface="Calibri" charset="0"/>
                          <a:ea typeface="Calibri" charset="0"/>
                          <a:cs typeface="Times New Roman" charset="0"/>
                        </a:rPr>
                        <a:t>Test Ready (  )</a:t>
                      </a:r>
                      <a:endParaRPr lang="en-GB" sz="6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32105" marR="3210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700">
                          <a:effectLst/>
                          <a:latin typeface="Calibri" charset="0"/>
                          <a:ea typeface="Calibri" charset="0"/>
                          <a:cs typeface="Times New Roman" charset="0"/>
                        </a:rPr>
                        <a:t>Test (  )</a:t>
                      </a:r>
                      <a:endParaRPr lang="en-GB" sz="6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32105" marR="3210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700">
                          <a:effectLst/>
                          <a:latin typeface="Calibri" charset="0"/>
                          <a:ea typeface="Calibri" charset="0"/>
                          <a:cs typeface="Times New Roman" charset="0"/>
                        </a:rPr>
                        <a:t>Done</a:t>
                      </a:r>
                      <a:endParaRPr lang="en-GB" sz="6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32105" marR="3210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2134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600">
                          <a:effectLst/>
                          <a:latin typeface="Calibri" charset="0"/>
                          <a:ea typeface="Calibri" charset="0"/>
                          <a:cs typeface="Times New Roman" charset="0"/>
                        </a:rPr>
                        <a:t> 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600">
                          <a:effectLst/>
                          <a:latin typeface="Calibri" charset="0"/>
                          <a:ea typeface="Calibri" charset="0"/>
                          <a:cs typeface="Times New Roman" charset="0"/>
                        </a:rPr>
                        <a:t> 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600">
                          <a:effectLst/>
                          <a:latin typeface="Calibri" charset="0"/>
                          <a:ea typeface="Calibri" charset="0"/>
                          <a:cs typeface="Times New Roman" charset="0"/>
                        </a:rPr>
                        <a:t> 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600">
                          <a:effectLst/>
                          <a:latin typeface="Calibri" charset="0"/>
                          <a:ea typeface="Calibri" charset="0"/>
                          <a:cs typeface="Times New Roman" charset="0"/>
                        </a:rPr>
                        <a:t> 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600">
                          <a:effectLst/>
                          <a:latin typeface="Calibri" charset="0"/>
                          <a:ea typeface="Calibri" charset="0"/>
                          <a:cs typeface="Times New Roman" charset="0"/>
                        </a:rPr>
                        <a:t> 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600">
                          <a:effectLst/>
                          <a:latin typeface="Calibri" charset="0"/>
                          <a:ea typeface="Calibri" charset="0"/>
                          <a:cs typeface="Times New Roman" charset="0"/>
                        </a:rPr>
                        <a:t> 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600">
                          <a:effectLst/>
                          <a:latin typeface="Calibri" charset="0"/>
                          <a:ea typeface="Calibri" charset="0"/>
                          <a:cs typeface="Times New Roman" charset="0"/>
                        </a:rPr>
                        <a:t> 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600">
                          <a:effectLst/>
                          <a:latin typeface="Calibri" charset="0"/>
                          <a:ea typeface="Calibri" charset="0"/>
                          <a:cs typeface="Times New Roman" charset="0"/>
                        </a:rPr>
                        <a:t> 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600">
                          <a:effectLst/>
                          <a:latin typeface="Calibri" charset="0"/>
                          <a:ea typeface="Calibri" charset="0"/>
                          <a:cs typeface="Times New Roman" charset="0"/>
                        </a:rPr>
                        <a:t> 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600">
                          <a:effectLst/>
                          <a:latin typeface="Calibri" charset="0"/>
                          <a:ea typeface="Calibri" charset="0"/>
                          <a:cs typeface="Times New Roman" charset="0"/>
                        </a:rPr>
                        <a:t> 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600">
                          <a:effectLst/>
                          <a:latin typeface="Calibri" charset="0"/>
                          <a:ea typeface="Calibri" charset="0"/>
                          <a:cs typeface="Times New Roman" charset="0"/>
                        </a:rPr>
                        <a:t> 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600">
                          <a:effectLst/>
                          <a:latin typeface="Calibri" charset="0"/>
                          <a:ea typeface="Calibri" charset="0"/>
                          <a:cs typeface="Times New Roman" charset="0"/>
                        </a:rPr>
                        <a:t> 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600">
                          <a:effectLst/>
                          <a:latin typeface="Calibri" charset="0"/>
                          <a:ea typeface="Calibri" charset="0"/>
                          <a:cs typeface="Times New Roman" charset="0"/>
                        </a:rPr>
                        <a:t> 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600">
                          <a:effectLst/>
                          <a:latin typeface="Calibri" charset="0"/>
                          <a:ea typeface="Calibri" charset="0"/>
                          <a:cs typeface="Times New Roman" charset="0"/>
                        </a:rPr>
                        <a:t> 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600">
                          <a:effectLst/>
                          <a:latin typeface="Calibri" charset="0"/>
                          <a:ea typeface="Calibri" charset="0"/>
                          <a:cs typeface="Times New Roman" charset="0"/>
                        </a:rPr>
                        <a:t> 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600">
                          <a:effectLst/>
                          <a:latin typeface="Calibri" charset="0"/>
                          <a:ea typeface="Calibri" charset="0"/>
                          <a:cs typeface="Times New Roman" charset="0"/>
                        </a:rPr>
                        <a:t> 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600">
                          <a:effectLst/>
                          <a:latin typeface="Calibri" charset="0"/>
                          <a:ea typeface="Calibri" charset="0"/>
                          <a:cs typeface="Times New Roman" charset="0"/>
                        </a:rPr>
                        <a:t> 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600">
                          <a:effectLst/>
                          <a:latin typeface="Calibri" charset="0"/>
                          <a:ea typeface="Calibri" charset="0"/>
                          <a:cs typeface="Times New Roman" charset="0"/>
                        </a:rPr>
                        <a:t> 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600">
                          <a:effectLst/>
                          <a:latin typeface="Calibri" charset="0"/>
                          <a:ea typeface="Calibri" charset="0"/>
                          <a:cs typeface="Times New Roman" charset="0"/>
                        </a:rPr>
                        <a:t> 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600">
                          <a:effectLst/>
                          <a:latin typeface="Calibri" charset="0"/>
                          <a:ea typeface="Calibri" charset="0"/>
                          <a:cs typeface="Times New Roman" charset="0"/>
                        </a:rPr>
                        <a:t> </a:t>
                      </a:r>
                    </a:p>
                  </a:txBody>
                  <a:tcPr marL="32105" marR="3210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600">
                          <a:effectLst/>
                          <a:latin typeface="Calibri" charset="0"/>
                          <a:ea typeface="Calibri" charset="0"/>
                          <a:cs typeface="Times New Roman" charset="0"/>
                        </a:rPr>
                        <a:t> 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600">
                          <a:effectLst/>
                          <a:latin typeface="Calibri" charset="0"/>
                          <a:ea typeface="Calibri" charset="0"/>
                          <a:cs typeface="Times New Roman" charset="0"/>
                        </a:rPr>
                        <a:t> </a:t>
                      </a:r>
                    </a:p>
                  </a:txBody>
                  <a:tcPr marL="32105" marR="3210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600">
                          <a:effectLst/>
                          <a:latin typeface="Calibri" charset="0"/>
                          <a:ea typeface="Calibri" charset="0"/>
                          <a:cs typeface="Times New Roman" charset="0"/>
                        </a:rPr>
                        <a:t> </a:t>
                      </a:r>
                    </a:p>
                  </a:txBody>
                  <a:tcPr marL="32105" marR="3210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600" dirty="0">
                          <a:effectLst/>
                          <a:latin typeface="Calibri" charset="0"/>
                          <a:ea typeface="Calibri" charset="0"/>
                          <a:cs typeface="Times New Roman" charset="0"/>
                        </a:rPr>
                        <a:t> </a:t>
                      </a:r>
                    </a:p>
                  </a:txBody>
                  <a:tcPr marL="32105" marR="3210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600" dirty="0">
                          <a:effectLst/>
                          <a:latin typeface="Calibri" charset="0"/>
                          <a:ea typeface="Calibri" charset="0"/>
                          <a:cs typeface="Times New Roman" charset="0"/>
                        </a:rPr>
                        <a:t> </a:t>
                      </a:r>
                    </a:p>
                  </a:txBody>
                  <a:tcPr marL="32105" marR="3210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Rounded Rectangle 2"/>
          <p:cNvSpPr/>
          <p:nvPr/>
        </p:nvSpPr>
        <p:spPr>
          <a:xfrm>
            <a:off x="8703773" y="4383939"/>
            <a:ext cx="2088232" cy="720080"/>
          </a:xfrm>
          <a:prstGeom prst="roundRect">
            <a:avLst/>
          </a:prstGeom>
          <a:solidFill>
            <a:srgbClr val="FF0000"/>
          </a:solidFill>
          <a:ln w="76200" cmpd="sng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/>
              <a:t>Red line</a:t>
            </a:r>
          </a:p>
        </p:txBody>
      </p:sp>
      <p:sp>
        <p:nvSpPr>
          <p:cNvPr id="4" name="Rectangle 3"/>
          <p:cNvSpPr/>
          <p:nvPr/>
        </p:nvSpPr>
        <p:spPr>
          <a:xfrm>
            <a:off x="1828681" y="1172027"/>
            <a:ext cx="50919" cy="4861123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/>
        </p:nvSpPr>
        <p:spPr>
          <a:xfrm>
            <a:off x="10627205" y="1089478"/>
            <a:ext cx="45719" cy="495002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3941" y="2794000"/>
            <a:ext cx="3606800" cy="27178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cxnSp>
        <p:nvCxnSpPr>
          <p:cNvPr id="7" name="Straight Arrow Connector 6"/>
          <p:cNvCxnSpPr/>
          <p:nvPr/>
        </p:nvCxnSpPr>
        <p:spPr>
          <a:xfrm flipH="1" flipV="1">
            <a:off x="6360098" y="3124261"/>
            <a:ext cx="2225102" cy="125967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5977308" y="4064061"/>
            <a:ext cx="292100" cy="228600"/>
          </a:xfrm>
          <a:prstGeom prst="ellipse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5990008" y="3454461"/>
            <a:ext cx="292100" cy="228600"/>
          </a:xfrm>
          <a:prstGeom prst="ellipse">
            <a:avLst/>
          </a:prstGeom>
          <a:solidFill>
            <a:srgbClr val="0070C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1892181" y="1797051"/>
            <a:ext cx="8830459" cy="482347"/>
            <a:chOff x="4101713" y="3429000"/>
            <a:chExt cx="1738278" cy="482347"/>
          </a:xfrm>
          <a:solidFill>
            <a:srgbClr val="FF0000"/>
          </a:solidFill>
        </p:grpSpPr>
        <p:grpSp>
          <p:nvGrpSpPr>
            <p:cNvPr id="12" name="Group 11"/>
            <p:cNvGrpSpPr/>
            <p:nvPr/>
          </p:nvGrpSpPr>
          <p:grpSpPr>
            <a:xfrm>
              <a:off x="4101713" y="3498115"/>
              <a:ext cx="1738278" cy="288032"/>
              <a:chOff x="6613771" y="3717032"/>
              <a:chExt cx="1738278" cy="288032"/>
            </a:xfrm>
            <a:grpFill/>
          </p:grpSpPr>
          <p:sp>
            <p:nvSpPr>
              <p:cNvPr id="14" name="Rectangle 13"/>
              <p:cNvSpPr/>
              <p:nvPr/>
            </p:nvSpPr>
            <p:spPr>
              <a:xfrm>
                <a:off x="6613771" y="3717032"/>
                <a:ext cx="45719" cy="288032"/>
              </a:xfrm>
              <a:prstGeom prst="rect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8306330" y="3717032"/>
                <a:ext cx="45719" cy="288032"/>
              </a:xfrm>
              <a:prstGeom prst="rect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6" name="Rectangle 15"/>
              <p:cNvSpPr/>
              <p:nvPr/>
            </p:nvSpPr>
            <p:spPr>
              <a:xfrm rot="16200000">
                <a:off x="6955220" y="3542457"/>
                <a:ext cx="49134" cy="640590"/>
              </a:xfrm>
              <a:prstGeom prst="rect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" name="Rectangle 16"/>
              <p:cNvSpPr/>
              <p:nvPr/>
            </p:nvSpPr>
            <p:spPr>
              <a:xfrm rot="16200000">
                <a:off x="7960366" y="3537941"/>
                <a:ext cx="45719" cy="646208"/>
              </a:xfrm>
              <a:prstGeom prst="rect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3" name="TextBox 12"/>
            <p:cNvSpPr txBox="1"/>
            <p:nvPr/>
          </p:nvSpPr>
          <p:spPr>
            <a:xfrm>
              <a:off x="4862840" y="3429000"/>
              <a:ext cx="216024" cy="482347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txBody>
            <a:bodyPr vert="horz" wrap="none" lIns="91440" tIns="45720" rIns="91440" bIns="45720" rtlCol="0" anchor="ctr">
              <a:normAutofit fontScale="70000" lnSpcReduction="20000"/>
            </a:bodyPr>
            <a:lstStyle/>
            <a:p>
              <a:pPr algn="ctr"/>
              <a:r>
                <a:rPr lang="en-GB" sz="4400" dirty="0">
                  <a:solidFill>
                    <a:schemeClr val="bg1"/>
                  </a:solidFill>
                </a:rPr>
                <a:t>6</a:t>
              </a:r>
            </a:p>
          </p:txBody>
        </p:sp>
      </p:grpSp>
      <p:sp>
        <p:nvSpPr>
          <p:cNvPr id="18" name="Oval 17"/>
          <p:cNvSpPr/>
          <p:nvPr/>
        </p:nvSpPr>
        <p:spPr>
          <a:xfrm>
            <a:off x="5964608" y="2895661"/>
            <a:ext cx="292100" cy="2286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Up Arrow 19"/>
          <p:cNvSpPr/>
          <p:nvPr/>
        </p:nvSpPr>
        <p:spPr>
          <a:xfrm>
            <a:off x="5100575" y="3036944"/>
            <a:ext cx="815705" cy="1707035"/>
          </a:xfrm>
          <a:prstGeom prst="upArrow">
            <a:avLst>
              <a:gd name="adj1" fmla="val 50000"/>
              <a:gd name="adj2" fmla="val 40692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171267514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roup 50"/>
          <p:cNvGrpSpPr/>
          <p:nvPr/>
        </p:nvGrpSpPr>
        <p:grpSpPr>
          <a:xfrm>
            <a:off x="1816100" y="292100"/>
            <a:ext cx="8623300" cy="5562600"/>
            <a:chOff x="1816100" y="292100"/>
            <a:chExt cx="8623300" cy="556260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2"/>
            <a:srcRect t="17051" b="-14716"/>
            <a:stretch/>
          </p:blipFill>
          <p:spPr>
            <a:xfrm>
              <a:off x="1816100" y="292100"/>
              <a:ext cx="8623300" cy="5562600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49648" y="3111873"/>
              <a:ext cx="4491302" cy="2647085"/>
            </a:xfrm>
            <a:prstGeom prst="rect">
              <a:avLst/>
            </a:prstGeom>
          </p:spPr>
        </p:pic>
        <p:sp>
          <p:nvSpPr>
            <p:cNvPr id="53" name="Oval 52"/>
            <p:cNvSpPr/>
            <p:nvPr/>
          </p:nvSpPr>
          <p:spPr>
            <a:xfrm>
              <a:off x="3399208" y="4787961"/>
              <a:ext cx="292100" cy="228600"/>
            </a:xfrm>
            <a:prstGeom prst="ellipse">
              <a:avLst/>
            </a:prstGeom>
            <a:solidFill>
              <a:srgbClr val="00B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/>
            <p:cNvSpPr/>
            <p:nvPr/>
          </p:nvSpPr>
          <p:spPr>
            <a:xfrm>
              <a:off x="3740706" y="4546661"/>
              <a:ext cx="292100" cy="228600"/>
            </a:xfrm>
            <a:prstGeom prst="ellipse">
              <a:avLst/>
            </a:prstGeom>
            <a:solidFill>
              <a:srgbClr val="00B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/>
            <p:cNvSpPr/>
            <p:nvPr/>
          </p:nvSpPr>
          <p:spPr>
            <a:xfrm>
              <a:off x="4032806" y="4546661"/>
              <a:ext cx="292100" cy="228600"/>
            </a:xfrm>
            <a:prstGeom prst="ellipse">
              <a:avLst/>
            </a:prstGeom>
            <a:solidFill>
              <a:srgbClr val="00B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/>
            <p:cNvSpPr/>
            <p:nvPr/>
          </p:nvSpPr>
          <p:spPr>
            <a:xfrm>
              <a:off x="4336204" y="4254561"/>
              <a:ext cx="292100" cy="228600"/>
            </a:xfrm>
            <a:prstGeom prst="ellipse">
              <a:avLst/>
            </a:prstGeom>
            <a:solidFill>
              <a:srgbClr val="00B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/>
            <p:cNvSpPr/>
            <p:nvPr/>
          </p:nvSpPr>
          <p:spPr>
            <a:xfrm>
              <a:off x="4681908" y="4241861"/>
              <a:ext cx="292100" cy="228600"/>
            </a:xfrm>
            <a:prstGeom prst="ellipse">
              <a:avLst/>
            </a:prstGeom>
            <a:solidFill>
              <a:srgbClr val="00B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/>
            <p:cNvSpPr/>
            <p:nvPr/>
          </p:nvSpPr>
          <p:spPr>
            <a:xfrm>
              <a:off x="4974008" y="4000561"/>
              <a:ext cx="292100" cy="228600"/>
            </a:xfrm>
            <a:prstGeom prst="ellipse">
              <a:avLst/>
            </a:prstGeom>
            <a:solidFill>
              <a:srgbClr val="00B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/>
            <p:cNvSpPr/>
            <p:nvPr/>
          </p:nvSpPr>
          <p:spPr>
            <a:xfrm>
              <a:off x="5215308" y="3708461"/>
              <a:ext cx="292100" cy="228600"/>
            </a:xfrm>
            <a:prstGeom prst="ellipse">
              <a:avLst/>
            </a:prstGeom>
            <a:solidFill>
              <a:srgbClr val="00B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/>
            <p:cNvSpPr/>
            <p:nvPr/>
          </p:nvSpPr>
          <p:spPr>
            <a:xfrm>
              <a:off x="5583608" y="3683061"/>
              <a:ext cx="292100" cy="228600"/>
            </a:xfrm>
            <a:prstGeom prst="ellipse">
              <a:avLst/>
            </a:prstGeom>
            <a:solidFill>
              <a:srgbClr val="00B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/>
            <p:cNvSpPr/>
            <p:nvPr/>
          </p:nvSpPr>
          <p:spPr>
            <a:xfrm>
              <a:off x="5888408" y="3416361"/>
              <a:ext cx="292100" cy="228600"/>
            </a:xfrm>
            <a:prstGeom prst="ellipse">
              <a:avLst/>
            </a:prstGeom>
            <a:solidFill>
              <a:srgbClr val="00B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/>
            <p:cNvSpPr/>
            <p:nvPr/>
          </p:nvSpPr>
          <p:spPr>
            <a:xfrm>
              <a:off x="3386508" y="4216461"/>
              <a:ext cx="292100" cy="228600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/>
            <p:cNvSpPr/>
            <p:nvPr/>
          </p:nvSpPr>
          <p:spPr>
            <a:xfrm>
              <a:off x="3715306" y="3937061"/>
              <a:ext cx="292100" cy="228600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/>
            <p:cNvSpPr/>
            <p:nvPr/>
          </p:nvSpPr>
          <p:spPr>
            <a:xfrm>
              <a:off x="4007406" y="3937061"/>
              <a:ext cx="292100" cy="228600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/>
            <p:cNvSpPr/>
            <p:nvPr/>
          </p:nvSpPr>
          <p:spPr>
            <a:xfrm>
              <a:off x="4348904" y="3670361"/>
              <a:ext cx="292100" cy="228600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/>
            <p:cNvSpPr/>
            <p:nvPr/>
          </p:nvSpPr>
          <p:spPr>
            <a:xfrm>
              <a:off x="4643808" y="3657661"/>
              <a:ext cx="292100" cy="228600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/>
            <p:cNvSpPr/>
            <p:nvPr/>
          </p:nvSpPr>
          <p:spPr>
            <a:xfrm>
              <a:off x="4935908" y="3403661"/>
              <a:ext cx="292100" cy="228600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/>
            <p:cNvSpPr/>
            <p:nvPr/>
          </p:nvSpPr>
          <p:spPr>
            <a:xfrm>
              <a:off x="5215308" y="3073461"/>
              <a:ext cx="292100" cy="228600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/>
            <p:cNvSpPr/>
            <p:nvPr/>
          </p:nvSpPr>
          <p:spPr>
            <a:xfrm>
              <a:off x="5558208" y="3073461"/>
              <a:ext cx="292100" cy="228600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/>
            <p:cNvSpPr/>
            <p:nvPr/>
          </p:nvSpPr>
          <p:spPr>
            <a:xfrm>
              <a:off x="5863008" y="2806761"/>
              <a:ext cx="292100" cy="228600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/>
            <p:cNvSpPr/>
            <p:nvPr/>
          </p:nvSpPr>
          <p:spPr>
            <a:xfrm>
              <a:off x="3373808" y="2438461"/>
              <a:ext cx="292100" cy="2286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/>
            <p:cNvSpPr/>
            <p:nvPr/>
          </p:nvSpPr>
          <p:spPr>
            <a:xfrm>
              <a:off x="3689906" y="2222561"/>
              <a:ext cx="292100" cy="2286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/>
            <p:cNvSpPr/>
            <p:nvPr/>
          </p:nvSpPr>
          <p:spPr>
            <a:xfrm>
              <a:off x="4020106" y="2197161"/>
              <a:ext cx="292100" cy="2286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/>
            <p:cNvSpPr/>
            <p:nvPr/>
          </p:nvSpPr>
          <p:spPr>
            <a:xfrm>
              <a:off x="4361604" y="2209861"/>
              <a:ext cx="292100" cy="2286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/>
            <p:cNvSpPr/>
            <p:nvPr/>
          </p:nvSpPr>
          <p:spPr>
            <a:xfrm>
              <a:off x="4631108" y="2197161"/>
              <a:ext cx="292100" cy="2286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/>
            <p:cNvSpPr/>
            <p:nvPr/>
          </p:nvSpPr>
          <p:spPr>
            <a:xfrm>
              <a:off x="4923208" y="2197161"/>
              <a:ext cx="292100" cy="2286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/>
            <p:cNvSpPr/>
            <p:nvPr/>
          </p:nvSpPr>
          <p:spPr>
            <a:xfrm>
              <a:off x="5240708" y="2209861"/>
              <a:ext cx="292100" cy="2286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/>
            <p:cNvSpPr/>
            <p:nvPr/>
          </p:nvSpPr>
          <p:spPr>
            <a:xfrm>
              <a:off x="5532808" y="1968561"/>
              <a:ext cx="292100" cy="2286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/>
            <p:cNvSpPr/>
            <p:nvPr/>
          </p:nvSpPr>
          <p:spPr>
            <a:xfrm>
              <a:off x="5837608" y="1955861"/>
              <a:ext cx="292100" cy="2286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/>
            <p:cNvSpPr/>
            <p:nvPr/>
          </p:nvSpPr>
          <p:spPr>
            <a:xfrm>
              <a:off x="3069008" y="2463861"/>
              <a:ext cx="292100" cy="2286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/>
            <p:cNvSpPr/>
            <p:nvPr/>
          </p:nvSpPr>
          <p:spPr>
            <a:xfrm>
              <a:off x="3132508" y="4521261"/>
              <a:ext cx="292100" cy="228600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4" name="Rectangular Callout 33"/>
          <p:cNvSpPr/>
          <p:nvPr/>
        </p:nvSpPr>
        <p:spPr>
          <a:xfrm>
            <a:off x="7297006" y="5186991"/>
            <a:ext cx="1610442" cy="868573"/>
          </a:xfrm>
          <a:prstGeom prst="wedgeRectCallout">
            <a:avLst>
              <a:gd name="adj1" fmla="val -120986"/>
              <a:gd name="adj2" fmla="val -31079"/>
            </a:avLst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Day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47902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Start!</a:t>
            </a:r>
          </a:p>
        </p:txBody>
      </p:sp>
    </p:spTree>
    <p:extLst>
      <p:ext uri="{BB962C8B-B14F-4D97-AF65-F5344CB8AC3E}">
        <p14:creationId xmlns:p14="http://schemas.microsoft.com/office/powerpoint/2010/main" val="123441471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End of the Sprint: collect statistics!</a:t>
            </a:r>
          </a:p>
        </p:txBody>
      </p:sp>
    </p:spTree>
    <p:extLst>
      <p:ext uri="{BB962C8B-B14F-4D97-AF65-F5344CB8AC3E}">
        <p14:creationId xmlns:p14="http://schemas.microsoft.com/office/powerpoint/2010/main" val="196770510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7721601" y="2025705"/>
            <a:ext cx="3564466" cy="1126066"/>
            <a:chOff x="4313767" y="4807005"/>
            <a:chExt cx="3564466" cy="1126066"/>
          </a:xfrm>
        </p:grpSpPr>
        <p:grpSp>
          <p:nvGrpSpPr>
            <p:cNvPr id="6" name="Group 5"/>
            <p:cNvGrpSpPr/>
            <p:nvPr/>
          </p:nvGrpSpPr>
          <p:grpSpPr>
            <a:xfrm>
              <a:off x="4313767" y="4807005"/>
              <a:ext cx="3564466" cy="1126066"/>
              <a:chOff x="4313767" y="3517274"/>
              <a:chExt cx="3564466" cy="1126066"/>
            </a:xfrm>
            <a:solidFill>
              <a:schemeClr val="tx2">
                <a:lumMod val="20000"/>
                <a:lumOff val="80000"/>
              </a:schemeClr>
            </a:solidFill>
          </p:grpSpPr>
          <p:grpSp>
            <p:nvGrpSpPr>
              <p:cNvPr id="8" name="Group 7"/>
              <p:cNvGrpSpPr/>
              <p:nvPr/>
            </p:nvGrpSpPr>
            <p:grpSpPr>
              <a:xfrm>
                <a:off x="4313767" y="3517274"/>
                <a:ext cx="3564466" cy="1126066"/>
                <a:chOff x="3200400" y="2748119"/>
                <a:chExt cx="3564466" cy="1126066"/>
              </a:xfrm>
              <a:grpFill/>
            </p:grpSpPr>
            <p:grpSp>
              <p:nvGrpSpPr>
                <p:cNvPr id="11" name="Group 10"/>
                <p:cNvGrpSpPr/>
                <p:nvPr/>
              </p:nvGrpSpPr>
              <p:grpSpPr>
                <a:xfrm>
                  <a:off x="3200400" y="2748119"/>
                  <a:ext cx="3564466" cy="1126066"/>
                  <a:chOff x="3200400" y="3505200"/>
                  <a:chExt cx="3564466" cy="1126066"/>
                </a:xfrm>
                <a:grpFill/>
              </p:grpSpPr>
              <p:sp>
                <p:nvSpPr>
                  <p:cNvPr id="13" name="Rectangle 12"/>
                  <p:cNvSpPr/>
                  <p:nvPr/>
                </p:nvSpPr>
                <p:spPr>
                  <a:xfrm>
                    <a:off x="3200400" y="3505200"/>
                    <a:ext cx="3564466" cy="1126066"/>
                  </a:xfrm>
                  <a:prstGeom prst="rect">
                    <a:avLst/>
                  </a:prstGeom>
                  <a:grpFill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bg-BG"/>
                  </a:p>
                </p:txBody>
              </p:sp>
              <p:sp>
                <p:nvSpPr>
                  <p:cNvPr id="14" name="TextBox 13"/>
                  <p:cNvSpPr txBox="1"/>
                  <p:nvPr/>
                </p:nvSpPr>
                <p:spPr>
                  <a:xfrm>
                    <a:off x="4330502" y="3784601"/>
                    <a:ext cx="1326937" cy="523220"/>
                  </a:xfrm>
                  <a:prstGeom prst="rect">
                    <a:avLst/>
                  </a:prstGeom>
                  <a:grp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800" dirty="0"/>
                      <a:t>PTC#1</a:t>
                    </a:r>
                    <a:endParaRPr lang="bg-BG" sz="2800" dirty="0"/>
                  </a:p>
                </p:txBody>
              </p:sp>
            </p:grpSp>
            <p:sp>
              <p:nvSpPr>
                <p:cNvPr id="12" name="TextBox 11"/>
                <p:cNvSpPr txBox="1"/>
                <p:nvPr/>
              </p:nvSpPr>
              <p:spPr>
                <a:xfrm>
                  <a:off x="3329517" y="2787932"/>
                  <a:ext cx="505064" cy="400110"/>
                </a:xfrm>
                <a:prstGeom prst="rect">
                  <a:avLst/>
                </a:prstGeom>
                <a:grp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000" dirty="0"/>
                    <a:t>1</a:t>
                  </a:r>
                  <a:endParaRPr lang="bg-BG" sz="2000" dirty="0"/>
                </a:p>
              </p:txBody>
            </p:sp>
          </p:grpSp>
          <p:sp>
            <p:nvSpPr>
              <p:cNvPr id="9" name="TextBox 8"/>
              <p:cNvSpPr txBox="1"/>
              <p:nvPr/>
            </p:nvSpPr>
            <p:spPr>
              <a:xfrm>
                <a:off x="7443019" y="3596620"/>
                <a:ext cx="358878" cy="400110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2</a:t>
                </a:r>
                <a:endParaRPr lang="bg-BG" sz="2000" dirty="0"/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7443019" y="4196311"/>
                <a:ext cx="358878" cy="400110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6</a:t>
                </a:r>
                <a:endParaRPr lang="bg-BG" sz="2000" dirty="0"/>
              </a:p>
            </p:txBody>
          </p:sp>
        </p:grpSp>
        <p:sp>
          <p:nvSpPr>
            <p:cNvPr id="7" name="TextBox 6"/>
            <p:cNvSpPr txBox="1"/>
            <p:nvPr/>
          </p:nvSpPr>
          <p:spPr>
            <a:xfrm>
              <a:off x="4457060" y="5488318"/>
              <a:ext cx="505064" cy="40011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5</a:t>
              </a:r>
              <a:endParaRPr lang="bg-BG" sz="2000" dirty="0"/>
            </a:p>
          </p:txBody>
        </p:sp>
      </p:grpSp>
      <p:sp>
        <p:nvSpPr>
          <p:cNvPr id="16" name="Rectangular Callout 15"/>
          <p:cNvSpPr/>
          <p:nvPr/>
        </p:nvSpPr>
        <p:spPr>
          <a:xfrm>
            <a:off x="10315610" y="3531610"/>
            <a:ext cx="1610442" cy="868573"/>
          </a:xfrm>
          <a:prstGeom prst="wedgeRectCallout">
            <a:avLst>
              <a:gd name="adj1" fmla="val -9792"/>
              <a:gd name="adj2" fmla="val -111498"/>
            </a:avLst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Done day</a:t>
            </a:r>
          </a:p>
        </p:txBody>
      </p:sp>
      <p:sp>
        <p:nvSpPr>
          <p:cNvPr id="17" name="Rectangular Callout 16"/>
          <p:cNvSpPr/>
          <p:nvPr/>
        </p:nvSpPr>
        <p:spPr>
          <a:xfrm>
            <a:off x="7850718" y="3514687"/>
            <a:ext cx="1610442" cy="868573"/>
          </a:xfrm>
          <a:prstGeom prst="wedgeRectCallout">
            <a:avLst>
              <a:gd name="adj1" fmla="val -39759"/>
              <a:gd name="adj2" fmla="val -102725"/>
            </a:avLst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Due day</a:t>
            </a:r>
          </a:p>
        </p:txBody>
      </p:sp>
      <p:sp>
        <p:nvSpPr>
          <p:cNvPr id="24" name="Rectangular Callout 23"/>
          <p:cNvSpPr/>
          <p:nvPr/>
        </p:nvSpPr>
        <p:spPr>
          <a:xfrm>
            <a:off x="6767573" y="5085391"/>
            <a:ext cx="1610442" cy="868573"/>
          </a:xfrm>
          <a:prstGeom prst="wedgeRectCallout">
            <a:avLst>
              <a:gd name="adj1" fmla="val -120986"/>
              <a:gd name="adj2" fmla="val -31079"/>
            </a:avLst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PTC #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6816" y="599852"/>
            <a:ext cx="4734883" cy="5009999"/>
          </a:xfrm>
          <a:prstGeom prst="rect">
            <a:avLst/>
          </a:prstGeom>
        </p:spPr>
      </p:pic>
      <p:sp>
        <p:nvSpPr>
          <p:cNvPr id="20" name="Oval 19"/>
          <p:cNvSpPr/>
          <p:nvPr/>
        </p:nvSpPr>
        <p:spPr>
          <a:xfrm>
            <a:off x="3098700" y="3254058"/>
            <a:ext cx="321274" cy="260629"/>
          </a:xfrm>
          <a:prstGeom prst="ellipse">
            <a:avLst/>
          </a:prstGeom>
          <a:solidFill>
            <a:srgbClr val="0070C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3517120" y="3589584"/>
            <a:ext cx="321274" cy="260629"/>
          </a:xfrm>
          <a:prstGeom prst="ellipse">
            <a:avLst/>
          </a:prstGeom>
          <a:solidFill>
            <a:srgbClr val="0070C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3898801" y="2872371"/>
            <a:ext cx="321274" cy="260629"/>
          </a:xfrm>
          <a:prstGeom prst="ellipse">
            <a:avLst/>
          </a:prstGeom>
          <a:solidFill>
            <a:srgbClr val="0070C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4307825" y="3222268"/>
            <a:ext cx="321274" cy="260629"/>
          </a:xfrm>
          <a:prstGeom prst="ellipse">
            <a:avLst/>
          </a:prstGeom>
          <a:solidFill>
            <a:srgbClr val="0070C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ular Callout 21"/>
          <p:cNvSpPr/>
          <p:nvPr/>
        </p:nvSpPr>
        <p:spPr>
          <a:xfrm>
            <a:off x="5690278" y="3285611"/>
            <a:ext cx="1610442" cy="868573"/>
          </a:xfrm>
          <a:prstGeom prst="wedgeRectCallout">
            <a:avLst>
              <a:gd name="adj1" fmla="val -120986"/>
              <a:gd name="adj2" fmla="val -31079"/>
            </a:avLst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Due day</a:t>
            </a:r>
            <a:r>
              <a:rPr lang="en-US" dirty="0">
                <a:solidFill>
                  <a:schemeClr val="tx1"/>
                </a:solidFill>
              </a:rPr>
              <a:t>- </a:t>
            </a:r>
            <a:r>
              <a:rPr lang="en-US" dirty="0">
                <a:solidFill>
                  <a:srgbClr val="0070C0"/>
                </a:solidFill>
              </a:rPr>
              <a:t>Done day</a:t>
            </a:r>
          </a:p>
        </p:txBody>
      </p:sp>
    </p:spTree>
    <p:extLst>
      <p:ext uri="{BB962C8B-B14F-4D97-AF65-F5344CB8AC3E}">
        <p14:creationId xmlns:p14="http://schemas.microsoft.com/office/powerpoint/2010/main" val="21429584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3860800" y="370444"/>
            <a:ext cx="8026400" cy="4769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533" dirty="0" err="1"/>
              <a:t>Dimitar</a:t>
            </a:r>
            <a:r>
              <a:rPr lang="en-US" sz="2533" dirty="0"/>
              <a:t> </a:t>
            </a:r>
            <a:r>
              <a:rPr lang="en-US" sz="2533" dirty="0" err="1"/>
              <a:t>Bakardzhiev</a:t>
            </a:r>
            <a:r>
              <a:rPr lang="en-US" sz="2533" dirty="0"/>
              <a:t> is an expert in managing successful and cost-effective technology development. With his blend of technical, managerial and operational expertise, he effectively combines the theory and practice of Agile and Kanban Method to deliver business results.</a:t>
            </a:r>
          </a:p>
          <a:p>
            <a:endParaRPr lang="en-US" sz="2533" dirty="0"/>
          </a:p>
          <a:p>
            <a:pPr marL="457200" indent="-457200">
              <a:buFont typeface="Arial" charset="0"/>
              <a:buChar char="•"/>
            </a:pPr>
            <a:r>
              <a:rPr lang="en-US" sz="2533" dirty="0"/>
              <a:t>Accredited  Kanban Consultant (AKC),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533" dirty="0"/>
              <a:t>Expert Kanban practitioner,  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533" dirty="0"/>
              <a:t>Brickell Key Award 2015 Finalist, 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533" dirty="0"/>
              <a:t>Published in Bulgarian - David Anderson’s Kanban book as well as books on Lean, Theory of Constraints and Deming's Theory of Management. </a:t>
            </a:r>
            <a:endParaRPr lang="bg-BG" sz="2533" dirty="0"/>
          </a:p>
        </p:txBody>
      </p:sp>
      <p:sp>
        <p:nvSpPr>
          <p:cNvPr id="21" name="Rectangle 20"/>
          <p:cNvSpPr/>
          <p:nvPr/>
        </p:nvSpPr>
        <p:spPr>
          <a:xfrm>
            <a:off x="711200" y="5416976"/>
            <a:ext cx="26416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@</a:t>
            </a:r>
            <a:r>
              <a:rPr lang="en-US" sz="3200" dirty="0" err="1"/>
              <a:t>dimiterbak</a:t>
            </a:r>
            <a:endParaRPr lang="bg-BG" sz="3200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1" y="281709"/>
            <a:ext cx="3422673" cy="513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525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ular Callout 23"/>
          <p:cNvSpPr/>
          <p:nvPr/>
        </p:nvSpPr>
        <p:spPr>
          <a:xfrm>
            <a:off x="8519996" y="4331368"/>
            <a:ext cx="3240204" cy="1561432"/>
          </a:xfrm>
          <a:prstGeom prst="wedgeRectCallout">
            <a:avLst>
              <a:gd name="adj1" fmla="val -83750"/>
              <a:gd name="adj2" fmla="val 32584"/>
            </a:avLst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Customer Lead Time = </a:t>
            </a:r>
          </a:p>
          <a:p>
            <a:pPr algn="ctr"/>
            <a:r>
              <a:rPr lang="en-US" dirty="0">
                <a:solidFill>
                  <a:srgbClr val="0070C0"/>
                </a:solidFill>
              </a:rPr>
              <a:t>The day estimation finished</a:t>
            </a:r>
          </a:p>
          <a:p>
            <a:pPr marL="285750" indent="-285750" algn="ctr">
              <a:buFontTx/>
              <a:buChar char="-"/>
            </a:pPr>
            <a:r>
              <a:rPr lang="en-US" dirty="0">
                <a:solidFill>
                  <a:srgbClr val="00B050"/>
                </a:solidFill>
              </a:rPr>
              <a:t>The day ROM was requested</a:t>
            </a:r>
          </a:p>
          <a:p>
            <a:pPr algn="ctr"/>
            <a:endParaRPr lang="en-US" dirty="0">
              <a:solidFill>
                <a:srgbClr val="00B050"/>
              </a:solidFill>
            </a:endParaRPr>
          </a:p>
          <a:p>
            <a:pPr algn="ctr"/>
            <a:r>
              <a:rPr lang="en-US" dirty="0">
                <a:solidFill>
                  <a:srgbClr val="FF0000"/>
                </a:solidFill>
              </a:rPr>
              <a:t>If  0  or 1 then 1!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7463027" y="1762886"/>
            <a:ext cx="3564466" cy="1126066"/>
            <a:chOff x="1629118" y="4543778"/>
            <a:chExt cx="3564466" cy="1126066"/>
          </a:xfrm>
        </p:grpSpPr>
        <p:grpSp>
          <p:nvGrpSpPr>
            <p:cNvPr id="27" name="Group 26"/>
            <p:cNvGrpSpPr/>
            <p:nvPr/>
          </p:nvGrpSpPr>
          <p:grpSpPr>
            <a:xfrm>
              <a:off x="1629118" y="4543778"/>
              <a:ext cx="3564466" cy="1126066"/>
              <a:chOff x="3276600" y="2748119"/>
              <a:chExt cx="3564466" cy="1126066"/>
            </a:xfrm>
            <a:solidFill>
              <a:schemeClr val="accent2">
                <a:lumMod val="40000"/>
                <a:lumOff val="60000"/>
              </a:schemeClr>
            </a:solidFill>
          </p:grpSpPr>
          <p:grpSp>
            <p:nvGrpSpPr>
              <p:cNvPr id="29" name="Group 28"/>
              <p:cNvGrpSpPr/>
              <p:nvPr/>
            </p:nvGrpSpPr>
            <p:grpSpPr>
              <a:xfrm>
                <a:off x="3276600" y="2748119"/>
                <a:ext cx="3564466" cy="1126066"/>
                <a:chOff x="3276600" y="3505200"/>
                <a:chExt cx="3564466" cy="1126066"/>
              </a:xfrm>
              <a:grpFill/>
            </p:grpSpPr>
            <p:sp>
              <p:nvSpPr>
                <p:cNvPr id="31" name="Rectangle 30"/>
                <p:cNvSpPr/>
                <p:nvPr/>
              </p:nvSpPr>
              <p:spPr>
                <a:xfrm>
                  <a:off x="3276600" y="3505200"/>
                  <a:ext cx="3564466" cy="1126066"/>
                </a:xfrm>
                <a:prstGeom prst="rect">
                  <a:avLst/>
                </a:prstGeom>
                <a:grpFill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bg-BG"/>
                </a:p>
              </p:txBody>
            </p:sp>
            <p:sp>
              <p:nvSpPr>
                <p:cNvPr id="32" name="TextBox 31"/>
                <p:cNvSpPr txBox="1"/>
                <p:nvPr/>
              </p:nvSpPr>
              <p:spPr>
                <a:xfrm>
                  <a:off x="4359976" y="3784601"/>
                  <a:ext cx="1463485" cy="523220"/>
                </a:xfrm>
                <a:prstGeom prst="rect">
                  <a:avLst/>
                </a:prstGeom>
                <a:grp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800" dirty="0"/>
                    <a:t>ROM#1</a:t>
                  </a:r>
                  <a:endParaRPr lang="bg-BG" sz="2800" dirty="0"/>
                </a:p>
              </p:txBody>
            </p:sp>
          </p:grpSp>
          <p:sp>
            <p:nvSpPr>
              <p:cNvPr id="30" name="TextBox 29"/>
              <p:cNvSpPr txBox="1"/>
              <p:nvPr/>
            </p:nvSpPr>
            <p:spPr>
              <a:xfrm>
                <a:off x="3329517" y="2787932"/>
                <a:ext cx="505064" cy="400110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1</a:t>
                </a:r>
                <a:endParaRPr lang="bg-BG" sz="2000" dirty="0"/>
              </a:p>
            </p:txBody>
          </p:sp>
        </p:grpSp>
        <p:sp>
          <p:nvSpPr>
            <p:cNvPr id="26" name="TextBox 25"/>
            <p:cNvSpPr txBox="1"/>
            <p:nvPr/>
          </p:nvSpPr>
          <p:spPr>
            <a:xfrm>
              <a:off x="4669470" y="5194624"/>
              <a:ext cx="358878" cy="40011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3</a:t>
              </a:r>
              <a:endParaRPr lang="bg-BG" sz="2000" dirty="0"/>
            </a:p>
          </p:txBody>
        </p:sp>
      </p:grpSp>
      <p:sp>
        <p:nvSpPr>
          <p:cNvPr id="16" name="Rectangular Callout 15"/>
          <p:cNvSpPr/>
          <p:nvPr/>
        </p:nvSpPr>
        <p:spPr>
          <a:xfrm>
            <a:off x="10006236" y="3285611"/>
            <a:ext cx="1610442" cy="868573"/>
          </a:xfrm>
          <a:prstGeom prst="wedgeRectCallout">
            <a:avLst>
              <a:gd name="adj1" fmla="val -9792"/>
              <a:gd name="adj2" fmla="val -111498"/>
            </a:avLst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The day estimation finished</a:t>
            </a:r>
          </a:p>
        </p:txBody>
      </p:sp>
      <p:sp>
        <p:nvSpPr>
          <p:cNvPr id="19" name="Rectangular Callout 18"/>
          <p:cNvSpPr/>
          <p:nvPr/>
        </p:nvSpPr>
        <p:spPr>
          <a:xfrm>
            <a:off x="8905637" y="497654"/>
            <a:ext cx="1610442" cy="868573"/>
          </a:xfrm>
          <a:prstGeom prst="wedgeRectCallout">
            <a:avLst>
              <a:gd name="adj1" fmla="val -123351"/>
              <a:gd name="adj2" fmla="val 109290"/>
            </a:avLst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The day ROM was requested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08" y="874947"/>
            <a:ext cx="7302500" cy="516890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26469" y="-30984"/>
            <a:ext cx="10972800" cy="1143000"/>
          </a:xfrm>
        </p:spPr>
        <p:txBody>
          <a:bodyPr/>
          <a:lstStyle/>
          <a:p>
            <a:r>
              <a:rPr lang="en-US" dirty="0"/>
              <a:t>ROMs SLE performance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664465" y="4712984"/>
            <a:ext cx="1323117" cy="778266"/>
            <a:chOff x="1991583" y="4700284"/>
            <a:chExt cx="1323117" cy="778266"/>
          </a:xfrm>
        </p:grpSpPr>
        <p:sp>
          <p:nvSpPr>
            <p:cNvPr id="42" name="Rectangle 41"/>
            <p:cNvSpPr/>
            <p:nvPr/>
          </p:nvSpPr>
          <p:spPr>
            <a:xfrm>
              <a:off x="1991583" y="4700284"/>
              <a:ext cx="1323117" cy="778266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246181" y="4896299"/>
              <a:ext cx="902397" cy="36933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/>
                <a:t>ROM#1</a:t>
              </a:r>
              <a:endParaRPr lang="bg-BG" dirty="0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2035822" y="4686978"/>
            <a:ext cx="1323117" cy="778266"/>
            <a:chOff x="2035822" y="3823378"/>
            <a:chExt cx="1323117" cy="778266"/>
          </a:xfrm>
        </p:grpSpPr>
        <p:sp>
          <p:nvSpPr>
            <p:cNvPr id="44" name="Rectangle 43"/>
            <p:cNvSpPr/>
            <p:nvPr/>
          </p:nvSpPr>
          <p:spPr>
            <a:xfrm>
              <a:off x="2035822" y="3823378"/>
              <a:ext cx="1323117" cy="778266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271581" y="4019999"/>
              <a:ext cx="902397" cy="36933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/>
                <a:t>ROM#2</a:t>
              </a:r>
              <a:endParaRPr lang="bg-BG" dirty="0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390478" y="4712984"/>
            <a:ext cx="1323117" cy="778266"/>
            <a:chOff x="3365078" y="4712984"/>
            <a:chExt cx="1323117" cy="778266"/>
          </a:xfrm>
        </p:grpSpPr>
        <p:sp>
          <p:nvSpPr>
            <p:cNvPr id="45" name="Rectangle 44"/>
            <p:cNvSpPr/>
            <p:nvPr/>
          </p:nvSpPr>
          <p:spPr>
            <a:xfrm>
              <a:off x="3365078" y="4712984"/>
              <a:ext cx="1323117" cy="778266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550688" y="4917451"/>
              <a:ext cx="902397" cy="36933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/>
                <a:t>ROM#4</a:t>
              </a:r>
              <a:endParaRPr lang="bg-BG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900169" y="4740506"/>
            <a:ext cx="1323117" cy="778266"/>
            <a:chOff x="5900169" y="4740506"/>
            <a:chExt cx="1323117" cy="778266"/>
          </a:xfrm>
        </p:grpSpPr>
        <p:sp>
          <p:nvSpPr>
            <p:cNvPr id="46" name="Rectangle 45"/>
            <p:cNvSpPr/>
            <p:nvPr/>
          </p:nvSpPr>
          <p:spPr>
            <a:xfrm>
              <a:off x="5900169" y="4740506"/>
              <a:ext cx="1323117" cy="778266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6129670" y="4956516"/>
              <a:ext cx="902397" cy="36933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/>
                <a:t>ROM#5</a:t>
              </a:r>
              <a:endParaRPr lang="bg-BG" dirty="0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2035822" y="3810878"/>
            <a:ext cx="1323117" cy="778266"/>
            <a:chOff x="2035822" y="2947278"/>
            <a:chExt cx="1323117" cy="778266"/>
          </a:xfrm>
        </p:grpSpPr>
        <p:sp>
          <p:nvSpPr>
            <p:cNvPr id="47" name="Rectangle 46"/>
            <p:cNvSpPr/>
            <p:nvPr/>
          </p:nvSpPr>
          <p:spPr>
            <a:xfrm>
              <a:off x="2035822" y="2947278"/>
              <a:ext cx="1323117" cy="778266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252777" y="3185747"/>
              <a:ext cx="902397" cy="36933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/>
                <a:t>ROM#3</a:t>
              </a:r>
              <a:endParaRPr lang="bg-BG" dirty="0"/>
            </a:p>
          </p:txBody>
        </p:sp>
      </p:grpSp>
      <p:cxnSp>
        <p:nvCxnSpPr>
          <p:cNvPr id="10" name="Straight Connector 9"/>
          <p:cNvCxnSpPr/>
          <p:nvPr/>
        </p:nvCxnSpPr>
        <p:spPr>
          <a:xfrm>
            <a:off x="3340100" y="977900"/>
            <a:ext cx="0" cy="481330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Rectangular Callout 32"/>
          <p:cNvSpPr/>
          <p:nvPr/>
        </p:nvSpPr>
        <p:spPr>
          <a:xfrm>
            <a:off x="4584633" y="1173714"/>
            <a:ext cx="1610442" cy="868573"/>
          </a:xfrm>
          <a:prstGeom prst="wedgeRectCallout">
            <a:avLst>
              <a:gd name="adj1" fmla="val -123351"/>
              <a:gd name="adj2" fmla="val 109290"/>
            </a:avLst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SLE = 2 days</a:t>
            </a:r>
          </a:p>
        </p:txBody>
      </p:sp>
    </p:spTree>
    <p:extLst>
      <p:ext uri="{BB962C8B-B14F-4D97-AF65-F5344CB8AC3E}">
        <p14:creationId xmlns:p14="http://schemas.microsoft.com/office/powerpoint/2010/main" val="110449939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ular Callout 23"/>
          <p:cNvSpPr/>
          <p:nvPr/>
        </p:nvSpPr>
        <p:spPr>
          <a:xfrm>
            <a:off x="8519996" y="4550844"/>
            <a:ext cx="3240204" cy="1341956"/>
          </a:xfrm>
          <a:prstGeom prst="wedgeRectCallout">
            <a:avLst>
              <a:gd name="adj1" fmla="val -83750"/>
              <a:gd name="adj2" fmla="val 32584"/>
            </a:avLst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Customer Lead Time = </a:t>
            </a:r>
          </a:p>
          <a:p>
            <a:pPr algn="ctr"/>
            <a:r>
              <a:rPr lang="en-US" dirty="0">
                <a:solidFill>
                  <a:srgbClr val="0070C0"/>
                </a:solidFill>
              </a:rPr>
              <a:t>The day CR finished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- </a:t>
            </a:r>
            <a:r>
              <a:rPr lang="en-US" dirty="0">
                <a:solidFill>
                  <a:srgbClr val="00B050"/>
                </a:solidFill>
              </a:rPr>
              <a:t>The day CR was requested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rgbClr val="FF0000"/>
                </a:solidFill>
              </a:rPr>
              <a:t>If 0  or 1 then 1!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7450327" y="1762886"/>
            <a:ext cx="3564466" cy="1126066"/>
            <a:chOff x="1552918" y="4543778"/>
            <a:chExt cx="3564466" cy="1126066"/>
          </a:xfrm>
          <a:solidFill>
            <a:srgbClr val="FFFF00"/>
          </a:solidFill>
        </p:grpSpPr>
        <p:grpSp>
          <p:nvGrpSpPr>
            <p:cNvPr id="27" name="Group 26"/>
            <p:cNvGrpSpPr/>
            <p:nvPr/>
          </p:nvGrpSpPr>
          <p:grpSpPr>
            <a:xfrm>
              <a:off x="1552918" y="4543778"/>
              <a:ext cx="3564466" cy="1126066"/>
              <a:chOff x="3200400" y="2748119"/>
              <a:chExt cx="3564466" cy="1126066"/>
            </a:xfrm>
            <a:grpFill/>
          </p:grpSpPr>
          <p:grpSp>
            <p:nvGrpSpPr>
              <p:cNvPr id="29" name="Group 28"/>
              <p:cNvGrpSpPr/>
              <p:nvPr/>
            </p:nvGrpSpPr>
            <p:grpSpPr>
              <a:xfrm>
                <a:off x="3200400" y="2748119"/>
                <a:ext cx="3564466" cy="1126066"/>
                <a:chOff x="3200400" y="3505200"/>
                <a:chExt cx="3564466" cy="1126066"/>
              </a:xfrm>
              <a:grpFill/>
            </p:grpSpPr>
            <p:sp>
              <p:nvSpPr>
                <p:cNvPr id="31" name="Rectangle 30"/>
                <p:cNvSpPr/>
                <p:nvPr/>
              </p:nvSpPr>
              <p:spPr>
                <a:xfrm>
                  <a:off x="3200400" y="3505200"/>
                  <a:ext cx="3564466" cy="1126066"/>
                </a:xfrm>
                <a:prstGeom prst="rect">
                  <a:avLst/>
                </a:prstGeom>
                <a:grpFill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bg-BG"/>
                </a:p>
              </p:txBody>
            </p:sp>
            <p:sp>
              <p:nvSpPr>
                <p:cNvPr id="32" name="TextBox 31"/>
                <p:cNvSpPr txBox="1"/>
                <p:nvPr/>
              </p:nvSpPr>
              <p:spPr>
                <a:xfrm>
                  <a:off x="4156776" y="3784601"/>
                  <a:ext cx="1463485" cy="523220"/>
                </a:xfrm>
                <a:prstGeom prst="rect">
                  <a:avLst/>
                </a:prstGeom>
                <a:grp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800"/>
                    <a:t>CR#1</a:t>
                  </a:r>
                  <a:endParaRPr lang="bg-BG" sz="2800" dirty="0"/>
                </a:p>
              </p:txBody>
            </p:sp>
          </p:grpSp>
          <p:sp>
            <p:nvSpPr>
              <p:cNvPr id="30" name="TextBox 29"/>
              <p:cNvSpPr txBox="1"/>
              <p:nvPr/>
            </p:nvSpPr>
            <p:spPr>
              <a:xfrm>
                <a:off x="3329517" y="2787932"/>
                <a:ext cx="505064" cy="400110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1</a:t>
                </a:r>
                <a:endParaRPr lang="bg-BG" sz="2000" dirty="0"/>
              </a:p>
            </p:txBody>
          </p:sp>
        </p:grpSp>
        <p:sp>
          <p:nvSpPr>
            <p:cNvPr id="26" name="TextBox 25"/>
            <p:cNvSpPr txBox="1"/>
            <p:nvPr/>
          </p:nvSpPr>
          <p:spPr>
            <a:xfrm>
              <a:off x="4669470" y="5194624"/>
              <a:ext cx="358878" cy="40011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3</a:t>
              </a:r>
              <a:endParaRPr lang="bg-BG" sz="2000" dirty="0"/>
            </a:p>
          </p:txBody>
        </p:sp>
      </p:grpSp>
      <p:sp>
        <p:nvSpPr>
          <p:cNvPr id="16" name="Rectangular Callout 15"/>
          <p:cNvSpPr/>
          <p:nvPr/>
        </p:nvSpPr>
        <p:spPr>
          <a:xfrm>
            <a:off x="10031636" y="3285611"/>
            <a:ext cx="1610442" cy="868573"/>
          </a:xfrm>
          <a:prstGeom prst="wedgeRectCallout">
            <a:avLst>
              <a:gd name="adj1" fmla="val -9792"/>
              <a:gd name="adj2" fmla="val -111498"/>
            </a:avLst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The day CR finished</a:t>
            </a:r>
          </a:p>
        </p:txBody>
      </p:sp>
      <p:sp>
        <p:nvSpPr>
          <p:cNvPr id="19" name="Rectangular Callout 18"/>
          <p:cNvSpPr/>
          <p:nvPr/>
        </p:nvSpPr>
        <p:spPr>
          <a:xfrm>
            <a:off x="8905637" y="497654"/>
            <a:ext cx="1610442" cy="868573"/>
          </a:xfrm>
          <a:prstGeom prst="wedgeRectCallout">
            <a:avLst>
              <a:gd name="adj1" fmla="val -123351"/>
              <a:gd name="adj2" fmla="val 109290"/>
            </a:avLst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The day CR was requested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08" y="874947"/>
            <a:ext cx="7302500" cy="516890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26469" y="-30984"/>
            <a:ext cx="10972800" cy="1143000"/>
          </a:xfrm>
        </p:spPr>
        <p:txBody>
          <a:bodyPr/>
          <a:lstStyle/>
          <a:p>
            <a:r>
              <a:rPr lang="en-US" dirty="0"/>
              <a:t>CRs Customer Lead Time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2016983" y="4700284"/>
            <a:ext cx="1323117" cy="778266"/>
            <a:chOff x="1991583" y="4700284"/>
            <a:chExt cx="1323117" cy="778266"/>
          </a:xfrm>
          <a:solidFill>
            <a:srgbClr val="FFFF00"/>
          </a:solidFill>
        </p:grpSpPr>
        <p:sp>
          <p:nvSpPr>
            <p:cNvPr id="42" name="Rectangle 41"/>
            <p:cNvSpPr/>
            <p:nvPr/>
          </p:nvSpPr>
          <p:spPr>
            <a:xfrm>
              <a:off x="1991583" y="4700284"/>
              <a:ext cx="1323117" cy="778266"/>
            </a:xfrm>
            <a:prstGeom prst="rect">
              <a:avLst/>
            </a:prstGeom>
            <a:grp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246181" y="4896299"/>
              <a:ext cx="902397" cy="3693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CR#1</a:t>
              </a:r>
              <a:endParaRPr lang="bg-BG" dirty="0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2035822" y="3823378"/>
            <a:ext cx="1323117" cy="778266"/>
            <a:chOff x="2035822" y="3823378"/>
            <a:chExt cx="1323117" cy="778266"/>
          </a:xfrm>
          <a:solidFill>
            <a:srgbClr val="FFFF00"/>
          </a:solidFill>
        </p:grpSpPr>
        <p:sp>
          <p:nvSpPr>
            <p:cNvPr id="44" name="Rectangle 43"/>
            <p:cNvSpPr/>
            <p:nvPr/>
          </p:nvSpPr>
          <p:spPr>
            <a:xfrm>
              <a:off x="2035822" y="3823378"/>
              <a:ext cx="1323117" cy="778266"/>
            </a:xfrm>
            <a:prstGeom prst="rect">
              <a:avLst/>
            </a:prstGeom>
            <a:grp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271581" y="4019999"/>
              <a:ext cx="902397" cy="3693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CR#2</a:t>
              </a:r>
              <a:endParaRPr lang="bg-BG" dirty="0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390478" y="4712984"/>
            <a:ext cx="1323117" cy="778266"/>
            <a:chOff x="3365078" y="4712984"/>
            <a:chExt cx="1323117" cy="778266"/>
          </a:xfrm>
          <a:solidFill>
            <a:srgbClr val="FFFF00"/>
          </a:solidFill>
        </p:grpSpPr>
        <p:sp>
          <p:nvSpPr>
            <p:cNvPr id="45" name="Rectangle 44"/>
            <p:cNvSpPr/>
            <p:nvPr/>
          </p:nvSpPr>
          <p:spPr>
            <a:xfrm>
              <a:off x="3365078" y="4712984"/>
              <a:ext cx="1323117" cy="778266"/>
            </a:xfrm>
            <a:prstGeom prst="rect">
              <a:avLst/>
            </a:prstGeom>
            <a:grp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550688" y="4917451"/>
              <a:ext cx="902397" cy="3693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CR#4</a:t>
              </a:r>
              <a:endParaRPr lang="bg-BG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900169" y="4727806"/>
            <a:ext cx="1323117" cy="778266"/>
            <a:chOff x="5900169" y="4740506"/>
            <a:chExt cx="1323117" cy="778266"/>
          </a:xfrm>
          <a:solidFill>
            <a:srgbClr val="FFFF00"/>
          </a:solidFill>
        </p:grpSpPr>
        <p:sp>
          <p:nvSpPr>
            <p:cNvPr id="46" name="Rectangle 45"/>
            <p:cNvSpPr/>
            <p:nvPr/>
          </p:nvSpPr>
          <p:spPr>
            <a:xfrm>
              <a:off x="5900169" y="4740506"/>
              <a:ext cx="1323117" cy="778266"/>
            </a:xfrm>
            <a:prstGeom prst="rect">
              <a:avLst/>
            </a:prstGeom>
            <a:grp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6129670" y="4956516"/>
              <a:ext cx="902397" cy="3693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CR#5</a:t>
              </a:r>
              <a:endParaRPr lang="bg-BG" dirty="0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2035822" y="2947278"/>
            <a:ext cx="1323117" cy="778266"/>
            <a:chOff x="2035822" y="2947278"/>
            <a:chExt cx="1323117" cy="778266"/>
          </a:xfrm>
          <a:solidFill>
            <a:srgbClr val="FFFF00"/>
          </a:solidFill>
        </p:grpSpPr>
        <p:sp>
          <p:nvSpPr>
            <p:cNvPr id="47" name="Rectangle 46"/>
            <p:cNvSpPr/>
            <p:nvPr/>
          </p:nvSpPr>
          <p:spPr>
            <a:xfrm>
              <a:off x="2035822" y="2947278"/>
              <a:ext cx="1323117" cy="778266"/>
            </a:xfrm>
            <a:prstGeom prst="rect">
              <a:avLst/>
            </a:prstGeom>
            <a:grp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252777" y="3185747"/>
              <a:ext cx="902397" cy="3693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CR#3</a:t>
              </a:r>
              <a:endParaRPr lang="bg-BG" dirty="0"/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3365078" y="3836684"/>
            <a:ext cx="1323117" cy="778266"/>
            <a:chOff x="3365078" y="4712984"/>
            <a:chExt cx="1323117" cy="778266"/>
          </a:xfrm>
          <a:solidFill>
            <a:srgbClr val="FFFF00"/>
          </a:solidFill>
        </p:grpSpPr>
        <p:sp>
          <p:nvSpPr>
            <p:cNvPr id="34" name="Rectangle 33"/>
            <p:cNvSpPr/>
            <p:nvPr/>
          </p:nvSpPr>
          <p:spPr>
            <a:xfrm>
              <a:off x="3365078" y="4712984"/>
              <a:ext cx="1323117" cy="778266"/>
            </a:xfrm>
            <a:prstGeom prst="rect">
              <a:avLst/>
            </a:prstGeom>
            <a:grp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3550688" y="4917451"/>
              <a:ext cx="902397" cy="3693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CR#6</a:t>
              </a:r>
              <a:endParaRPr lang="bg-BG" dirty="0"/>
            </a:p>
          </p:txBody>
        </p:sp>
      </p:grpSp>
    </p:spTree>
    <p:extLst>
      <p:ext uri="{BB962C8B-B14F-4D97-AF65-F5344CB8AC3E}">
        <p14:creationId xmlns:p14="http://schemas.microsoft.com/office/powerpoint/2010/main" val="18717669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Collect metrics (Lead Time)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2"/>
            <a:ext cx="10972800" cy="1768562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Lead time = (Development Finished) </a:t>
            </a:r>
            <a:r>
              <a:rPr lang="mr-IN" dirty="0"/>
              <a:t>–</a:t>
            </a:r>
            <a:r>
              <a:rPr lang="en-US" dirty="0"/>
              <a:t> (Development started) = 5 </a:t>
            </a:r>
            <a:r>
              <a:rPr lang="mr-IN" dirty="0"/>
              <a:t>–</a:t>
            </a:r>
            <a:r>
              <a:rPr lang="en-US" dirty="0"/>
              <a:t> 2 = 3 days</a:t>
            </a:r>
          </a:p>
          <a:p>
            <a:r>
              <a:rPr lang="en-US" dirty="0"/>
              <a:t>Customer Lead time = (Development Finished) </a:t>
            </a:r>
            <a:r>
              <a:rPr lang="mr-IN" dirty="0"/>
              <a:t>–</a:t>
            </a:r>
            <a:r>
              <a:rPr lang="en-US" dirty="0"/>
              <a:t> (Customer’s clock started) = 5 </a:t>
            </a:r>
            <a:r>
              <a:rPr lang="mr-IN" dirty="0"/>
              <a:t>–</a:t>
            </a:r>
            <a:r>
              <a:rPr lang="en-US" dirty="0"/>
              <a:t> 1 = 4 days</a:t>
            </a:r>
          </a:p>
          <a:p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4313767" y="4578405"/>
            <a:ext cx="3564466" cy="1126066"/>
            <a:chOff x="4313767" y="3517274"/>
            <a:chExt cx="3564466" cy="1126066"/>
          </a:xfrm>
        </p:grpSpPr>
        <p:grpSp>
          <p:nvGrpSpPr>
            <p:cNvPr id="5" name="Group 4"/>
            <p:cNvGrpSpPr/>
            <p:nvPr/>
          </p:nvGrpSpPr>
          <p:grpSpPr>
            <a:xfrm>
              <a:off x="4313767" y="3517274"/>
              <a:ext cx="3564466" cy="1126066"/>
              <a:chOff x="3200400" y="2748119"/>
              <a:chExt cx="3564466" cy="1126066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3200400" y="2748119"/>
                <a:ext cx="3564466" cy="1126066"/>
                <a:chOff x="3200400" y="3505200"/>
                <a:chExt cx="3564466" cy="1126066"/>
              </a:xfrm>
            </p:grpSpPr>
            <p:sp>
              <p:nvSpPr>
                <p:cNvPr id="9" name="Rectangle 8"/>
                <p:cNvSpPr/>
                <p:nvPr/>
              </p:nvSpPr>
              <p:spPr>
                <a:xfrm>
                  <a:off x="3200400" y="3505200"/>
                  <a:ext cx="3564466" cy="1126066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bg-BG"/>
                </a:p>
              </p:txBody>
            </p:sp>
            <p:sp>
              <p:nvSpPr>
                <p:cNvPr id="10" name="TextBox 9"/>
                <p:cNvSpPr txBox="1"/>
                <p:nvPr/>
              </p:nvSpPr>
              <p:spPr>
                <a:xfrm>
                  <a:off x="4677832" y="3784601"/>
                  <a:ext cx="979607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800"/>
                    <a:t>CR#1</a:t>
                  </a:r>
                  <a:endParaRPr lang="bg-BG" sz="2800" dirty="0"/>
                </a:p>
              </p:txBody>
            </p:sp>
          </p:grpSp>
          <p:sp>
            <p:nvSpPr>
              <p:cNvPr id="8" name="TextBox 7"/>
              <p:cNvSpPr txBox="1"/>
              <p:nvPr/>
            </p:nvSpPr>
            <p:spPr>
              <a:xfrm>
                <a:off x="3329517" y="2787932"/>
                <a:ext cx="50506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1</a:t>
                </a:r>
                <a:endParaRPr lang="bg-BG" sz="2000" dirty="0"/>
              </a:p>
            </p:txBody>
          </p:sp>
        </p:grpSp>
        <p:sp>
          <p:nvSpPr>
            <p:cNvPr id="11" name="TextBox 10"/>
            <p:cNvSpPr txBox="1"/>
            <p:nvPr/>
          </p:nvSpPr>
          <p:spPr>
            <a:xfrm>
              <a:off x="7443019" y="3596620"/>
              <a:ext cx="35887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2</a:t>
              </a:r>
              <a:endParaRPr lang="bg-BG" sz="2000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443019" y="4196311"/>
              <a:ext cx="35887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/>
                <a:t>5</a:t>
              </a:r>
              <a:endParaRPr lang="bg-BG" sz="2000" dirty="0"/>
            </a:p>
          </p:txBody>
        </p:sp>
      </p:grpSp>
      <p:sp>
        <p:nvSpPr>
          <p:cNvPr id="4" name="Rectangular Callout 3"/>
          <p:cNvSpPr/>
          <p:nvPr/>
        </p:nvSpPr>
        <p:spPr>
          <a:xfrm>
            <a:off x="8538154" y="4054906"/>
            <a:ext cx="1610442" cy="868573"/>
          </a:xfrm>
          <a:prstGeom prst="wedgeRectCallout">
            <a:avLst>
              <a:gd name="adj1" fmla="val -101270"/>
              <a:gd name="adj2" fmla="val 39105"/>
            </a:avLst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Development started</a:t>
            </a:r>
          </a:p>
        </p:txBody>
      </p:sp>
      <p:sp>
        <p:nvSpPr>
          <p:cNvPr id="14" name="Rectangular Callout 13"/>
          <p:cNvSpPr/>
          <p:nvPr/>
        </p:nvSpPr>
        <p:spPr>
          <a:xfrm>
            <a:off x="8550445" y="5257442"/>
            <a:ext cx="1610442" cy="868573"/>
          </a:xfrm>
          <a:prstGeom prst="wedgeRectCallout">
            <a:avLst>
              <a:gd name="adj1" fmla="val -98904"/>
              <a:gd name="adj2" fmla="val -28155"/>
            </a:avLst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Development finished</a:t>
            </a:r>
          </a:p>
        </p:txBody>
      </p:sp>
      <p:sp>
        <p:nvSpPr>
          <p:cNvPr id="15" name="Rectangular Callout 14"/>
          <p:cNvSpPr/>
          <p:nvPr/>
        </p:nvSpPr>
        <p:spPr>
          <a:xfrm>
            <a:off x="1512599" y="4588924"/>
            <a:ext cx="1610442" cy="868573"/>
          </a:xfrm>
          <a:prstGeom prst="wedgeRectCallout">
            <a:avLst>
              <a:gd name="adj1" fmla="val 131368"/>
              <a:gd name="adj2" fmla="val -20844"/>
            </a:avLst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Customer’s clock started</a:t>
            </a:r>
          </a:p>
        </p:txBody>
      </p:sp>
    </p:spTree>
    <p:extLst>
      <p:ext uri="{BB962C8B-B14F-4D97-AF65-F5344CB8AC3E}">
        <p14:creationId xmlns:p14="http://schemas.microsoft.com/office/powerpoint/2010/main" val="36962501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Sprint review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Scrum Guide</a:t>
            </a:r>
          </a:p>
        </p:txBody>
      </p:sp>
    </p:spTree>
    <p:extLst>
      <p:ext uri="{BB962C8B-B14F-4D97-AF65-F5344CB8AC3E}">
        <p14:creationId xmlns:p14="http://schemas.microsoft.com/office/powerpoint/2010/main" val="139413208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Sprint retrospective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Scrum Guide</a:t>
            </a:r>
          </a:p>
        </p:txBody>
      </p:sp>
    </p:spTree>
    <p:extLst>
      <p:ext uri="{BB962C8B-B14F-4D97-AF65-F5344CB8AC3E}">
        <p14:creationId xmlns:p14="http://schemas.microsoft.com/office/powerpoint/2010/main" val="44964798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fit is the team for its purpose?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Service Level Agreements</a:t>
            </a:r>
          </a:p>
          <a:p>
            <a:r>
              <a:rPr lang="en-US" dirty="0"/>
              <a:t>Due date performance</a:t>
            </a:r>
          </a:p>
          <a:p>
            <a:r>
              <a:rPr lang="en-US" dirty="0"/>
              <a:t>What the data reveals?</a:t>
            </a:r>
          </a:p>
          <a:p>
            <a:pPr lvl="1"/>
            <a:r>
              <a:rPr lang="en-US" dirty="0"/>
              <a:t>CRs Customer lead time histogram</a:t>
            </a:r>
          </a:p>
          <a:p>
            <a:pPr lvl="1"/>
            <a:r>
              <a:rPr lang="en-US" dirty="0"/>
              <a:t>CRs throughput</a:t>
            </a:r>
          </a:p>
          <a:p>
            <a:pPr lvl="1"/>
            <a:r>
              <a:rPr lang="en-US" dirty="0"/>
              <a:t>PTCs Due Date performance</a:t>
            </a:r>
          </a:p>
          <a:p>
            <a:pPr lvl="1"/>
            <a:r>
              <a:rPr lang="en-US" dirty="0"/>
              <a:t>ROMs SLE performance</a:t>
            </a:r>
          </a:p>
        </p:txBody>
      </p:sp>
    </p:spTree>
    <p:extLst>
      <p:ext uri="{BB962C8B-B14F-4D97-AF65-F5344CB8AC3E}">
        <p14:creationId xmlns:p14="http://schemas.microsoft.com/office/powerpoint/2010/main" val="13420932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Analysis</a:t>
            </a:r>
            <a:endParaRPr lang="bg-B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Scrumban</a:t>
            </a:r>
            <a:r>
              <a:rPr lang="en-US" dirty="0"/>
              <a:t> game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66388466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Sources of dissatisfaction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Internal (Development team)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Constantly interrupted to make estimates</a:t>
            </a:r>
          </a:p>
          <a:p>
            <a:r>
              <a:rPr lang="en-US" dirty="0"/>
              <a:t>Estimates are expected to be highly accurate and take time to develop</a:t>
            </a:r>
          </a:p>
          <a:p>
            <a:r>
              <a:rPr lang="en-US" dirty="0"/>
              <a:t>Testers occasionally swamped by PTCs cannot respond to developers</a:t>
            </a:r>
          </a:p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External (Product Owners)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Small CRs take too long to develop</a:t>
            </a:r>
          </a:p>
          <a:p>
            <a:r>
              <a:rPr lang="en-US" dirty="0"/>
              <a:t>Delivery is completely unpredictable</a:t>
            </a:r>
          </a:p>
          <a:p>
            <a:r>
              <a:rPr lang="en-US" dirty="0"/>
              <a:t>Constantly breaking promises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026280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results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ROM is non-value-added activity from CR Lead time perspective.</a:t>
            </a:r>
          </a:p>
          <a:p>
            <a:endParaRPr lang="en-US" dirty="0"/>
          </a:p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94931957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Changes</a:t>
            </a:r>
            <a:endParaRPr lang="bg-BG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Stop doing ROMs - thus free capacity for Scrum Team.</a:t>
            </a:r>
          </a:p>
          <a:p>
            <a:r>
              <a:rPr lang="en-US" dirty="0"/>
              <a:t>Offer a SLE for the CRs instead based on the historical data. This way the Product Owners will be able to continue doing their prioritization.</a:t>
            </a:r>
          </a:p>
          <a:p>
            <a:r>
              <a:rPr lang="en-US" dirty="0"/>
              <a:t>Commit to deliver all the CRs!</a:t>
            </a:r>
          </a:p>
        </p:txBody>
      </p:sp>
    </p:spTree>
    <p:extLst>
      <p:ext uri="{BB962C8B-B14F-4D97-AF65-F5344CB8AC3E}">
        <p14:creationId xmlns:p14="http://schemas.microsoft.com/office/powerpoint/2010/main" val="10173805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 ÐµÐ·ÑÐ»ÑÐ°Ñ Ñ Ð¸Ð·Ð¾Ð±ÑÐ°Ð¶ÐµÐ½Ð¸Ðµ Ð·Ð° ÐºÐ°Ð½Ð±Ð°Ð½ ÐºÐ½Ð¸Ð³Ð°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5200" y="279400"/>
            <a:ext cx="3759200" cy="5588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 ÐµÐ·ÑÐ»ÑÐ°Ñ Ñ Ð¸Ð·Ð¾Ð±ÑÐ°Ð¶ÐµÐ½Ð¸Ðµ Ð·Ð° ÐºÐ¾Ð¼Ð¿Ð»ÐµÐºÑÐ½Ð¾ Ð¼Ð¸ÑÐ»ÐµÐ½Ðµ Ð·Ð° Ð¼ÐµÐ½Ð¸Ð´Ð¶ÑÑÐ¸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7200" y="381000"/>
            <a:ext cx="3759200" cy="5551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877621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541101" y="2554617"/>
            <a:ext cx="11353721" cy="1920526"/>
          </a:xfrm>
        </p:spPr>
        <p:txBody>
          <a:bodyPr/>
          <a:lstStyle/>
          <a:p>
            <a:r>
              <a:rPr lang="en-US" dirty="0"/>
              <a:t>Establish your SLE for CRs: </a:t>
            </a:r>
          </a:p>
          <a:p>
            <a:r>
              <a:rPr lang="en-US" dirty="0"/>
              <a:t>how many days with what probability?</a:t>
            </a:r>
          </a:p>
        </p:txBody>
      </p:sp>
    </p:spTree>
    <p:extLst>
      <p:ext uri="{BB962C8B-B14F-4D97-AF65-F5344CB8AC3E}">
        <p14:creationId xmlns:p14="http://schemas.microsoft.com/office/powerpoint/2010/main" val="203648431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6379" y="1288038"/>
            <a:ext cx="7172964" cy="2971397"/>
          </a:xfrm>
          <a:prstGeom prst="rect">
            <a:avLst/>
          </a:prstGeom>
        </p:spPr>
      </p:pic>
      <p:sp>
        <p:nvSpPr>
          <p:cNvPr id="27" name="Line 8"/>
          <p:cNvSpPr>
            <a:spLocks noChangeShapeType="1"/>
          </p:cNvSpPr>
          <p:nvPr/>
        </p:nvSpPr>
        <p:spPr bwMode="auto">
          <a:xfrm>
            <a:off x="5734403" y="1461641"/>
            <a:ext cx="5998" cy="3002770"/>
          </a:xfrm>
          <a:prstGeom prst="line">
            <a:avLst/>
          </a:prstGeom>
          <a:noFill/>
          <a:ln w="76200">
            <a:solidFill>
              <a:srgbClr val="FF6600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8" name="Title 1"/>
          <p:cNvSpPr txBox="1">
            <a:spLocks/>
          </p:cNvSpPr>
          <p:nvPr/>
        </p:nvSpPr>
        <p:spPr>
          <a:xfrm>
            <a:off x="7061200" y="4425806"/>
            <a:ext cx="3970619" cy="6823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en-US" sz="2000" dirty="0">
                <a:solidFill>
                  <a:prstClr val="black"/>
                </a:solidFill>
                <a:latin typeface="Calibri"/>
              </a:rPr>
              <a:t>SLE = 7 days with 85% probability</a:t>
            </a:r>
          </a:p>
        </p:txBody>
      </p:sp>
      <p:sp>
        <p:nvSpPr>
          <p:cNvPr id="33" name="Rectangle 32"/>
          <p:cNvSpPr/>
          <p:nvPr/>
        </p:nvSpPr>
        <p:spPr>
          <a:xfrm>
            <a:off x="2836193" y="1614327"/>
            <a:ext cx="156775" cy="16562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9" name="Title 6"/>
          <p:cNvSpPr>
            <a:spLocks noGrp="1"/>
          </p:cNvSpPr>
          <p:nvPr>
            <p:ph type="title"/>
          </p:nvPr>
        </p:nvSpPr>
        <p:spPr>
          <a:xfrm>
            <a:off x="1775520" y="71414"/>
            <a:ext cx="8640960" cy="928695"/>
          </a:xfrm>
        </p:spPr>
        <p:txBody>
          <a:bodyPr>
            <a:normAutofit fontScale="90000"/>
          </a:bodyPr>
          <a:lstStyle/>
          <a:p>
            <a:r>
              <a:rPr lang="en-US" dirty="0"/>
              <a:t>Use Customer Lead Time Distribution to establish SLE for CRs</a:t>
            </a:r>
          </a:p>
        </p:txBody>
      </p:sp>
      <p:sp>
        <p:nvSpPr>
          <p:cNvPr id="40" name="Freeform 136"/>
          <p:cNvSpPr>
            <a:spLocks noEditPoints="1"/>
          </p:cNvSpPr>
          <p:nvPr/>
        </p:nvSpPr>
        <p:spPr bwMode="auto">
          <a:xfrm rot="5400000">
            <a:off x="5027047" y="3431153"/>
            <a:ext cx="311893" cy="4168387"/>
          </a:xfrm>
          <a:custGeom>
            <a:avLst/>
            <a:gdLst/>
            <a:ahLst/>
            <a:cxnLst>
              <a:cxn ang="0">
                <a:pos x="165" y="478"/>
              </a:cxn>
              <a:cxn ang="0">
                <a:pos x="122" y="454"/>
              </a:cxn>
              <a:cxn ang="0">
                <a:pos x="93" y="357"/>
              </a:cxn>
              <a:cxn ang="0">
                <a:pos x="92" y="284"/>
              </a:cxn>
              <a:cxn ang="0">
                <a:pos x="92" y="170"/>
              </a:cxn>
              <a:cxn ang="0">
                <a:pos x="84" y="111"/>
              </a:cxn>
              <a:cxn ang="0">
                <a:pos x="67" y="36"/>
              </a:cxn>
              <a:cxn ang="0">
                <a:pos x="40" y="10"/>
              </a:cxn>
              <a:cxn ang="0">
                <a:pos x="10" y="5"/>
              </a:cxn>
              <a:cxn ang="0">
                <a:pos x="6" y="5"/>
              </a:cxn>
              <a:cxn ang="0">
                <a:pos x="28" y="14"/>
              </a:cxn>
              <a:cxn ang="0">
                <a:pos x="50" y="37"/>
              </a:cxn>
              <a:cxn ang="0">
                <a:pos x="64" y="68"/>
              </a:cxn>
              <a:cxn ang="0">
                <a:pos x="62" y="71"/>
              </a:cxn>
              <a:cxn ang="0">
                <a:pos x="65" y="96"/>
              </a:cxn>
              <a:cxn ang="0">
                <a:pos x="64" y="98"/>
              </a:cxn>
              <a:cxn ang="0">
                <a:pos x="61" y="108"/>
              </a:cxn>
              <a:cxn ang="0">
                <a:pos x="71" y="131"/>
              </a:cxn>
              <a:cxn ang="0">
                <a:pos x="67" y="145"/>
              </a:cxn>
              <a:cxn ang="0">
                <a:pos x="65" y="155"/>
              </a:cxn>
              <a:cxn ang="0">
                <a:pos x="63" y="173"/>
              </a:cxn>
              <a:cxn ang="0">
                <a:pos x="66" y="190"/>
              </a:cxn>
              <a:cxn ang="0">
                <a:pos x="64" y="204"/>
              </a:cxn>
              <a:cxn ang="0">
                <a:pos x="75" y="221"/>
              </a:cxn>
              <a:cxn ang="0">
                <a:pos x="65" y="226"/>
              </a:cxn>
              <a:cxn ang="0">
                <a:pos x="64" y="284"/>
              </a:cxn>
              <a:cxn ang="0">
                <a:pos x="64" y="305"/>
              </a:cxn>
              <a:cxn ang="0">
                <a:pos x="70" y="329"/>
              </a:cxn>
              <a:cxn ang="0">
                <a:pos x="67" y="384"/>
              </a:cxn>
              <a:cxn ang="0">
                <a:pos x="73" y="411"/>
              </a:cxn>
              <a:cxn ang="0">
                <a:pos x="74" y="421"/>
              </a:cxn>
              <a:cxn ang="0">
                <a:pos x="79" y="429"/>
              </a:cxn>
              <a:cxn ang="0">
                <a:pos x="81" y="450"/>
              </a:cxn>
              <a:cxn ang="0">
                <a:pos x="97" y="466"/>
              </a:cxn>
              <a:cxn ang="0">
                <a:pos x="124" y="492"/>
              </a:cxn>
              <a:cxn ang="0">
                <a:pos x="102" y="504"/>
              </a:cxn>
              <a:cxn ang="0">
                <a:pos x="99" y="507"/>
              </a:cxn>
              <a:cxn ang="0">
                <a:pos x="82" y="535"/>
              </a:cxn>
              <a:cxn ang="0">
                <a:pos x="71" y="577"/>
              </a:cxn>
              <a:cxn ang="0">
                <a:pos x="71" y="595"/>
              </a:cxn>
              <a:cxn ang="0">
                <a:pos x="66" y="616"/>
              </a:cxn>
              <a:cxn ang="0">
                <a:pos x="62" y="653"/>
              </a:cxn>
              <a:cxn ang="0">
                <a:pos x="65" y="696"/>
              </a:cxn>
              <a:cxn ang="0">
                <a:pos x="66" y="721"/>
              </a:cxn>
              <a:cxn ang="0">
                <a:pos x="66" y="798"/>
              </a:cxn>
              <a:cxn ang="0">
                <a:pos x="67" y="824"/>
              </a:cxn>
              <a:cxn ang="0">
                <a:pos x="76" y="895"/>
              </a:cxn>
              <a:cxn ang="0">
                <a:pos x="78" y="930"/>
              </a:cxn>
              <a:cxn ang="0">
                <a:pos x="14" y="1048"/>
              </a:cxn>
              <a:cxn ang="0">
                <a:pos x="89" y="847"/>
              </a:cxn>
              <a:cxn ang="0">
                <a:pos x="87" y="671"/>
              </a:cxn>
              <a:cxn ang="0">
                <a:pos x="110" y="527"/>
              </a:cxn>
              <a:cxn ang="0">
                <a:pos x="162" y="507"/>
              </a:cxn>
              <a:cxn ang="0">
                <a:pos x="166" y="478"/>
              </a:cxn>
            </a:cxnLst>
            <a:rect l="0" t="0" r="r" b="b"/>
            <a:pathLst>
              <a:path w="166" h="1048">
                <a:moveTo>
                  <a:pt x="166" y="478"/>
                </a:moveTo>
                <a:cubicBezTo>
                  <a:pt x="166" y="478"/>
                  <a:pt x="166" y="478"/>
                  <a:pt x="166" y="478"/>
                </a:cubicBezTo>
                <a:cubicBezTo>
                  <a:pt x="166" y="478"/>
                  <a:pt x="166" y="478"/>
                  <a:pt x="166" y="478"/>
                </a:cubicBezTo>
                <a:cubicBezTo>
                  <a:pt x="166" y="478"/>
                  <a:pt x="166" y="478"/>
                  <a:pt x="166" y="478"/>
                </a:cubicBezTo>
                <a:cubicBezTo>
                  <a:pt x="166" y="478"/>
                  <a:pt x="166" y="478"/>
                  <a:pt x="166" y="478"/>
                </a:cubicBezTo>
                <a:cubicBezTo>
                  <a:pt x="165" y="478"/>
                  <a:pt x="165" y="478"/>
                  <a:pt x="165" y="478"/>
                </a:cubicBezTo>
                <a:cubicBezTo>
                  <a:pt x="161" y="477"/>
                  <a:pt x="161" y="477"/>
                  <a:pt x="161" y="477"/>
                </a:cubicBezTo>
                <a:cubicBezTo>
                  <a:pt x="158" y="476"/>
                  <a:pt x="155" y="476"/>
                  <a:pt x="153" y="474"/>
                </a:cubicBezTo>
                <a:cubicBezTo>
                  <a:pt x="147" y="473"/>
                  <a:pt x="142" y="467"/>
                  <a:pt x="138" y="467"/>
                </a:cubicBezTo>
                <a:cubicBezTo>
                  <a:pt x="139" y="466"/>
                  <a:pt x="136" y="464"/>
                  <a:pt x="136" y="463"/>
                </a:cubicBezTo>
                <a:cubicBezTo>
                  <a:pt x="129" y="465"/>
                  <a:pt x="127" y="455"/>
                  <a:pt x="121" y="454"/>
                </a:cubicBezTo>
                <a:cubicBezTo>
                  <a:pt x="122" y="454"/>
                  <a:pt x="122" y="454"/>
                  <a:pt x="122" y="454"/>
                </a:cubicBezTo>
                <a:cubicBezTo>
                  <a:pt x="107" y="442"/>
                  <a:pt x="104" y="435"/>
                  <a:pt x="98" y="415"/>
                </a:cubicBezTo>
                <a:cubicBezTo>
                  <a:pt x="96" y="406"/>
                  <a:pt x="99" y="394"/>
                  <a:pt x="96" y="383"/>
                </a:cubicBezTo>
                <a:cubicBezTo>
                  <a:pt x="95" y="381"/>
                  <a:pt x="94" y="382"/>
                  <a:pt x="94" y="381"/>
                </a:cubicBezTo>
                <a:cubicBezTo>
                  <a:pt x="94" y="378"/>
                  <a:pt x="95" y="381"/>
                  <a:pt x="96" y="379"/>
                </a:cubicBezTo>
                <a:cubicBezTo>
                  <a:pt x="93" y="374"/>
                  <a:pt x="96" y="366"/>
                  <a:pt x="95" y="359"/>
                </a:cubicBezTo>
                <a:cubicBezTo>
                  <a:pt x="94" y="358"/>
                  <a:pt x="94" y="356"/>
                  <a:pt x="93" y="357"/>
                </a:cubicBezTo>
                <a:cubicBezTo>
                  <a:pt x="96" y="349"/>
                  <a:pt x="91" y="338"/>
                  <a:pt x="94" y="330"/>
                </a:cubicBezTo>
                <a:cubicBezTo>
                  <a:pt x="89" y="333"/>
                  <a:pt x="91" y="325"/>
                  <a:pt x="90" y="323"/>
                </a:cubicBezTo>
                <a:cubicBezTo>
                  <a:pt x="90" y="321"/>
                  <a:pt x="91" y="321"/>
                  <a:pt x="92" y="321"/>
                </a:cubicBezTo>
                <a:cubicBezTo>
                  <a:pt x="92" y="315"/>
                  <a:pt x="92" y="312"/>
                  <a:pt x="93" y="305"/>
                </a:cubicBezTo>
                <a:cubicBezTo>
                  <a:pt x="93" y="301"/>
                  <a:pt x="90" y="300"/>
                  <a:pt x="91" y="296"/>
                </a:cubicBezTo>
                <a:cubicBezTo>
                  <a:pt x="94" y="294"/>
                  <a:pt x="91" y="288"/>
                  <a:pt x="92" y="284"/>
                </a:cubicBezTo>
                <a:cubicBezTo>
                  <a:pt x="90" y="285"/>
                  <a:pt x="87" y="280"/>
                  <a:pt x="89" y="276"/>
                </a:cubicBezTo>
                <a:cubicBezTo>
                  <a:pt x="93" y="277"/>
                  <a:pt x="93" y="277"/>
                  <a:pt x="93" y="277"/>
                </a:cubicBezTo>
                <a:cubicBezTo>
                  <a:pt x="90" y="264"/>
                  <a:pt x="95" y="246"/>
                  <a:pt x="91" y="231"/>
                </a:cubicBezTo>
                <a:cubicBezTo>
                  <a:pt x="93" y="230"/>
                  <a:pt x="93" y="230"/>
                  <a:pt x="93" y="230"/>
                </a:cubicBezTo>
                <a:cubicBezTo>
                  <a:pt x="91" y="214"/>
                  <a:pt x="94" y="199"/>
                  <a:pt x="90" y="184"/>
                </a:cubicBezTo>
                <a:cubicBezTo>
                  <a:pt x="91" y="180"/>
                  <a:pt x="92" y="174"/>
                  <a:pt x="92" y="170"/>
                </a:cubicBezTo>
                <a:cubicBezTo>
                  <a:pt x="90" y="164"/>
                  <a:pt x="90" y="162"/>
                  <a:pt x="87" y="159"/>
                </a:cubicBezTo>
                <a:cubicBezTo>
                  <a:pt x="87" y="157"/>
                  <a:pt x="89" y="155"/>
                  <a:pt x="90" y="155"/>
                </a:cubicBezTo>
                <a:cubicBezTo>
                  <a:pt x="90" y="148"/>
                  <a:pt x="93" y="141"/>
                  <a:pt x="90" y="136"/>
                </a:cubicBezTo>
                <a:cubicBezTo>
                  <a:pt x="92" y="135"/>
                  <a:pt x="92" y="135"/>
                  <a:pt x="92" y="135"/>
                </a:cubicBezTo>
                <a:cubicBezTo>
                  <a:pt x="90" y="130"/>
                  <a:pt x="87" y="122"/>
                  <a:pt x="89" y="116"/>
                </a:cubicBezTo>
                <a:cubicBezTo>
                  <a:pt x="87" y="114"/>
                  <a:pt x="86" y="108"/>
                  <a:pt x="84" y="111"/>
                </a:cubicBezTo>
                <a:cubicBezTo>
                  <a:pt x="84" y="109"/>
                  <a:pt x="87" y="109"/>
                  <a:pt x="85" y="107"/>
                </a:cubicBezTo>
                <a:cubicBezTo>
                  <a:pt x="88" y="109"/>
                  <a:pt x="88" y="109"/>
                  <a:pt x="88" y="109"/>
                </a:cubicBezTo>
                <a:cubicBezTo>
                  <a:pt x="88" y="95"/>
                  <a:pt x="86" y="83"/>
                  <a:pt x="82" y="70"/>
                </a:cubicBezTo>
                <a:cubicBezTo>
                  <a:pt x="84" y="66"/>
                  <a:pt x="79" y="58"/>
                  <a:pt x="77" y="49"/>
                </a:cubicBezTo>
                <a:cubicBezTo>
                  <a:pt x="73" y="45"/>
                  <a:pt x="71" y="37"/>
                  <a:pt x="65" y="37"/>
                </a:cubicBezTo>
                <a:cubicBezTo>
                  <a:pt x="67" y="36"/>
                  <a:pt x="67" y="36"/>
                  <a:pt x="67" y="36"/>
                </a:cubicBezTo>
                <a:cubicBezTo>
                  <a:pt x="63" y="30"/>
                  <a:pt x="58" y="24"/>
                  <a:pt x="52" y="18"/>
                </a:cubicBezTo>
                <a:cubicBezTo>
                  <a:pt x="49" y="15"/>
                  <a:pt x="47" y="17"/>
                  <a:pt x="43" y="15"/>
                </a:cubicBezTo>
                <a:cubicBezTo>
                  <a:pt x="44" y="14"/>
                  <a:pt x="44" y="14"/>
                  <a:pt x="44" y="14"/>
                </a:cubicBezTo>
                <a:cubicBezTo>
                  <a:pt x="40" y="12"/>
                  <a:pt x="38" y="14"/>
                  <a:pt x="35" y="15"/>
                </a:cubicBezTo>
                <a:cubicBezTo>
                  <a:pt x="33" y="13"/>
                  <a:pt x="32" y="14"/>
                  <a:pt x="30" y="11"/>
                </a:cubicBezTo>
                <a:cubicBezTo>
                  <a:pt x="33" y="12"/>
                  <a:pt x="37" y="11"/>
                  <a:pt x="40" y="10"/>
                </a:cubicBezTo>
                <a:cubicBezTo>
                  <a:pt x="36" y="6"/>
                  <a:pt x="29" y="8"/>
                  <a:pt x="28" y="5"/>
                </a:cubicBezTo>
                <a:cubicBezTo>
                  <a:pt x="24" y="2"/>
                  <a:pt x="21" y="2"/>
                  <a:pt x="20" y="4"/>
                </a:cubicBezTo>
                <a:cubicBezTo>
                  <a:pt x="20" y="3"/>
                  <a:pt x="18" y="2"/>
                  <a:pt x="20" y="1"/>
                </a:cubicBezTo>
                <a:cubicBezTo>
                  <a:pt x="17" y="1"/>
                  <a:pt x="15" y="0"/>
                  <a:pt x="13" y="1"/>
                </a:cubicBezTo>
                <a:cubicBezTo>
                  <a:pt x="13" y="1"/>
                  <a:pt x="14" y="1"/>
                  <a:pt x="15" y="2"/>
                </a:cubicBezTo>
                <a:cubicBezTo>
                  <a:pt x="13" y="3"/>
                  <a:pt x="10" y="2"/>
                  <a:pt x="10" y="5"/>
                </a:cubicBezTo>
                <a:cubicBezTo>
                  <a:pt x="11" y="5"/>
                  <a:pt x="12" y="4"/>
                  <a:pt x="13" y="5"/>
                </a:cubicBezTo>
                <a:cubicBezTo>
                  <a:pt x="12" y="7"/>
                  <a:pt x="7" y="6"/>
                  <a:pt x="6" y="4"/>
                </a:cubicBezTo>
                <a:cubicBezTo>
                  <a:pt x="5" y="2"/>
                  <a:pt x="10" y="2"/>
                  <a:pt x="8" y="0"/>
                </a:cubicBezTo>
                <a:cubicBezTo>
                  <a:pt x="6" y="1"/>
                  <a:pt x="3" y="2"/>
                  <a:pt x="0" y="3"/>
                </a:cubicBezTo>
                <a:cubicBezTo>
                  <a:pt x="2" y="3"/>
                  <a:pt x="4" y="4"/>
                  <a:pt x="3" y="6"/>
                </a:cubicBezTo>
                <a:cubicBezTo>
                  <a:pt x="6" y="5"/>
                  <a:pt x="6" y="5"/>
                  <a:pt x="6" y="5"/>
                </a:cubicBezTo>
                <a:cubicBezTo>
                  <a:pt x="5" y="7"/>
                  <a:pt x="5" y="7"/>
                  <a:pt x="5" y="7"/>
                </a:cubicBezTo>
                <a:cubicBezTo>
                  <a:pt x="11" y="8"/>
                  <a:pt x="14" y="10"/>
                  <a:pt x="19" y="11"/>
                </a:cubicBezTo>
                <a:cubicBezTo>
                  <a:pt x="18" y="8"/>
                  <a:pt x="18" y="8"/>
                  <a:pt x="18" y="8"/>
                </a:cubicBezTo>
                <a:cubicBezTo>
                  <a:pt x="21" y="9"/>
                  <a:pt x="25" y="8"/>
                  <a:pt x="27" y="11"/>
                </a:cubicBezTo>
                <a:cubicBezTo>
                  <a:pt x="25" y="11"/>
                  <a:pt x="26" y="13"/>
                  <a:pt x="25" y="14"/>
                </a:cubicBezTo>
                <a:cubicBezTo>
                  <a:pt x="26" y="14"/>
                  <a:pt x="27" y="13"/>
                  <a:pt x="28" y="14"/>
                </a:cubicBezTo>
                <a:cubicBezTo>
                  <a:pt x="26" y="16"/>
                  <a:pt x="26" y="16"/>
                  <a:pt x="26" y="16"/>
                </a:cubicBezTo>
                <a:cubicBezTo>
                  <a:pt x="29" y="14"/>
                  <a:pt x="34" y="19"/>
                  <a:pt x="35" y="19"/>
                </a:cubicBezTo>
                <a:cubicBezTo>
                  <a:pt x="34" y="20"/>
                  <a:pt x="34" y="20"/>
                  <a:pt x="34" y="20"/>
                </a:cubicBezTo>
                <a:cubicBezTo>
                  <a:pt x="37" y="23"/>
                  <a:pt x="35" y="17"/>
                  <a:pt x="37" y="19"/>
                </a:cubicBezTo>
                <a:cubicBezTo>
                  <a:pt x="39" y="21"/>
                  <a:pt x="36" y="23"/>
                  <a:pt x="37" y="26"/>
                </a:cubicBezTo>
                <a:cubicBezTo>
                  <a:pt x="41" y="28"/>
                  <a:pt x="49" y="31"/>
                  <a:pt x="50" y="37"/>
                </a:cubicBezTo>
                <a:cubicBezTo>
                  <a:pt x="53" y="40"/>
                  <a:pt x="57" y="43"/>
                  <a:pt x="61" y="45"/>
                </a:cubicBezTo>
                <a:cubicBezTo>
                  <a:pt x="63" y="48"/>
                  <a:pt x="57" y="47"/>
                  <a:pt x="61" y="49"/>
                </a:cubicBezTo>
                <a:cubicBezTo>
                  <a:pt x="59" y="49"/>
                  <a:pt x="59" y="51"/>
                  <a:pt x="58" y="51"/>
                </a:cubicBezTo>
                <a:cubicBezTo>
                  <a:pt x="59" y="51"/>
                  <a:pt x="61" y="57"/>
                  <a:pt x="62" y="53"/>
                </a:cubicBezTo>
                <a:cubicBezTo>
                  <a:pt x="64" y="58"/>
                  <a:pt x="66" y="63"/>
                  <a:pt x="68" y="68"/>
                </a:cubicBezTo>
                <a:cubicBezTo>
                  <a:pt x="67" y="67"/>
                  <a:pt x="64" y="67"/>
                  <a:pt x="64" y="68"/>
                </a:cubicBezTo>
                <a:cubicBezTo>
                  <a:pt x="67" y="70"/>
                  <a:pt x="69" y="75"/>
                  <a:pt x="69" y="80"/>
                </a:cubicBezTo>
                <a:cubicBezTo>
                  <a:pt x="71" y="79"/>
                  <a:pt x="71" y="78"/>
                  <a:pt x="73" y="78"/>
                </a:cubicBezTo>
                <a:cubicBezTo>
                  <a:pt x="74" y="79"/>
                  <a:pt x="75" y="80"/>
                  <a:pt x="75" y="81"/>
                </a:cubicBezTo>
                <a:cubicBezTo>
                  <a:pt x="73" y="82"/>
                  <a:pt x="69" y="82"/>
                  <a:pt x="69" y="87"/>
                </a:cubicBezTo>
                <a:cubicBezTo>
                  <a:pt x="65" y="86"/>
                  <a:pt x="69" y="79"/>
                  <a:pt x="65" y="82"/>
                </a:cubicBezTo>
                <a:cubicBezTo>
                  <a:pt x="62" y="80"/>
                  <a:pt x="61" y="73"/>
                  <a:pt x="62" y="71"/>
                </a:cubicBezTo>
                <a:cubicBezTo>
                  <a:pt x="58" y="68"/>
                  <a:pt x="62" y="74"/>
                  <a:pt x="59" y="74"/>
                </a:cubicBezTo>
                <a:cubicBezTo>
                  <a:pt x="60" y="77"/>
                  <a:pt x="62" y="78"/>
                  <a:pt x="63" y="83"/>
                </a:cubicBezTo>
                <a:cubicBezTo>
                  <a:pt x="65" y="83"/>
                  <a:pt x="65" y="81"/>
                  <a:pt x="66" y="83"/>
                </a:cubicBezTo>
                <a:cubicBezTo>
                  <a:pt x="70" y="88"/>
                  <a:pt x="64" y="90"/>
                  <a:pt x="64" y="91"/>
                </a:cubicBezTo>
                <a:cubicBezTo>
                  <a:pt x="63" y="89"/>
                  <a:pt x="63" y="89"/>
                  <a:pt x="63" y="89"/>
                </a:cubicBezTo>
                <a:cubicBezTo>
                  <a:pt x="62" y="92"/>
                  <a:pt x="65" y="93"/>
                  <a:pt x="65" y="96"/>
                </a:cubicBezTo>
                <a:cubicBezTo>
                  <a:pt x="61" y="98"/>
                  <a:pt x="64" y="91"/>
                  <a:pt x="61" y="90"/>
                </a:cubicBezTo>
                <a:cubicBezTo>
                  <a:pt x="58" y="93"/>
                  <a:pt x="58" y="93"/>
                  <a:pt x="58" y="93"/>
                </a:cubicBezTo>
                <a:cubicBezTo>
                  <a:pt x="58" y="98"/>
                  <a:pt x="62" y="94"/>
                  <a:pt x="61" y="99"/>
                </a:cubicBezTo>
                <a:cubicBezTo>
                  <a:pt x="60" y="99"/>
                  <a:pt x="60" y="99"/>
                  <a:pt x="60" y="99"/>
                </a:cubicBezTo>
                <a:cubicBezTo>
                  <a:pt x="61" y="102"/>
                  <a:pt x="61" y="102"/>
                  <a:pt x="61" y="102"/>
                </a:cubicBezTo>
                <a:cubicBezTo>
                  <a:pt x="62" y="102"/>
                  <a:pt x="65" y="101"/>
                  <a:pt x="64" y="98"/>
                </a:cubicBezTo>
                <a:cubicBezTo>
                  <a:pt x="69" y="100"/>
                  <a:pt x="65" y="101"/>
                  <a:pt x="66" y="105"/>
                </a:cubicBezTo>
                <a:cubicBezTo>
                  <a:pt x="69" y="107"/>
                  <a:pt x="66" y="103"/>
                  <a:pt x="68" y="103"/>
                </a:cubicBezTo>
                <a:cubicBezTo>
                  <a:pt x="71" y="103"/>
                  <a:pt x="71" y="106"/>
                  <a:pt x="71" y="108"/>
                </a:cubicBezTo>
                <a:cubicBezTo>
                  <a:pt x="72" y="112"/>
                  <a:pt x="69" y="110"/>
                  <a:pt x="67" y="112"/>
                </a:cubicBezTo>
                <a:cubicBezTo>
                  <a:pt x="67" y="111"/>
                  <a:pt x="66" y="108"/>
                  <a:pt x="68" y="108"/>
                </a:cubicBezTo>
                <a:cubicBezTo>
                  <a:pt x="65" y="104"/>
                  <a:pt x="63" y="111"/>
                  <a:pt x="61" y="108"/>
                </a:cubicBezTo>
                <a:cubicBezTo>
                  <a:pt x="60" y="111"/>
                  <a:pt x="63" y="111"/>
                  <a:pt x="63" y="113"/>
                </a:cubicBezTo>
                <a:cubicBezTo>
                  <a:pt x="64" y="112"/>
                  <a:pt x="66" y="113"/>
                  <a:pt x="67" y="112"/>
                </a:cubicBezTo>
                <a:cubicBezTo>
                  <a:pt x="74" y="118"/>
                  <a:pt x="62" y="117"/>
                  <a:pt x="63" y="123"/>
                </a:cubicBezTo>
                <a:cubicBezTo>
                  <a:pt x="68" y="121"/>
                  <a:pt x="70" y="131"/>
                  <a:pt x="74" y="126"/>
                </a:cubicBezTo>
                <a:cubicBezTo>
                  <a:pt x="75" y="128"/>
                  <a:pt x="76" y="129"/>
                  <a:pt x="76" y="131"/>
                </a:cubicBezTo>
                <a:cubicBezTo>
                  <a:pt x="73" y="129"/>
                  <a:pt x="73" y="134"/>
                  <a:pt x="71" y="131"/>
                </a:cubicBezTo>
                <a:cubicBezTo>
                  <a:pt x="71" y="133"/>
                  <a:pt x="71" y="133"/>
                  <a:pt x="71" y="133"/>
                </a:cubicBezTo>
                <a:cubicBezTo>
                  <a:pt x="67" y="130"/>
                  <a:pt x="67" y="130"/>
                  <a:pt x="67" y="130"/>
                </a:cubicBezTo>
                <a:cubicBezTo>
                  <a:pt x="65" y="132"/>
                  <a:pt x="63" y="136"/>
                  <a:pt x="62" y="138"/>
                </a:cubicBezTo>
                <a:cubicBezTo>
                  <a:pt x="63" y="141"/>
                  <a:pt x="65" y="137"/>
                  <a:pt x="65" y="140"/>
                </a:cubicBezTo>
                <a:cubicBezTo>
                  <a:pt x="64" y="139"/>
                  <a:pt x="63" y="141"/>
                  <a:pt x="63" y="143"/>
                </a:cubicBezTo>
                <a:cubicBezTo>
                  <a:pt x="64" y="140"/>
                  <a:pt x="67" y="143"/>
                  <a:pt x="67" y="145"/>
                </a:cubicBezTo>
                <a:cubicBezTo>
                  <a:pt x="68" y="148"/>
                  <a:pt x="65" y="151"/>
                  <a:pt x="64" y="151"/>
                </a:cubicBezTo>
                <a:cubicBezTo>
                  <a:pt x="62" y="147"/>
                  <a:pt x="62" y="147"/>
                  <a:pt x="62" y="147"/>
                </a:cubicBezTo>
                <a:cubicBezTo>
                  <a:pt x="64" y="150"/>
                  <a:pt x="61" y="148"/>
                  <a:pt x="61" y="151"/>
                </a:cubicBezTo>
                <a:cubicBezTo>
                  <a:pt x="63" y="152"/>
                  <a:pt x="66" y="153"/>
                  <a:pt x="68" y="154"/>
                </a:cubicBezTo>
                <a:cubicBezTo>
                  <a:pt x="68" y="156"/>
                  <a:pt x="66" y="158"/>
                  <a:pt x="67" y="158"/>
                </a:cubicBezTo>
                <a:cubicBezTo>
                  <a:pt x="65" y="155"/>
                  <a:pt x="65" y="155"/>
                  <a:pt x="65" y="155"/>
                </a:cubicBezTo>
                <a:cubicBezTo>
                  <a:pt x="65" y="159"/>
                  <a:pt x="60" y="156"/>
                  <a:pt x="61" y="160"/>
                </a:cubicBezTo>
                <a:cubicBezTo>
                  <a:pt x="64" y="162"/>
                  <a:pt x="64" y="162"/>
                  <a:pt x="64" y="162"/>
                </a:cubicBezTo>
                <a:cubicBezTo>
                  <a:pt x="63" y="162"/>
                  <a:pt x="62" y="163"/>
                  <a:pt x="61" y="162"/>
                </a:cubicBezTo>
                <a:cubicBezTo>
                  <a:pt x="63" y="163"/>
                  <a:pt x="63" y="165"/>
                  <a:pt x="63" y="166"/>
                </a:cubicBezTo>
                <a:cubicBezTo>
                  <a:pt x="62" y="167"/>
                  <a:pt x="62" y="167"/>
                  <a:pt x="62" y="167"/>
                </a:cubicBezTo>
                <a:cubicBezTo>
                  <a:pt x="63" y="169"/>
                  <a:pt x="66" y="171"/>
                  <a:pt x="63" y="173"/>
                </a:cubicBezTo>
                <a:cubicBezTo>
                  <a:pt x="67" y="171"/>
                  <a:pt x="63" y="171"/>
                  <a:pt x="65" y="168"/>
                </a:cubicBezTo>
                <a:cubicBezTo>
                  <a:pt x="67" y="166"/>
                  <a:pt x="67" y="171"/>
                  <a:pt x="68" y="172"/>
                </a:cubicBezTo>
                <a:cubicBezTo>
                  <a:pt x="64" y="171"/>
                  <a:pt x="67" y="176"/>
                  <a:pt x="67" y="179"/>
                </a:cubicBezTo>
                <a:cubicBezTo>
                  <a:pt x="66" y="180"/>
                  <a:pt x="65" y="181"/>
                  <a:pt x="64" y="182"/>
                </a:cubicBezTo>
                <a:cubicBezTo>
                  <a:pt x="67" y="183"/>
                  <a:pt x="67" y="183"/>
                  <a:pt x="67" y="183"/>
                </a:cubicBezTo>
                <a:cubicBezTo>
                  <a:pt x="62" y="184"/>
                  <a:pt x="68" y="188"/>
                  <a:pt x="66" y="190"/>
                </a:cubicBezTo>
                <a:cubicBezTo>
                  <a:pt x="65" y="189"/>
                  <a:pt x="63" y="189"/>
                  <a:pt x="62" y="191"/>
                </a:cubicBezTo>
                <a:cubicBezTo>
                  <a:pt x="66" y="188"/>
                  <a:pt x="67" y="195"/>
                  <a:pt x="69" y="194"/>
                </a:cubicBezTo>
                <a:cubicBezTo>
                  <a:pt x="68" y="199"/>
                  <a:pt x="64" y="193"/>
                  <a:pt x="62" y="194"/>
                </a:cubicBezTo>
                <a:cubicBezTo>
                  <a:pt x="65" y="197"/>
                  <a:pt x="60" y="199"/>
                  <a:pt x="63" y="201"/>
                </a:cubicBezTo>
                <a:cubicBezTo>
                  <a:pt x="65" y="198"/>
                  <a:pt x="66" y="202"/>
                  <a:pt x="67" y="202"/>
                </a:cubicBezTo>
                <a:cubicBezTo>
                  <a:pt x="67" y="206"/>
                  <a:pt x="66" y="202"/>
                  <a:pt x="64" y="204"/>
                </a:cubicBezTo>
                <a:cubicBezTo>
                  <a:pt x="65" y="206"/>
                  <a:pt x="68" y="209"/>
                  <a:pt x="69" y="206"/>
                </a:cubicBezTo>
                <a:cubicBezTo>
                  <a:pt x="68" y="208"/>
                  <a:pt x="71" y="211"/>
                  <a:pt x="69" y="214"/>
                </a:cubicBezTo>
                <a:cubicBezTo>
                  <a:pt x="67" y="215"/>
                  <a:pt x="68" y="209"/>
                  <a:pt x="66" y="210"/>
                </a:cubicBezTo>
                <a:cubicBezTo>
                  <a:pt x="66" y="216"/>
                  <a:pt x="72" y="213"/>
                  <a:pt x="73" y="219"/>
                </a:cubicBezTo>
                <a:cubicBezTo>
                  <a:pt x="74" y="217"/>
                  <a:pt x="78" y="219"/>
                  <a:pt x="79" y="221"/>
                </a:cubicBezTo>
                <a:cubicBezTo>
                  <a:pt x="78" y="228"/>
                  <a:pt x="78" y="219"/>
                  <a:pt x="75" y="221"/>
                </a:cubicBezTo>
                <a:cubicBezTo>
                  <a:pt x="75" y="223"/>
                  <a:pt x="75" y="223"/>
                  <a:pt x="75" y="223"/>
                </a:cubicBezTo>
                <a:cubicBezTo>
                  <a:pt x="71" y="227"/>
                  <a:pt x="69" y="216"/>
                  <a:pt x="66" y="219"/>
                </a:cubicBezTo>
                <a:cubicBezTo>
                  <a:pt x="67" y="222"/>
                  <a:pt x="67" y="222"/>
                  <a:pt x="67" y="222"/>
                </a:cubicBezTo>
                <a:cubicBezTo>
                  <a:pt x="66" y="221"/>
                  <a:pt x="64" y="220"/>
                  <a:pt x="63" y="222"/>
                </a:cubicBezTo>
                <a:cubicBezTo>
                  <a:pt x="65" y="222"/>
                  <a:pt x="63" y="228"/>
                  <a:pt x="64" y="228"/>
                </a:cubicBezTo>
                <a:cubicBezTo>
                  <a:pt x="66" y="229"/>
                  <a:pt x="63" y="226"/>
                  <a:pt x="65" y="226"/>
                </a:cubicBezTo>
                <a:cubicBezTo>
                  <a:pt x="66" y="229"/>
                  <a:pt x="69" y="231"/>
                  <a:pt x="68" y="235"/>
                </a:cubicBezTo>
                <a:cubicBezTo>
                  <a:pt x="66" y="232"/>
                  <a:pt x="65" y="236"/>
                  <a:pt x="63" y="235"/>
                </a:cubicBezTo>
                <a:cubicBezTo>
                  <a:pt x="62" y="237"/>
                  <a:pt x="66" y="235"/>
                  <a:pt x="65" y="238"/>
                </a:cubicBezTo>
                <a:cubicBezTo>
                  <a:pt x="63" y="238"/>
                  <a:pt x="63" y="238"/>
                  <a:pt x="63" y="238"/>
                </a:cubicBezTo>
                <a:cubicBezTo>
                  <a:pt x="63" y="249"/>
                  <a:pt x="63" y="263"/>
                  <a:pt x="68" y="273"/>
                </a:cubicBezTo>
                <a:cubicBezTo>
                  <a:pt x="66" y="274"/>
                  <a:pt x="65" y="278"/>
                  <a:pt x="64" y="284"/>
                </a:cubicBezTo>
                <a:cubicBezTo>
                  <a:pt x="65" y="281"/>
                  <a:pt x="66" y="283"/>
                  <a:pt x="66" y="285"/>
                </a:cubicBezTo>
                <a:cubicBezTo>
                  <a:pt x="64" y="287"/>
                  <a:pt x="64" y="287"/>
                  <a:pt x="64" y="287"/>
                </a:cubicBezTo>
                <a:cubicBezTo>
                  <a:pt x="62" y="291"/>
                  <a:pt x="65" y="295"/>
                  <a:pt x="66" y="298"/>
                </a:cubicBezTo>
                <a:cubicBezTo>
                  <a:pt x="65" y="299"/>
                  <a:pt x="65" y="299"/>
                  <a:pt x="64" y="299"/>
                </a:cubicBezTo>
                <a:cubicBezTo>
                  <a:pt x="62" y="302"/>
                  <a:pt x="65" y="302"/>
                  <a:pt x="66" y="303"/>
                </a:cubicBezTo>
                <a:cubicBezTo>
                  <a:pt x="64" y="305"/>
                  <a:pt x="64" y="305"/>
                  <a:pt x="64" y="305"/>
                </a:cubicBezTo>
                <a:cubicBezTo>
                  <a:pt x="66" y="305"/>
                  <a:pt x="66" y="305"/>
                  <a:pt x="66" y="305"/>
                </a:cubicBezTo>
                <a:cubicBezTo>
                  <a:pt x="67" y="308"/>
                  <a:pt x="67" y="312"/>
                  <a:pt x="64" y="312"/>
                </a:cubicBezTo>
                <a:cubicBezTo>
                  <a:pt x="64" y="313"/>
                  <a:pt x="65" y="314"/>
                  <a:pt x="66" y="313"/>
                </a:cubicBezTo>
                <a:cubicBezTo>
                  <a:pt x="64" y="315"/>
                  <a:pt x="64" y="323"/>
                  <a:pt x="65" y="329"/>
                </a:cubicBezTo>
                <a:cubicBezTo>
                  <a:pt x="66" y="326"/>
                  <a:pt x="67" y="326"/>
                  <a:pt x="68" y="326"/>
                </a:cubicBezTo>
                <a:cubicBezTo>
                  <a:pt x="72" y="327"/>
                  <a:pt x="68" y="327"/>
                  <a:pt x="70" y="329"/>
                </a:cubicBezTo>
                <a:cubicBezTo>
                  <a:pt x="69" y="329"/>
                  <a:pt x="67" y="332"/>
                  <a:pt x="66" y="329"/>
                </a:cubicBezTo>
                <a:cubicBezTo>
                  <a:pt x="62" y="336"/>
                  <a:pt x="66" y="346"/>
                  <a:pt x="65" y="355"/>
                </a:cubicBezTo>
                <a:cubicBezTo>
                  <a:pt x="66" y="357"/>
                  <a:pt x="66" y="356"/>
                  <a:pt x="67" y="357"/>
                </a:cubicBezTo>
                <a:cubicBezTo>
                  <a:pt x="64" y="363"/>
                  <a:pt x="68" y="369"/>
                  <a:pt x="67" y="376"/>
                </a:cubicBezTo>
                <a:cubicBezTo>
                  <a:pt x="68" y="374"/>
                  <a:pt x="72" y="376"/>
                  <a:pt x="72" y="379"/>
                </a:cubicBezTo>
                <a:cubicBezTo>
                  <a:pt x="75" y="383"/>
                  <a:pt x="69" y="381"/>
                  <a:pt x="67" y="384"/>
                </a:cubicBezTo>
                <a:cubicBezTo>
                  <a:pt x="69" y="386"/>
                  <a:pt x="69" y="389"/>
                  <a:pt x="69" y="390"/>
                </a:cubicBezTo>
                <a:cubicBezTo>
                  <a:pt x="69" y="390"/>
                  <a:pt x="69" y="390"/>
                  <a:pt x="69" y="390"/>
                </a:cubicBezTo>
                <a:cubicBezTo>
                  <a:pt x="70" y="392"/>
                  <a:pt x="71" y="395"/>
                  <a:pt x="70" y="398"/>
                </a:cubicBezTo>
                <a:cubicBezTo>
                  <a:pt x="70" y="397"/>
                  <a:pt x="70" y="397"/>
                  <a:pt x="70" y="397"/>
                </a:cubicBezTo>
                <a:cubicBezTo>
                  <a:pt x="70" y="399"/>
                  <a:pt x="69" y="402"/>
                  <a:pt x="69" y="404"/>
                </a:cubicBezTo>
                <a:cubicBezTo>
                  <a:pt x="72" y="404"/>
                  <a:pt x="71" y="410"/>
                  <a:pt x="73" y="411"/>
                </a:cubicBezTo>
                <a:cubicBezTo>
                  <a:pt x="73" y="411"/>
                  <a:pt x="73" y="411"/>
                  <a:pt x="72" y="411"/>
                </a:cubicBezTo>
                <a:cubicBezTo>
                  <a:pt x="75" y="411"/>
                  <a:pt x="75" y="411"/>
                  <a:pt x="75" y="411"/>
                </a:cubicBezTo>
                <a:cubicBezTo>
                  <a:pt x="74" y="415"/>
                  <a:pt x="74" y="415"/>
                  <a:pt x="74" y="415"/>
                </a:cubicBezTo>
                <a:cubicBezTo>
                  <a:pt x="73" y="415"/>
                  <a:pt x="72" y="415"/>
                  <a:pt x="71" y="413"/>
                </a:cubicBezTo>
                <a:cubicBezTo>
                  <a:pt x="70" y="418"/>
                  <a:pt x="73" y="415"/>
                  <a:pt x="75" y="417"/>
                </a:cubicBezTo>
                <a:cubicBezTo>
                  <a:pt x="77" y="420"/>
                  <a:pt x="75" y="420"/>
                  <a:pt x="74" y="421"/>
                </a:cubicBezTo>
                <a:cubicBezTo>
                  <a:pt x="73" y="420"/>
                  <a:pt x="74" y="419"/>
                  <a:pt x="74" y="418"/>
                </a:cubicBezTo>
                <a:cubicBezTo>
                  <a:pt x="72" y="417"/>
                  <a:pt x="74" y="420"/>
                  <a:pt x="72" y="421"/>
                </a:cubicBezTo>
                <a:cubicBezTo>
                  <a:pt x="72" y="421"/>
                  <a:pt x="75" y="421"/>
                  <a:pt x="75" y="424"/>
                </a:cubicBezTo>
                <a:cubicBezTo>
                  <a:pt x="75" y="426"/>
                  <a:pt x="77" y="430"/>
                  <a:pt x="75" y="430"/>
                </a:cubicBezTo>
                <a:cubicBezTo>
                  <a:pt x="76" y="431"/>
                  <a:pt x="76" y="433"/>
                  <a:pt x="78" y="434"/>
                </a:cubicBezTo>
                <a:cubicBezTo>
                  <a:pt x="78" y="433"/>
                  <a:pt x="78" y="430"/>
                  <a:pt x="79" y="429"/>
                </a:cubicBezTo>
                <a:cubicBezTo>
                  <a:pt x="80" y="430"/>
                  <a:pt x="81" y="433"/>
                  <a:pt x="80" y="434"/>
                </a:cubicBezTo>
                <a:cubicBezTo>
                  <a:pt x="79" y="433"/>
                  <a:pt x="79" y="433"/>
                  <a:pt x="79" y="433"/>
                </a:cubicBezTo>
                <a:cubicBezTo>
                  <a:pt x="80" y="434"/>
                  <a:pt x="81" y="438"/>
                  <a:pt x="82" y="435"/>
                </a:cubicBezTo>
                <a:cubicBezTo>
                  <a:pt x="80" y="439"/>
                  <a:pt x="80" y="439"/>
                  <a:pt x="80" y="439"/>
                </a:cubicBezTo>
                <a:cubicBezTo>
                  <a:pt x="82" y="440"/>
                  <a:pt x="83" y="443"/>
                  <a:pt x="85" y="445"/>
                </a:cubicBezTo>
                <a:cubicBezTo>
                  <a:pt x="83" y="446"/>
                  <a:pt x="79" y="445"/>
                  <a:pt x="81" y="450"/>
                </a:cubicBezTo>
                <a:cubicBezTo>
                  <a:pt x="83" y="451"/>
                  <a:pt x="84" y="452"/>
                  <a:pt x="85" y="453"/>
                </a:cubicBezTo>
                <a:cubicBezTo>
                  <a:pt x="87" y="455"/>
                  <a:pt x="87" y="456"/>
                  <a:pt x="86" y="457"/>
                </a:cubicBezTo>
                <a:cubicBezTo>
                  <a:pt x="90" y="465"/>
                  <a:pt x="96" y="458"/>
                  <a:pt x="99" y="464"/>
                </a:cubicBezTo>
                <a:cubicBezTo>
                  <a:pt x="95" y="465"/>
                  <a:pt x="96" y="466"/>
                  <a:pt x="97" y="469"/>
                </a:cubicBezTo>
                <a:cubicBezTo>
                  <a:pt x="98" y="468"/>
                  <a:pt x="99" y="468"/>
                  <a:pt x="100" y="469"/>
                </a:cubicBezTo>
                <a:cubicBezTo>
                  <a:pt x="100" y="467"/>
                  <a:pt x="97" y="469"/>
                  <a:pt x="97" y="466"/>
                </a:cubicBezTo>
                <a:cubicBezTo>
                  <a:pt x="98" y="464"/>
                  <a:pt x="99" y="467"/>
                  <a:pt x="101" y="467"/>
                </a:cubicBezTo>
                <a:cubicBezTo>
                  <a:pt x="100" y="476"/>
                  <a:pt x="113" y="480"/>
                  <a:pt x="118" y="487"/>
                </a:cubicBezTo>
                <a:cubicBezTo>
                  <a:pt x="120" y="483"/>
                  <a:pt x="122" y="488"/>
                  <a:pt x="124" y="488"/>
                </a:cubicBezTo>
                <a:cubicBezTo>
                  <a:pt x="123" y="490"/>
                  <a:pt x="125" y="490"/>
                  <a:pt x="127" y="491"/>
                </a:cubicBezTo>
                <a:cubicBezTo>
                  <a:pt x="127" y="492"/>
                  <a:pt x="126" y="494"/>
                  <a:pt x="125" y="495"/>
                </a:cubicBezTo>
                <a:cubicBezTo>
                  <a:pt x="124" y="492"/>
                  <a:pt x="124" y="492"/>
                  <a:pt x="124" y="492"/>
                </a:cubicBezTo>
                <a:cubicBezTo>
                  <a:pt x="123" y="488"/>
                  <a:pt x="118" y="494"/>
                  <a:pt x="117" y="492"/>
                </a:cubicBezTo>
                <a:cubicBezTo>
                  <a:pt x="120" y="494"/>
                  <a:pt x="114" y="493"/>
                  <a:pt x="115" y="496"/>
                </a:cubicBezTo>
                <a:cubicBezTo>
                  <a:pt x="113" y="498"/>
                  <a:pt x="113" y="498"/>
                  <a:pt x="113" y="498"/>
                </a:cubicBezTo>
                <a:cubicBezTo>
                  <a:pt x="110" y="500"/>
                  <a:pt x="113" y="499"/>
                  <a:pt x="109" y="502"/>
                </a:cubicBezTo>
                <a:cubicBezTo>
                  <a:pt x="107" y="504"/>
                  <a:pt x="107" y="500"/>
                  <a:pt x="108" y="500"/>
                </a:cubicBezTo>
                <a:cubicBezTo>
                  <a:pt x="105" y="500"/>
                  <a:pt x="103" y="502"/>
                  <a:pt x="102" y="504"/>
                </a:cubicBezTo>
                <a:cubicBezTo>
                  <a:pt x="102" y="504"/>
                  <a:pt x="102" y="504"/>
                  <a:pt x="102" y="505"/>
                </a:cubicBezTo>
                <a:cubicBezTo>
                  <a:pt x="102" y="505"/>
                  <a:pt x="102" y="505"/>
                  <a:pt x="101" y="505"/>
                </a:cubicBezTo>
                <a:cubicBezTo>
                  <a:pt x="101" y="506"/>
                  <a:pt x="100" y="507"/>
                  <a:pt x="99" y="507"/>
                </a:cubicBezTo>
                <a:cubicBezTo>
                  <a:pt x="99" y="507"/>
                  <a:pt x="99" y="507"/>
                  <a:pt x="99" y="507"/>
                </a:cubicBezTo>
                <a:cubicBezTo>
                  <a:pt x="100" y="506"/>
                  <a:pt x="100" y="505"/>
                  <a:pt x="101" y="505"/>
                </a:cubicBezTo>
                <a:cubicBezTo>
                  <a:pt x="100" y="505"/>
                  <a:pt x="99" y="506"/>
                  <a:pt x="99" y="507"/>
                </a:cubicBezTo>
                <a:cubicBezTo>
                  <a:pt x="98" y="506"/>
                  <a:pt x="98" y="507"/>
                  <a:pt x="98" y="507"/>
                </a:cubicBezTo>
                <a:cubicBezTo>
                  <a:pt x="97" y="508"/>
                  <a:pt x="97" y="508"/>
                  <a:pt x="96" y="509"/>
                </a:cubicBezTo>
                <a:cubicBezTo>
                  <a:pt x="95" y="506"/>
                  <a:pt x="95" y="506"/>
                  <a:pt x="95" y="506"/>
                </a:cubicBezTo>
                <a:cubicBezTo>
                  <a:pt x="93" y="508"/>
                  <a:pt x="92" y="514"/>
                  <a:pt x="93" y="514"/>
                </a:cubicBezTo>
                <a:cubicBezTo>
                  <a:pt x="86" y="520"/>
                  <a:pt x="83" y="531"/>
                  <a:pt x="82" y="535"/>
                </a:cubicBezTo>
                <a:cubicBezTo>
                  <a:pt x="83" y="534"/>
                  <a:pt x="82" y="534"/>
                  <a:pt x="82" y="535"/>
                </a:cubicBezTo>
                <a:cubicBezTo>
                  <a:pt x="81" y="537"/>
                  <a:pt x="82" y="540"/>
                  <a:pt x="81" y="540"/>
                </a:cubicBezTo>
                <a:cubicBezTo>
                  <a:pt x="81" y="542"/>
                  <a:pt x="79" y="541"/>
                  <a:pt x="77" y="544"/>
                </a:cubicBezTo>
                <a:cubicBezTo>
                  <a:pt x="77" y="544"/>
                  <a:pt x="78" y="545"/>
                  <a:pt x="79" y="545"/>
                </a:cubicBezTo>
                <a:cubicBezTo>
                  <a:pt x="74" y="549"/>
                  <a:pt x="76" y="558"/>
                  <a:pt x="72" y="564"/>
                </a:cubicBezTo>
                <a:cubicBezTo>
                  <a:pt x="72" y="563"/>
                  <a:pt x="71" y="562"/>
                  <a:pt x="71" y="561"/>
                </a:cubicBezTo>
                <a:cubicBezTo>
                  <a:pt x="70" y="567"/>
                  <a:pt x="70" y="572"/>
                  <a:pt x="71" y="577"/>
                </a:cubicBezTo>
                <a:cubicBezTo>
                  <a:pt x="70" y="576"/>
                  <a:pt x="69" y="576"/>
                  <a:pt x="69" y="575"/>
                </a:cubicBezTo>
                <a:cubicBezTo>
                  <a:pt x="68" y="579"/>
                  <a:pt x="68" y="583"/>
                  <a:pt x="70" y="585"/>
                </a:cubicBezTo>
                <a:cubicBezTo>
                  <a:pt x="71" y="583"/>
                  <a:pt x="69" y="585"/>
                  <a:pt x="69" y="583"/>
                </a:cubicBezTo>
                <a:cubicBezTo>
                  <a:pt x="71" y="581"/>
                  <a:pt x="72" y="586"/>
                  <a:pt x="71" y="588"/>
                </a:cubicBezTo>
                <a:cubicBezTo>
                  <a:pt x="71" y="588"/>
                  <a:pt x="71" y="588"/>
                  <a:pt x="71" y="588"/>
                </a:cubicBezTo>
                <a:cubicBezTo>
                  <a:pt x="70" y="592"/>
                  <a:pt x="71" y="592"/>
                  <a:pt x="71" y="595"/>
                </a:cubicBezTo>
                <a:cubicBezTo>
                  <a:pt x="69" y="597"/>
                  <a:pt x="70" y="593"/>
                  <a:pt x="69" y="594"/>
                </a:cubicBezTo>
                <a:cubicBezTo>
                  <a:pt x="65" y="594"/>
                  <a:pt x="66" y="602"/>
                  <a:pt x="65" y="603"/>
                </a:cubicBezTo>
                <a:cubicBezTo>
                  <a:pt x="66" y="604"/>
                  <a:pt x="66" y="605"/>
                  <a:pt x="67" y="605"/>
                </a:cubicBezTo>
                <a:cubicBezTo>
                  <a:pt x="68" y="608"/>
                  <a:pt x="65" y="606"/>
                  <a:pt x="65" y="608"/>
                </a:cubicBezTo>
                <a:cubicBezTo>
                  <a:pt x="70" y="616"/>
                  <a:pt x="70" y="616"/>
                  <a:pt x="70" y="616"/>
                </a:cubicBezTo>
                <a:cubicBezTo>
                  <a:pt x="69" y="616"/>
                  <a:pt x="67" y="618"/>
                  <a:pt x="66" y="616"/>
                </a:cubicBezTo>
                <a:cubicBezTo>
                  <a:pt x="66" y="622"/>
                  <a:pt x="70" y="626"/>
                  <a:pt x="71" y="629"/>
                </a:cubicBezTo>
                <a:cubicBezTo>
                  <a:pt x="71" y="631"/>
                  <a:pt x="72" y="637"/>
                  <a:pt x="72" y="639"/>
                </a:cubicBezTo>
                <a:cubicBezTo>
                  <a:pt x="70" y="639"/>
                  <a:pt x="72" y="637"/>
                  <a:pt x="71" y="636"/>
                </a:cubicBezTo>
                <a:cubicBezTo>
                  <a:pt x="68" y="639"/>
                  <a:pt x="68" y="639"/>
                  <a:pt x="68" y="639"/>
                </a:cubicBezTo>
                <a:cubicBezTo>
                  <a:pt x="68" y="635"/>
                  <a:pt x="65" y="640"/>
                  <a:pt x="64" y="637"/>
                </a:cubicBezTo>
                <a:cubicBezTo>
                  <a:pt x="65" y="641"/>
                  <a:pt x="63" y="648"/>
                  <a:pt x="62" y="653"/>
                </a:cubicBezTo>
                <a:cubicBezTo>
                  <a:pt x="66" y="650"/>
                  <a:pt x="64" y="659"/>
                  <a:pt x="68" y="659"/>
                </a:cubicBezTo>
                <a:cubicBezTo>
                  <a:pt x="68" y="664"/>
                  <a:pt x="65" y="661"/>
                  <a:pt x="64" y="664"/>
                </a:cubicBezTo>
                <a:cubicBezTo>
                  <a:pt x="65" y="669"/>
                  <a:pt x="64" y="675"/>
                  <a:pt x="64" y="680"/>
                </a:cubicBezTo>
                <a:cubicBezTo>
                  <a:pt x="64" y="680"/>
                  <a:pt x="64" y="680"/>
                  <a:pt x="64" y="680"/>
                </a:cubicBezTo>
                <a:cubicBezTo>
                  <a:pt x="65" y="684"/>
                  <a:pt x="64" y="692"/>
                  <a:pt x="67" y="697"/>
                </a:cubicBezTo>
                <a:cubicBezTo>
                  <a:pt x="66" y="697"/>
                  <a:pt x="66" y="697"/>
                  <a:pt x="65" y="696"/>
                </a:cubicBezTo>
                <a:cubicBezTo>
                  <a:pt x="64" y="701"/>
                  <a:pt x="70" y="697"/>
                  <a:pt x="68" y="703"/>
                </a:cubicBezTo>
                <a:cubicBezTo>
                  <a:pt x="66" y="701"/>
                  <a:pt x="66" y="701"/>
                  <a:pt x="66" y="701"/>
                </a:cubicBezTo>
                <a:cubicBezTo>
                  <a:pt x="68" y="705"/>
                  <a:pt x="64" y="708"/>
                  <a:pt x="67" y="712"/>
                </a:cubicBezTo>
                <a:cubicBezTo>
                  <a:pt x="66" y="713"/>
                  <a:pt x="66" y="712"/>
                  <a:pt x="65" y="711"/>
                </a:cubicBezTo>
                <a:cubicBezTo>
                  <a:pt x="66" y="715"/>
                  <a:pt x="66" y="719"/>
                  <a:pt x="69" y="722"/>
                </a:cubicBezTo>
                <a:cubicBezTo>
                  <a:pt x="67" y="723"/>
                  <a:pt x="66" y="722"/>
                  <a:pt x="66" y="721"/>
                </a:cubicBezTo>
                <a:cubicBezTo>
                  <a:pt x="64" y="725"/>
                  <a:pt x="69" y="725"/>
                  <a:pt x="68" y="728"/>
                </a:cubicBezTo>
                <a:cubicBezTo>
                  <a:pt x="68" y="729"/>
                  <a:pt x="66" y="731"/>
                  <a:pt x="66" y="731"/>
                </a:cubicBezTo>
                <a:cubicBezTo>
                  <a:pt x="68" y="732"/>
                  <a:pt x="68" y="738"/>
                  <a:pt x="69" y="739"/>
                </a:cubicBezTo>
                <a:cubicBezTo>
                  <a:pt x="67" y="740"/>
                  <a:pt x="67" y="741"/>
                  <a:pt x="66" y="744"/>
                </a:cubicBezTo>
                <a:cubicBezTo>
                  <a:pt x="67" y="763"/>
                  <a:pt x="67" y="782"/>
                  <a:pt x="71" y="801"/>
                </a:cubicBezTo>
                <a:cubicBezTo>
                  <a:pt x="67" y="804"/>
                  <a:pt x="68" y="796"/>
                  <a:pt x="66" y="798"/>
                </a:cubicBezTo>
                <a:cubicBezTo>
                  <a:pt x="69" y="798"/>
                  <a:pt x="67" y="802"/>
                  <a:pt x="68" y="807"/>
                </a:cubicBezTo>
                <a:cubicBezTo>
                  <a:pt x="68" y="807"/>
                  <a:pt x="68" y="807"/>
                  <a:pt x="68" y="807"/>
                </a:cubicBezTo>
                <a:cubicBezTo>
                  <a:pt x="69" y="810"/>
                  <a:pt x="67" y="811"/>
                  <a:pt x="68" y="814"/>
                </a:cubicBezTo>
                <a:cubicBezTo>
                  <a:pt x="69" y="814"/>
                  <a:pt x="69" y="814"/>
                  <a:pt x="69" y="814"/>
                </a:cubicBezTo>
                <a:cubicBezTo>
                  <a:pt x="71" y="816"/>
                  <a:pt x="65" y="820"/>
                  <a:pt x="69" y="821"/>
                </a:cubicBezTo>
                <a:cubicBezTo>
                  <a:pt x="67" y="824"/>
                  <a:pt x="67" y="824"/>
                  <a:pt x="67" y="824"/>
                </a:cubicBezTo>
                <a:cubicBezTo>
                  <a:pt x="70" y="826"/>
                  <a:pt x="66" y="828"/>
                  <a:pt x="69" y="831"/>
                </a:cubicBezTo>
                <a:cubicBezTo>
                  <a:pt x="68" y="831"/>
                  <a:pt x="68" y="831"/>
                  <a:pt x="68" y="831"/>
                </a:cubicBezTo>
                <a:cubicBezTo>
                  <a:pt x="67" y="836"/>
                  <a:pt x="72" y="840"/>
                  <a:pt x="70" y="842"/>
                </a:cubicBezTo>
                <a:cubicBezTo>
                  <a:pt x="70" y="846"/>
                  <a:pt x="71" y="850"/>
                  <a:pt x="74" y="851"/>
                </a:cubicBezTo>
                <a:cubicBezTo>
                  <a:pt x="73" y="852"/>
                  <a:pt x="71" y="852"/>
                  <a:pt x="70" y="851"/>
                </a:cubicBezTo>
                <a:cubicBezTo>
                  <a:pt x="72" y="865"/>
                  <a:pt x="72" y="882"/>
                  <a:pt x="76" y="895"/>
                </a:cubicBezTo>
                <a:cubicBezTo>
                  <a:pt x="76" y="895"/>
                  <a:pt x="75" y="894"/>
                  <a:pt x="75" y="894"/>
                </a:cubicBezTo>
                <a:cubicBezTo>
                  <a:pt x="78" y="902"/>
                  <a:pt x="72" y="911"/>
                  <a:pt x="78" y="917"/>
                </a:cubicBezTo>
                <a:cubicBezTo>
                  <a:pt x="80" y="919"/>
                  <a:pt x="80" y="919"/>
                  <a:pt x="80" y="919"/>
                </a:cubicBezTo>
                <a:cubicBezTo>
                  <a:pt x="80" y="921"/>
                  <a:pt x="78" y="920"/>
                  <a:pt x="77" y="922"/>
                </a:cubicBezTo>
                <a:cubicBezTo>
                  <a:pt x="79" y="923"/>
                  <a:pt x="78" y="929"/>
                  <a:pt x="80" y="930"/>
                </a:cubicBezTo>
                <a:cubicBezTo>
                  <a:pt x="79" y="931"/>
                  <a:pt x="78" y="930"/>
                  <a:pt x="78" y="930"/>
                </a:cubicBezTo>
                <a:cubicBezTo>
                  <a:pt x="77" y="934"/>
                  <a:pt x="81" y="938"/>
                  <a:pt x="80" y="941"/>
                </a:cubicBezTo>
                <a:cubicBezTo>
                  <a:pt x="79" y="940"/>
                  <a:pt x="79" y="940"/>
                  <a:pt x="79" y="940"/>
                </a:cubicBezTo>
                <a:cubicBezTo>
                  <a:pt x="76" y="960"/>
                  <a:pt x="70" y="982"/>
                  <a:pt x="66" y="997"/>
                </a:cubicBezTo>
                <a:cubicBezTo>
                  <a:pt x="65" y="1001"/>
                  <a:pt x="62" y="997"/>
                  <a:pt x="62" y="999"/>
                </a:cubicBezTo>
                <a:cubicBezTo>
                  <a:pt x="57" y="1015"/>
                  <a:pt x="37" y="1021"/>
                  <a:pt x="27" y="1033"/>
                </a:cubicBezTo>
                <a:cubicBezTo>
                  <a:pt x="17" y="1039"/>
                  <a:pt x="14" y="1047"/>
                  <a:pt x="14" y="1048"/>
                </a:cubicBezTo>
                <a:cubicBezTo>
                  <a:pt x="44" y="1037"/>
                  <a:pt x="69" y="1023"/>
                  <a:pt x="86" y="993"/>
                </a:cubicBezTo>
                <a:cubicBezTo>
                  <a:pt x="89" y="983"/>
                  <a:pt x="91" y="969"/>
                  <a:pt x="93" y="959"/>
                </a:cubicBezTo>
                <a:cubicBezTo>
                  <a:pt x="92" y="922"/>
                  <a:pt x="97" y="888"/>
                  <a:pt x="93" y="852"/>
                </a:cubicBezTo>
                <a:cubicBezTo>
                  <a:pt x="92" y="854"/>
                  <a:pt x="91" y="852"/>
                  <a:pt x="90" y="850"/>
                </a:cubicBezTo>
                <a:cubicBezTo>
                  <a:pt x="91" y="849"/>
                  <a:pt x="91" y="849"/>
                  <a:pt x="91" y="849"/>
                </a:cubicBezTo>
                <a:cubicBezTo>
                  <a:pt x="89" y="847"/>
                  <a:pt x="89" y="847"/>
                  <a:pt x="89" y="847"/>
                </a:cubicBezTo>
                <a:cubicBezTo>
                  <a:pt x="88" y="844"/>
                  <a:pt x="91" y="845"/>
                  <a:pt x="91" y="847"/>
                </a:cubicBezTo>
                <a:cubicBezTo>
                  <a:pt x="91" y="833"/>
                  <a:pt x="90" y="820"/>
                  <a:pt x="90" y="807"/>
                </a:cubicBezTo>
                <a:cubicBezTo>
                  <a:pt x="87" y="806"/>
                  <a:pt x="89" y="799"/>
                  <a:pt x="86" y="799"/>
                </a:cubicBezTo>
                <a:cubicBezTo>
                  <a:pt x="87" y="798"/>
                  <a:pt x="87" y="799"/>
                  <a:pt x="87" y="799"/>
                </a:cubicBezTo>
                <a:cubicBezTo>
                  <a:pt x="85" y="790"/>
                  <a:pt x="85" y="789"/>
                  <a:pt x="89" y="780"/>
                </a:cubicBezTo>
                <a:cubicBezTo>
                  <a:pt x="90" y="743"/>
                  <a:pt x="86" y="707"/>
                  <a:pt x="87" y="671"/>
                </a:cubicBezTo>
                <a:cubicBezTo>
                  <a:pt x="87" y="635"/>
                  <a:pt x="87" y="600"/>
                  <a:pt x="97" y="566"/>
                </a:cubicBezTo>
                <a:cubicBezTo>
                  <a:pt x="94" y="559"/>
                  <a:pt x="99" y="553"/>
                  <a:pt x="97" y="545"/>
                </a:cubicBezTo>
                <a:cubicBezTo>
                  <a:pt x="99" y="546"/>
                  <a:pt x="99" y="546"/>
                  <a:pt x="99" y="546"/>
                </a:cubicBezTo>
                <a:cubicBezTo>
                  <a:pt x="99" y="540"/>
                  <a:pt x="102" y="540"/>
                  <a:pt x="107" y="535"/>
                </a:cubicBezTo>
                <a:cubicBezTo>
                  <a:pt x="105" y="534"/>
                  <a:pt x="108" y="532"/>
                  <a:pt x="105" y="532"/>
                </a:cubicBezTo>
                <a:cubicBezTo>
                  <a:pt x="104" y="528"/>
                  <a:pt x="110" y="530"/>
                  <a:pt x="110" y="527"/>
                </a:cubicBezTo>
                <a:cubicBezTo>
                  <a:pt x="111" y="528"/>
                  <a:pt x="109" y="526"/>
                  <a:pt x="110" y="526"/>
                </a:cubicBezTo>
                <a:cubicBezTo>
                  <a:pt x="112" y="519"/>
                  <a:pt x="110" y="528"/>
                  <a:pt x="118" y="524"/>
                </a:cubicBezTo>
                <a:cubicBezTo>
                  <a:pt x="126" y="515"/>
                  <a:pt x="141" y="507"/>
                  <a:pt x="156" y="507"/>
                </a:cubicBezTo>
                <a:cubicBezTo>
                  <a:pt x="155" y="508"/>
                  <a:pt x="155" y="505"/>
                  <a:pt x="156" y="505"/>
                </a:cubicBezTo>
                <a:cubicBezTo>
                  <a:pt x="158" y="509"/>
                  <a:pt x="161" y="503"/>
                  <a:pt x="164" y="505"/>
                </a:cubicBezTo>
                <a:cubicBezTo>
                  <a:pt x="164" y="506"/>
                  <a:pt x="162" y="506"/>
                  <a:pt x="162" y="507"/>
                </a:cubicBezTo>
                <a:cubicBezTo>
                  <a:pt x="164" y="507"/>
                  <a:pt x="164" y="507"/>
                  <a:pt x="164" y="507"/>
                </a:cubicBezTo>
                <a:cubicBezTo>
                  <a:pt x="164" y="507"/>
                  <a:pt x="164" y="507"/>
                  <a:pt x="164" y="507"/>
                </a:cubicBezTo>
                <a:cubicBezTo>
                  <a:pt x="164" y="507"/>
                  <a:pt x="164" y="507"/>
                  <a:pt x="164" y="507"/>
                </a:cubicBezTo>
                <a:cubicBezTo>
                  <a:pt x="164" y="507"/>
                  <a:pt x="164" y="507"/>
                  <a:pt x="164" y="507"/>
                </a:cubicBezTo>
                <a:cubicBezTo>
                  <a:pt x="164" y="507"/>
                  <a:pt x="164" y="507"/>
                  <a:pt x="164" y="507"/>
                </a:cubicBezTo>
                <a:cubicBezTo>
                  <a:pt x="165" y="494"/>
                  <a:pt x="163" y="536"/>
                  <a:pt x="166" y="478"/>
                </a:cubicBezTo>
                <a:close/>
                <a:moveTo>
                  <a:pt x="96" y="512"/>
                </a:moveTo>
                <a:cubicBezTo>
                  <a:pt x="96" y="512"/>
                  <a:pt x="96" y="511"/>
                  <a:pt x="97" y="511"/>
                </a:cubicBezTo>
                <a:cubicBezTo>
                  <a:pt x="96" y="511"/>
                  <a:pt x="96" y="512"/>
                  <a:pt x="96" y="512"/>
                </a:cubicBezTo>
                <a:close/>
              </a:path>
            </a:pathLst>
          </a:custGeom>
          <a:solidFill>
            <a:srgbClr val="7030A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l-PL"/>
          </a:p>
        </p:txBody>
      </p:sp>
      <p:sp>
        <p:nvSpPr>
          <p:cNvPr id="41" name="TextBox 40"/>
          <p:cNvSpPr txBox="1"/>
          <p:nvPr/>
        </p:nvSpPr>
        <p:spPr>
          <a:xfrm>
            <a:off x="2743201" y="5765800"/>
            <a:ext cx="5168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3-9 days spread of variation</a:t>
            </a:r>
          </a:p>
        </p:txBody>
      </p:sp>
      <p:sp>
        <p:nvSpPr>
          <p:cNvPr id="42" name="Freeform 136"/>
          <p:cNvSpPr>
            <a:spLocks noEditPoints="1"/>
          </p:cNvSpPr>
          <p:nvPr/>
        </p:nvSpPr>
        <p:spPr bwMode="auto">
          <a:xfrm rot="5400000">
            <a:off x="4311455" y="3188937"/>
            <a:ext cx="311893" cy="2534003"/>
          </a:xfrm>
          <a:custGeom>
            <a:avLst/>
            <a:gdLst/>
            <a:ahLst/>
            <a:cxnLst>
              <a:cxn ang="0">
                <a:pos x="165" y="478"/>
              </a:cxn>
              <a:cxn ang="0">
                <a:pos x="122" y="454"/>
              </a:cxn>
              <a:cxn ang="0">
                <a:pos x="93" y="357"/>
              </a:cxn>
              <a:cxn ang="0">
                <a:pos x="92" y="284"/>
              </a:cxn>
              <a:cxn ang="0">
                <a:pos x="92" y="170"/>
              </a:cxn>
              <a:cxn ang="0">
                <a:pos x="84" y="111"/>
              </a:cxn>
              <a:cxn ang="0">
                <a:pos x="67" y="36"/>
              </a:cxn>
              <a:cxn ang="0">
                <a:pos x="40" y="10"/>
              </a:cxn>
              <a:cxn ang="0">
                <a:pos x="10" y="5"/>
              </a:cxn>
              <a:cxn ang="0">
                <a:pos x="6" y="5"/>
              </a:cxn>
              <a:cxn ang="0">
                <a:pos x="28" y="14"/>
              </a:cxn>
              <a:cxn ang="0">
                <a:pos x="50" y="37"/>
              </a:cxn>
              <a:cxn ang="0">
                <a:pos x="64" y="68"/>
              </a:cxn>
              <a:cxn ang="0">
                <a:pos x="62" y="71"/>
              </a:cxn>
              <a:cxn ang="0">
                <a:pos x="65" y="96"/>
              </a:cxn>
              <a:cxn ang="0">
                <a:pos x="64" y="98"/>
              </a:cxn>
              <a:cxn ang="0">
                <a:pos x="61" y="108"/>
              </a:cxn>
              <a:cxn ang="0">
                <a:pos x="71" y="131"/>
              </a:cxn>
              <a:cxn ang="0">
                <a:pos x="67" y="145"/>
              </a:cxn>
              <a:cxn ang="0">
                <a:pos x="65" y="155"/>
              </a:cxn>
              <a:cxn ang="0">
                <a:pos x="63" y="173"/>
              </a:cxn>
              <a:cxn ang="0">
                <a:pos x="66" y="190"/>
              </a:cxn>
              <a:cxn ang="0">
                <a:pos x="64" y="204"/>
              </a:cxn>
              <a:cxn ang="0">
                <a:pos x="75" y="221"/>
              </a:cxn>
              <a:cxn ang="0">
                <a:pos x="65" y="226"/>
              </a:cxn>
              <a:cxn ang="0">
                <a:pos x="64" y="284"/>
              </a:cxn>
              <a:cxn ang="0">
                <a:pos x="64" y="305"/>
              </a:cxn>
              <a:cxn ang="0">
                <a:pos x="70" y="329"/>
              </a:cxn>
              <a:cxn ang="0">
                <a:pos x="67" y="384"/>
              </a:cxn>
              <a:cxn ang="0">
                <a:pos x="73" y="411"/>
              </a:cxn>
              <a:cxn ang="0">
                <a:pos x="74" y="421"/>
              </a:cxn>
              <a:cxn ang="0">
                <a:pos x="79" y="429"/>
              </a:cxn>
              <a:cxn ang="0">
                <a:pos x="81" y="450"/>
              </a:cxn>
              <a:cxn ang="0">
                <a:pos x="97" y="466"/>
              </a:cxn>
              <a:cxn ang="0">
                <a:pos x="124" y="492"/>
              </a:cxn>
              <a:cxn ang="0">
                <a:pos x="102" y="504"/>
              </a:cxn>
              <a:cxn ang="0">
                <a:pos x="99" y="507"/>
              </a:cxn>
              <a:cxn ang="0">
                <a:pos x="82" y="535"/>
              </a:cxn>
              <a:cxn ang="0">
                <a:pos x="71" y="577"/>
              </a:cxn>
              <a:cxn ang="0">
                <a:pos x="71" y="595"/>
              </a:cxn>
              <a:cxn ang="0">
                <a:pos x="66" y="616"/>
              </a:cxn>
              <a:cxn ang="0">
                <a:pos x="62" y="653"/>
              </a:cxn>
              <a:cxn ang="0">
                <a:pos x="65" y="696"/>
              </a:cxn>
              <a:cxn ang="0">
                <a:pos x="66" y="721"/>
              </a:cxn>
              <a:cxn ang="0">
                <a:pos x="66" y="798"/>
              </a:cxn>
              <a:cxn ang="0">
                <a:pos x="67" y="824"/>
              </a:cxn>
              <a:cxn ang="0">
                <a:pos x="76" y="895"/>
              </a:cxn>
              <a:cxn ang="0">
                <a:pos x="78" y="930"/>
              </a:cxn>
              <a:cxn ang="0">
                <a:pos x="14" y="1048"/>
              </a:cxn>
              <a:cxn ang="0">
                <a:pos x="89" y="847"/>
              </a:cxn>
              <a:cxn ang="0">
                <a:pos x="87" y="671"/>
              </a:cxn>
              <a:cxn ang="0">
                <a:pos x="110" y="527"/>
              </a:cxn>
              <a:cxn ang="0">
                <a:pos x="162" y="507"/>
              </a:cxn>
              <a:cxn ang="0">
                <a:pos x="166" y="478"/>
              </a:cxn>
            </a:cxnLst>
            <a:rect l="0" t="0" r="r" b="b"/>
            <a:pathLst>
              <a:path w="166" h="1048">
                <a:moveTo>
                  <a:pt x="166" y="478"/>
                </a:moveTo>
                <a:cubicBezTo>
                  <a:pt x="166" y="478"/>
                  <a:pt x="166" y="478"/>
                  <a:pt x="166" y="478"/>
                </a:cubicBezTo>
                <a:cubicBezTo>
                  <a:pt x="166" y="478"/>
                  <a:pt x="166" y="478"/>
                  <a:pt x="166" y="478"/>
                </a:cubicBezTo>
                <a:cubicBezTo>
                  <a:pt x="166" y="478"/>
                  <a:pt x="166" y="478"/>
                  <a:pt x="166" y="478"/>
                </a:cubicBezTo>
                <a:cubicBezTo>
                  <a:pt x="166" y="478"/>
                  <a:pt x="166" y="478"/>
                  <a:pt x="166" y="478"/>
                </a:cubicBezTo>
                <a:cubicBezTo>
                  <a:pt x="165" y="478"/>
                  <a:pt x="165" y="478"/>
                  <a:pt x="165" y="478"/>
                </a:cubicBezTo>
                <a:cubicBezTo>
                  <a:pt x="161" y="477"/>
                  <a:pt x="161" y="477"/>
                  <a:pt x="161" y="477"/>
                </a:cubicBezTo>
                <a:cubicBezTo>
                  <a:pt x="158" y="476"/>
                  <a:pt x="155" y="476"/>
                  <a:pt x="153" y="474"/>
                </a:cubicBezTo>
                <a:cubicBezTo>
                  <a:pt x="147" y="473"/>
                  <a:pt x="142" y="467"/>
                  <a:pt x="138" y="467"/>
                </a:cubicBezTo>
                <a:cubicBezTo>
                  <a:pt x="139" y="466"/>
                  <a:pt x="136" y="464"/>
                  <a:pt x="136" y="463"/>
                </a:cubicBezTo>
                <a:cubicBezTo>
                  <a:pt x="129" y="465"/>
                  <a:pt x="127" y="455"/>
                  <a:pt x="121" y="454"/>
                </a:cubicBezTo>
                <a:cubicBezTo>
                  <a:pt x="122" y="454"/>
                  <a:pt x="122" y="454"/>
                  <a:pt x="122" y="454"/>
                </a:cubicBezTo>
                <a:cubicBezTo>
                  <a:pt x="107" y="442"/>
                  <a:pt x="104" y="435"/>
                  <a:pt x="98" y="415"/>
                </a:cubicBezTo>
                <a:cubicBezTo>
                  <a:pt x="96" y="406"/>
                  <a:pt x="99" y="394"/>
                  <a:pt x="96" y="383"/>
                </a:cubicBezTo>
                <a:cubicBezTo>
                  <a:pt x="95" y="381"/>
                  <a:pt x="94" y="382"/>
                  <a:pt x="94" y="381"/>
                </a:cubicBezTo>
                <a:cubicBezTo>
                  <a:pt x="94" y="378"/>
                  <a:pt x="95" y="381"/>
                  <a:pt x="96" y="379"/>
                </a:cubicBezTo>
                <a:cubicBezTo>
                  <a:pt x="93" y="374"/>
                  <a:pt x="96" y="366"/>
                  <a:pt x="95" y="359"/>
                </a:cubicBezTo>
                <a:cubicBezTo>
                  <a:pt x="94" y="358"/>
                  <a:pt x="94" y="356"/>
                  <a:pt x="93" y="357"/>
                </a:cubicBezTo>
                <a:cubicBezTo>
                  <a:pt x="96" y="349"/>
                  <a:pt x="91" y="338"/>
                  <a:pt x="94" y="330"/>
                </a:cubicBezTo>
                <a:cubicBezTo>
                  <a:pt x="89" y="333"/>
                  <a:pt x="91" y="325"/>
                  <a:pt x="90" y="323"/>
                </a:cubicBezTo>
                <a:cubicBezTo>
                  <a:pt x="90" y="321"/>
                  <a:pt x="91" y="321"/>
                  <a:pt x="92" y="321"/>
                </a:cubicBezTo>
                <a:cubicBezTo>
                  <a:pt x="92" y="315"/>
                  <a:pt x="92" y="312"/>
                  <a:pt x="93" y="305"/>
                </a:cubicBezTo>
                <a:cubicBezTo>
                  <a:pt x="93" y="301"/>
                  <a:pt x="90" y="300"/>
                  <a:pt x="91" y="296"/>
                </a:cubicBezTo>
                <a:cubicBezTo>
                  <a:pt x="94" y="294"/>
                  <a:pt x="91" y="288"/>
                  <a:pt x="92" y="284"/>
                </a:cubicBezTo>
                <a:cubicBezTo>
                  <a:pt x="90" y="285"/>
                  <a:pt x="87" y="280"/>
                  <a:pt x="89" y="276"/>
                </a:cubicBezTo>
                <a:cubicBezTo>
                  <a:pt x="93" y="277"/>
                  <a:pt x="93" y="277"/>
                  <a:pt x="93" y="277"/>
                </a:cubicBezTo>
                <a:cubicBezTo>
                  <a:pt x="90" y="264"/>
                  <a:pt x="95" y="246"/>
                  <a:pt x="91" y="231"/>
                </a:cubicBezTo>
                <a:cubicBezTo>
                  <a:pt x="93" y="230"/>
                  <a:pt x="93" y="230"/>
                  <a:pt x="93" y="230"/>
                </a:cubicBezTo>
                <a:cubicBezTo>
                  <a:pt x="91" y="214"/>
                  <a:pt x="94" y="199"/>
                  <a:pt x="90" y="184"/>
                </a:cubicBezTo>
                <a:cubicBezTo>
                  <a:pt x="91" y="180"/>
                  <a:pt x="92" y="174"/>
                  <a:pt x="92" y="170"/>
                </a:cubicBezTo>
                <a:cubicBezTo>
                  <a:pt x="90" y="164"/>
                  <a:pt x="90" y="162"/>
                  <a:pt x="87" y="159"/>
                </a:cubicBezTo>
                <a:cubicBezTo>
                  <a:pt x="87" y="157"/>
                  <a:pt x="89" y="155"/>
                  <a:pt x="90" y="155"/>
                </a:cubicBezTo>
                <a:cubicBezTo>
                  <a:pt x="90" y="148"/>
                  <a:pt x="93" y="141"/>
                  <a:pt x="90" y="136"/>
                </a:cubicBezTo>
                <a:cubicBezTo>
                  <a:pt x="92" y="135"/>
                  <a:pt x="92" y="135"/>
                  <a:pt x="92" y="135"/>
                </a:cubicBezTo>
                <a:cubicBezTo>
                  <a:pt x="90" y="130"/>
                  <a:pt x="87" y="122"/>
                  <a:pt x="89" y="116"/>
                </a:cubicBezTo>
                <a:cubicBezTo>
                  <a:pt x="87" y="114"/>
                  <a:pt x="86" y="108"/>
                  <a:pt x="84" y="111"/>
                </a:cubicBezTo>
                <a:cubicBezTo>
                  <a:pt x="84" y="109"/>
                  <a:pt x="87" y="109"/>
                  <a:pt x="85" y="107"/>
                </a:cubicBezTo>
                <a:cubicBezTo>
                  <a:pt x="88" y="109"/>
                  <a:pt x="88" y="109"/>
                  <a:pt x="88" y="109"/>
                </a:cubicBezTo>
                <a:cubicBezTo>
                  <a:pt x="88" y="95"/>
                  <a:pt x="86" y="83"/>
                  <a:pt x="82" y="70"/>
                </a:cubicBezTo>
                <a:cubicBezTo>
                  <a:pt x="84" y="66"/>
                  <a:pt x="79" y="58"/>
                  <a:pt x="77" y="49"/>
                </a:cubicBezTo>
                <a:cubicBezTo>
                  <a:pt x="73" y="45"/>
                  <a:pt x="71" y="37"/>
                  <a:pt x="65" y="37"/>
                </a:cubicBezTo>
                <a:cubicBezTo>
                  <a:pt x="67" y="36"/>
                  <a:pt x="67" y="36"/>
                  <a:pt x="67" y="36"/>
                </a:cubicBezTo>
                <a:cubicBezTo>
                  <a:pt x="63" y="30"/>
                  <a:pt x="58" y="24"/>
                  <a:pt x="52" y="18"/>
                </a:cubicBezTo>
                <a:cubicBezTo>
                  <a:pt x="49" y="15"/>
                  <a:pt x="47" y="17"/>
                  <a:pt x="43" y="15"/>
                </a:cubicBezTo>
                <a:cubicBezTo>
                  <a:pt x="44" y="14"/>
                  <a:pt x="44" y="14"/>
                  <a:pt x="44" y="14"/>
                </a:cubicBezTo>
                <a:cubicBezTo>
                  <a:pt x="40" y="12"/>
                  <a:pt x="38" y="14"/>
                  <a:pt x="35" y="15"/>
                </a:cubicBezTo>
                <a:cubicBezTo>
                  <a:pt x="33" y="13"/>
                  <a:pt x="32" y="14"/>
                  <a:pt x="30" y="11"/>
                </a:cubicBezTo>
                <a:cubicBezTo>
                  <a:pt x="33" y="12"/>
                  <a:pt x="37" y="11"/>
                  <a:pt x="40" y="10"/>
                </a:cubicBezTo>
                <a:cubicBezTo>
                  <a:pt x="36" y="6"/>
                  <a:pt x="29" y="8"/>
                  <a:pt x="28" y="5"/>
                </a:cubicBezTo>
                <a:cubicBezTo>
                  <a:pt x="24" y="2"/>
                  <a:pt x="21" y="2"/>
                  <a:pt x="20" y="4"/>
                </a:cubicBezTo>
                <a:cubicBezTo>
                  <a:pt x="20" y="3"/>
                  <a:pt x="18" y="2"/>
                  <a:pt x="20" y="1"/>
                </a:cubicBezTo>
                <a:cubicBezTo>
                  <a:pt x="17" y="1"/>
                  <a:pt x="15" y="0"/>
                  <a:pt x="13" y="1"/>
                </a:cubicBezTo>
                <a:cubicBezTo>
                  <a:pt x="13" y="1"/>
                  <a:pt x="14" y="1"/>
                  <a:pt x="15" y="2"/>
                </a:cubicBezTo>
                <a:cubicBezTo>
                  <a:pt x="13" y="3"/>
                  <a:pt x="10" y="2"/>
                  <a:pt x="10" y="5"/>
                </a:cubicBezTo>
                <a:cubicBezTo>
                  <a:pt x="11" y="5"/>
                  <a:pt x="12" y="4"/>
                  <a:pt x="13" y="5"/>
                </a:cubicBezTo>
                <a:cubicBezTo>
                  <a:pt x="12" y="7"/>
                  <a:pt x="7" y="6"/>
                  <a:pt x="6" y="4"/>
                </a:cubicBezTo>
                <a:cubicBezTo>
                  <a:pt x="5" y="2"/>
                  <a:pt x="10" y="2"/>
                  <a:pt x="8" y="0"/>
                </a:cubicBezTo>
                <a:cubicBezTo>
                  <a:pt x="6" y="1"/>
                  <a:pt x="3" y="2"/>
                  <a:pt x="0" y="3"/>
                </a:cubicBezTo>
                <a:cubicBezTo>
                  <a:pt x="2" y="3"/>
                  <a:pt x="4" y="4"/>
                  <a:pt x="3" y="6"/>
                </a:cubicBezTo>
                <a:cubicBezTo>
                  <a:pt x="6" y="5"/>
                  <a:pt x="6" y="5"/>
                  <a:pt x="6" y="5"/>
                </a:cubicBezTo>
                <a:cubicBezTo>
                  <a:pt x="5" y="7"/>
                  <a:pt x="5" y="7"/>
                  <a:pt x="5" y="7"/>
                </a:cubicBezTo>
                <a:cubicBezTo>
                  <a:pt x="11" y="8"/>
                  <a:pt x="14" y="10"/>
                  <a:pt x="19" y="11"/>
                </a:cubicBezTo>
                <a:cubicBezTo>
                  <a:pt x="18" y="8"/>
                  <a:pt x="18" y="8"/>
                  <a:pt x="18" y="8"/>
                </a:cubicBezTo>
                <a:cubicBezTo>
                  <a:pt x="21" y="9"/>
                  <a:pt x="25" y="8"/>
                  <a:pt x="27" y="11"/>
                </a:cubicBezTo>
                <a:cubicBezTo>
                  <a:pt x="25" y="11"/>
                  <a:pt x="26" y="13"/>
                  <a:pt x="25" y="14"/>
                </a:cubicBezTo>
                <a:cubicBezTo>
                  <a:pt x="26" y="14"/>
                  <a:pt x="27" y="13"/>
                  <a:pt x="28" y="14"/>
                </a:cubicBezTo>
                <a:cubicBezTo>
                  <a:pt x="26" y="16"/>
                  <a:pt x="26" y="16"/>
                  <a:pt x="26" y="16"/>
                </a:cubicBezTo>
                <a:cubicBezTo>
                  <a:pt x="29" y="14"/>
                  <a:pt x="34" y="19"/>
                  <a:pt x="35" y="19"/>
                </a:cubicBezTo>
                <a:cubicBezTo>
                  <a:pt x="34" y="20"/>
                  <a:pt x="34" y="20"/>
                  <a:pt x="34" y="20"/>
                </a:cubicBezTo>
                <a:cubicBezTo>
                  <a:pt x="37" y="23"/>
                  <a:pt x="35" y="17"/>
                  <a:pt x="37" y="19"/>
                </a:cubicBezTo>
                <a:cubicBezTo>
                  <a:pt x="39" y="21"/>
                  <a:pt x="36" y="23"/>
                  <a:pt x="37" y="26"/>
                </a:cubicBezTo>
                <a:cubicBezTo>
                  <a:pt x="41" y="28"/>
                  <a:pt x="49" y="31"/>
                  <a:pt x="50" y="37"/>
                </a:cubicBezTo>
                <a:cubicBezTo>
                  <a:pt x="53" y="40"/>
                  <a:pt x="57" y="43"/>
                  <a:pt x="61" y="45"/>
                </a:cubicBezTo>
                <a:cubicBezTo>
                  <a:pt x="63" y="48"/>
                  <a:pt x="57" y="47"/>
                  <a:pt x="61" y="49"/>
                </a:cubicBezTo>
                <a:cubicBezTo>
                  <a:pt x="59" y="49"/>
                  <a:pt x="59" y="51"/>
                  <a:pt x="58" y="51"/>
                </a:cubicBezTo>
                <a:cubicBezTo>
                  <a:pt x="59" y="51"/>
                  <a:pt x="61" y="57"/>
                  <a:pt x="62" y="53"/>
                </a:cubicBezTo>
                <a:cubicBezTo>
                  <a:pt x="64" y="58"/>
                  <a:pt x="66" y="63"/>
                  <a:pt x="68" y="68"/>
                </a:cubicBezTo>
                <a:cubicBezTo>
                  <a:pt x="67" y="67"/>
                  <a:pt x="64" y="67"/>
                  <a:pt x="64" y="68"/>
                </a:cubicBezTo>
                <a:cubicBezTo>
                  <a:pt x="67" y="70"/>
                  <a:pt x="69" y="75"/>
                  <a:pt x="69" y="80"/>
                </a:cubicBezTo>
                <a:cubicBezTo>
                  <a:pt x="71" y="79"/>
                  <a:pt x="71" y="78"/>
                  <a:pt x="73" y="78"/>
                </a:cubicBezTo>
                <a:cubicBezTo>
                  <a:pt x="74" y="79"/>
                  <a:pt x="75" y="80"/>
                  <a:pt x="75" y="81"/>
                </a:cubicBezTo>
                <a:cubicBezTo>
                  <a:pt x="73" y="82"/>
                  <a:pt x="69" y="82"/>
                  <a:pt x="69" y="87"/>
                </a:cubicBezTo>
                <a:cubicBezTo>
                  <a:pt x="65" y="86"/>
                  <a:pt x="69" y="79"/>
                  <a:pt x="65" y="82"/>
                </a:cubicBezTo>
                <a:cubicBezTo>
                  <a:pt x="62" y="80"/>
                  <a:pt x="61" y="73"/>
                  <a:pt x="62" y="71"/>
                </a:cubicBezTo>
                <a:cubicBezTo>
                  <a:pt x="58" y="68"/>
                  <a:pt x="62" y="74"/>
                  <a:pt x="59" y="74"/>
                </a:cubicBezTo>
                <a:cubicBezTo>
                  <a:pt x="60" y="77"/>
                  <a:pt x="62" y="78"/>
                  <a:pt x="63" y="83"/>
                </a:cubicBezTo>
                <a:cubicBezTo>
                  <a:pt x="65" y="83"/>
                  <a:pt x="65" y="81"/>
                  <a:pt x="66" y="83"/>
                </a:cubicBezTo>
                <a:cubicBezTo>
                  <a:pt x="70" y="88"/>
                  <a:pt x="64" y="90"/>
                  <a:pt x="64" y="91"/>
                </a:cubicBezTo>
                <a:cubicBezTo>
                  <a:pt x="63" y="89"/>
                  <a:pt x="63" y="89"/>
                  <a:pt x="63" y="89"/>
                </a:cubicBezTo>
                <a:cubicBezTo>
                  <a:pt x="62" y="92"/>
                  <a:pt x="65" y="93"/>
                  <a:pt x="65" y="96"/>
                </a:cubicBezTo>
                <a:cubicBezTo>
                  <a:pt x="61" y="98"/>
                  <a:pt x="64" y="91"/>
                  <a:pt x="61" y="90"/>
                </a:cubicBezTo>
                <a:cubicBezTo>
                  <a:pt x="58" y="93"/>
                  <a:pt x="58" y="93"/>
                  <a:pt x="58" y="93"/>
                </a:cubicBezTo>
                <a:cubicBezTo>
                  <a:pt x="58" y="98"/>
                  <a:pt x="62" y="94"/>
                  <a:pt x="61" y="99"/>
                </a:cubicBezTo>
                <a:cubicBezTo>
                  <a:pt x="60" y="99"/>
                  <a:pt x="60" y="99"/>
                  <a:pt x="60" y="99"/>
                </a:cubicBezTo>
                <a:cubicBezTo>
                  <a:pt x="61" y="102"/>
                  <a:pt x="61" y="102"/>
                  <a:pt x="61" y="102"/>
                </a:cubicBezTo>
                <a:cubicBezTo>
                  <a:pt x="62" y="102"/>
                  <a:pt x="65" y="101"/>
                  <a:pt x="64" y="98"/>
                </a:cubicBezTo>
                <a:cubicBezTo>
                  <a:pt x="69" y="100"/>
                  <a:pt x="65" y="101"/>
                  <a:pt x="66" y="105"/>
                </a:cubicBezTo>
                <a:cubicBezTo>
                  <a:pt x="69" y="107"/>
                  <a:pt x="66" y="103"/>
                  <a:pt x="68" y="103"/>
                </a:cubicBezTo>
                <a:cubicBezTo>
                  <a:pt x="71" y="103"/>
                  <a:pt x="71" y="106"/>
                  <a:pt x="71" y="108"/>
                </a:cubicBezTo>
                <a:cubicBezTo>
                  <a:pt x="72" y="112"/>
                  <a:pt x="69" y="110"/>
                  <a:pt x="67" y="112"/>
                </a:cubicBezTo>
                <a:cubicBezTo>
                  <a:pt x="67" y="111"/>
                  <a:pt x="66" y="108"/>
                  <a:pt x="68" y="108"/>
                </a:cubicBezTo>
                <a:cubicBezTo>
                  <a:pt x="65" y="104"/>
                  <a:pt x="63" y="111"/>
                  <a:pt x="61" y="108"/>
                </a:cubicBezTo>
                <a:cubicBezTo>
                  <a:pt x="60" y="111"/>
                  <a:pt x="63" y="111"/>
                  <a:pt x="63" y="113"/>
                </a:cubicBezTo>
                <a:cubicBezTo>
                  <a:pt x="64" y="112"/>
                  <a:pt x="66" y="113"/>
                  <a:pt x="67" y="112"/>
                </a:cubicBezTo>
                <a:cubicBezTo>
                  <a:pt x="74" y="118"/>
                  <a:pt x="62" y="117"/>
                  <a:pt x="63" y="123"/>
                </a:cubicBezTo>
                <a:cubicBezTo>
                  <a:pt x="68" y="121"/>
                  <a:pt x="70" y="131"/>
                  <a:pt x="74" y="126"/>
                </a:cubicBezTo>
                <a:cubicBezTo>
                  <a:pt x="75" y="128"/>
                  <a:pt x="76" y="129"/>
                  <a:pt x="76" y="131"/>
                </a:cubicBezTo>
                <a:cubicBezTo>
                  <a:pt x="73" y="129"/>
                  <a:pt x="73" y="134"/>
                  <a:pt x="71" y="131"/>
                </a:cubicBezTo>
                <a:cubicBezTo>
                  <a:pt x="71" y="133"/>
                  <a:pt x="71" y="133"/>
                  <a:pt x="71" y="133"/>
                </a:cubicBezTo>
                <a:cubicBezTo>
                  <a:pt x="67" y="130"/>
                  <a:pt x="67" y="130"/>
                  <a:pt x="67" y="130"/>
                </a:cubicBezTo>
                <a:cubicBezTo>
                  <a:pt x="65" y="132"/>
                  <a:pt x="63" y="136"/>
                  <a:pt x="62" y="138"/>
                </a:cubicBezTo>
                <a:cubicBezTo>
                  <a:pt x="63" y="141"/>
                  <a:pt x="65" y="137"/>
                  <a:pt x="65" y="140"/>
                </a:cubicBezTo>
                <a:cubicBezTo>
                  <a:pt x="64" y="139"/>
                  <a:pt x="63" y="141"/>
                  <a:pt x="63" y="143"/>
                </a:cubicBezTo>
                <a:cubicBezTo>
                  <a:pt x="64" y="140"/>
                  <a:pt x="67" y="143"/>
                  <a:pt x="67" y="145"/>
                </a:cubicBezTo>
                <a:cubicBezTo>
                  <a:pt x="68" y="148"/>
                  <a:pt x="65" y="151"/>
                  <a:pt x="64" y="151"/>
                </a:cubicBezTo>
                <a:cubicBezTo>
                  <a:pt x="62" y="147"/>
                  <a:pt x="62" y="147"/>
                  <a:pt x="62" y="147"/>
                </a:cubicBezTo>
                <a:cubicBezTo>
                  <a:pt x="64" y="150"/>
                  <a:pt x="61" y="148"/>
                  <a:pt x="61" y="151"/>
                </a:cubicBezTo>
                <a:cubicBezTo>
                  <a:pt x="63" y="152"/>
                  <a:pt x="66" y="153"/>
                  <a:pt x="68" y="154"/>
                </a:cubicBezTo>
                <a:cubicBezTo>
                  <a:pt x="68" y="156"/>
                  <a:pt x="66" y="158"/>
                  <a:pt x="67" y="158"/>
                </a:cubicBezTo>
                <a:cubicBezTo>
                  <a:pt x="65" y="155"/>
                  <a:pt x="65" y="155"/>
                  <a:pt x="65" y="155"/>
                </a:cubicBezTo>
                <a:cubicBezTo>
                  <a:pt x="65" y="159"/>
                  <a:pt x="60" y="156"/>
                  <a:pt x="61" y="160"/>
                </a:cubicBezTo>
                <a:cubicBezTo>
                  <a:pt x="64" y="162"/>
                  <a:pt x="64" y="162"/>
                  <a:pt x="64" y="162"/>
                </a:cubicBezTo>
                <a:cubicBezTo>
                  <a:pt x="63" y="162"/>
                  <a:pt x="62" y="163"/>
                  <a:pt x="61" y="162"/>
                </a:cubicBezTo>
                <a:cubicBezTo>
                  <a:pt x="63" y="163"/>
                  <a:pt x="63" y="165"/>
                  <a:pt x="63" y="166"/>
                </a:cubicBezTo>
                <a:cubicBezTo>
                  <a:pt x="62" y="167"/>
                  <a:pt x="62" y="167"/>
                  <a:pt x="62" y="167"/>
                </a:cubicBezTo>
                <a:cubicBezTo>
                  <a:pt x="63" y="169"/>
                  <a:pt x="66" y="171"/>
                  <a:pt x="63" y="173"/>
                </a:cubicBezTo>
                <a:cubicBezTo>
                  <a:pt x="67" y="171"/>
                  <a:pt x="63" y="171"/>
                  <a:pt x="65" y="168"/>
                </a:cubicBezTo>
                <a:cubicBezTo>
                  <a:pt x="67" y="166"/>
                  <a:pt x="67" y="171"/>
                  <a:pt x="68" y="172"/>
                </a:cubicBezTo>
                <a:cubicBezTo>
                  <a:pt x="64" y="171"/>
                  <a:pt x="67" y="176"/>
                  <a:pt x="67" y="179"/>
                </a:cubicBezTo>
                <a:cubicBezTo>
                  <a:pt x="66" y="180"/>
                  <a:pt x="65" y="181"/>
                  <a:pt x="64" y="182"/>
                </a:cubicBezTo>
                <a:cubicBezTo>
                  <a:pt x="67" y="183"/>
                  <a:pt x="67" y="183"/>
                  <a:pt x="67" y="183"/>
                </a:cubicBezTo>
                <a:cubicBezTo>
                  <a:pt x="62" y="184"/>
                  <a:pt x="68" y="188"/>
                  <a:pt x="66" y="190"/>
                </a:cubicBezTo>
                <a:cubicBezTo>
                  <a:pt x="65" y="189"/>
                  <a:pt x="63" y="189"/>
                  <a:pt x="62" y="191"/>
                </a:cubicBezTo>
                <a:cubicBezTo>
                  <a:pt x="66" y="188"/>
                  <a:pt x="67" y="195"/>
                  <a:pt x="69" y="194"/>
                </a:cubicBezTo>
                <a:cubicBezTo>
                  <a:pt x="68" y="199"/>
                  <a:pt x="64" y="193"/>
                  <a:pt x="62" y="194"/>
                </a:cubicBezTo>
                <a:cubicBezTo>
                  <a:pt x="65" y="197"/>
                  <a:pt x="60" y="199"/>
                  <a:pt x="63" y="201"/>
                </a:cubicBezTo>
                <a:cubicBezTo>
                  <a:pt x="65" y="198"/>
                  <a:pt x="66" y="202"/>
                  <a:pt x="67" y="202"/>
                </a:cubicBezTo>
                <a:cubicBezTo>
                  <a:pt x="67" y="206"/>
                  <a:pt x="66" y="202"/>
                  <a:pt x="64" y="204"/>
                </a:cubicBezTo>
                <a:cubicBezTo>
                  <a:pt x="65" y="206"/>
                  <a:pt x="68" y="209"/>
                  <a:pt x="69" y="206"/>
                </a:cubicBezTo>
                <a:cubicBezTo>
                  <a:pt x="68" y="208"/>
                  <a:pt x="71" y="211"/>
                  <a:pt x="69" y="214"/>
                </a:cubicBezTo>
                <a:cubicBezTo>
                  <a:pt x="67" y="215"/>
                  <a:pt x="68" y="209"/>
                  <a:pt x="66" y="210"/>
                </a:cubicBezTo>
                <a:cubicBezTo>
                  <a:pt x="66" y="216"/>
                  <a:pt x="72" y="213"/>
                  <a:pt x="73" y="219"/>
                </a:cubicBezTo>
                <a:cubicBezTo>
                  <a:pt x="74" y="217"/>
                  <a:pt x="78" y="219"/>
                  <a:pt x="79" y="221"/>
                </a:cubicBezTo>
                <a:cubicBezTo>
                  <a:pt x="78" y="228"/>
                  <a:pt x="78" y="219"/>
                  <a:pt x="75" y="221"/>
                </a:cubicBezTo>
                <a:cubicBezTo>
                  <a:pt x="75" y="223"/>
                  <a:pt x="75" y="223"/>
                  <a:pt x="75" y="223"/>
                </a:cubicBezTo>
                <a:cubicBezTo>
                  <a:pt x="71" y="227"/>
                  <a:pt x="69" y="216"/>
                  <a:pt x="66" y="219"/>
                </a:cubicBezTo>
                <a:cubicBezTo>
                  <a:pt x="67" y="222"/>
                  <a:pt x="67" y="222"/>
                  <a:pt x="67" y="222"/>
                </a:cubicBezTo>
                <a:cubicBezTo>
                  <a:pt x="66" y="221"/>
                  <a:pt x="64" y="220"/>
                  <a:pt x="63" y="222"/>
                </a:cubicBezTo>
                <a:cubicBezTo>
                  <a:pt x="65" y="222"/>
                  <a:pt x="63" y="228"/>
                  <a:pt x="64" y="228"/>
                </a:cubicBezTo>
                <a:cubicBezTo>
                  <a:pt x="66" y="229"/>
                  <a:pt x="63" y="226"/>
                  <a:pt x="65" y="226"/>
                </a:cubicBezTo>
                <a:cubicBezTo>
                  <a:pt x="66" y="229"/>
                  <a:pt x="69" y="231"/>
                  <a:pt x="68" y="235"/>
                </a:cubicBezTo>
                <a:cubicBezTo>
                  <a:pt x="66" y="232"/>
                  <a:pt x="65" y="236"/>
                  <a:pt x="63" y="235"/>
                </a:cubicBezTo>
                <a:cubicBezTo>
                  <a:pt x="62" y="237"/>
                  <a:pt x="66" y="235"/>
                  <a:pt x="65" y="238"/>
                </a:cubicBezTo>
                <a:cubicBezTo>
                  <a:pt x="63" y="238"/>
                  <a:pt x="63" y="238"/>
                  <a:pt x="63" y="238"/>
                </a:cubicBezTo>
                <a:cubicBezTo>
                  <a:pt x="63" y="249"/>
                  <a:pt x="63" y="263"/>
                  <a:pt x="68" y="273"/>
                </a:cubicBezTo>
                <a:cubicBezTo>
                  <a:pt x="66" y="274"/>
                  <a:pt x="65" y="278"/>
                  <a:pt x="64" y="284"/>
                </a:cubicBezTo>
                <a:cubicBezTo>
                  <a:pt x="65" y="281"/>
                  <a:pt x="66" y="283"/>
                  <a:pt x="66" y="285"/>
                </a:cubicBezTo>
                <a:cubicBezTo>
                  <a:pt x="64" y="287"/>
                  <a:pt x="64" y="287"/>
                  <a:pt x="64" y="287"/>
                </a:cubicBezTo>
                <a:cubicBezTo>
                  <a:pt x="62" y="291"/>
                  <a:pt x="65" y="295"/>
                  <a:pt x="66" y="298"/>
                </a:cubicBezTo>
                <a:cubicBezTo>
                  <a:pt x="65" y="299"/>
                  <a:pt x="65" y="299"/>
                  <a:pt x="64" y="299"/>
                </a:cubicBezTo>
                <a:cubicBezTo>
                  <a:pt x="62" y="302"/>
                  <a:pt x="65" y="302"/>
                  <a:pt x="66" y="303"/>
                </a:cubicBezTo>
                <a:cubicBezTo>
                  <a:pt x="64" y="305"/>
                  <a:pt x="64" y="305"/>
                  <a:pt x="64" y="305"/>
                </a:cubicBezTo>
                <a:cubicBezTo>
                  <a:pt x="66" y="305"/>
                  <a:pt x="66" y="305"/>
                  <a:pt x="66" y="305"/>
                </a:cubicBezTo>
                <a:cubicBezTo>
                  <a:pt x="67" y="308"/>
                  <a:pt x="67" y="312"/>
                  <a:pt x="64" y="312"/>
                </a:cubicBezTo>
                <a:cubicBezTo>
                  <a:pt x="64" y="313"/>
                  <a:pt x="65" y="314"/>
                  <a:pt x="66" y="313"/>
                </a:cubicBezTo>
                <a:cubicBezTo>
                  <a:pt x="64" y="315"/>
                  <a:pt x="64" y="323"/>
                  <a:pt x="65" y="329"/>
                </a:cubicBezTo>
                <a:cubicBezTo>
                  <a:pt x="66" y="326"/>
                  <a:pt x="67" y="326"/>
                  <a:pt x="68" y="326"/>
                </a:cubicBezTo>
                <a:cubicBezTo>
                  <a:pt x="72" y="327"/>
                  <a:pt x="68" y="327"/>
                  <a:pt x="70" y="329"/>
                </a:cubicBezTo>
                <a:cubicBezTo>
                  <a:pt x="69" y="329"/>
                  <a:pt x="67" y="332"/>
                  <a:pt x="66" y="329"/>
                </a:cubicBezTo>
                <a:cubicBezTo>
                  <a:pt x="62" y="336"/>
                  <a:pt x="66" y="346"/>
                  <a:pt x="65" y="355"/>
                </a:cubicBezTo>
                <a:cubicBezTo>
                  <a:pt x="66" y="357"/>
                  <a:pt x="66" y="356"/>
                  <a:pt x="67" y="357"/>
                </a:cubicBezTo>
                <a:cubicBezTo>
                  <a:pt x="64" y="363"/>
                  <a:pt x="68" y="369"/>
                  <a:pt x="67" y="376"/>
                </a:cubicBezTo>
                <a:cubicBezTo>
                  <a:pt x="68" y="374"/>
                  <a:pt x="72" y="376"/>
                  <a:pt x="72" y="379"/>
                </a:cubicBezTo>
                <a:cubicBezTo>
                  <a:pt x="75" y="383"/>
                  <a:pt x="69" y="381"/>
                  <a:pt x="67" y="384"/>
                </a:cubicBezTo>
                <a:cubicBezTo>
                  <a:pt x="69" y="386"/>
                  <a:pt x="69" y="389"/>
                  <a:pt x="69" y="390"/>
                </a:cubicBezTo>
                <a:cubicBezTo>
                  <a:pt x="69" y="390"/>
                  <a:pt x="69" y="390"/>
                  <a:pt x="69" y="390"/>
                </a:cubicBezTo>
                <a:cubicBezTo>
                  <a:pt x="70" y="392"/>
                  <a:pt x="71" y="395"/>
                  <a:pt x="70" y="398"/>
                </a:cubicBezTo>
                <a:cubicBezTo>
                  <a:pt x="70" y="397"/>
                  <a:pt x="70" y="397"/>
                  <a:pt x="70" y="397"/>
                </a:cubicBezTo>
                <a:cubicBezTo>
                  <a:pt x="70" y="399"/>
                  <a:pt x="69" y="402"/>
                  <a:pt x="69" y="404"/>
                </a:cubicBezTo>
                <a:cubicBezTo>
                  <a:pt x="72" y="404"/>
                  <a:pt x="71" y="410"/>
                  <a:pt x="73" y="411"/>
                </a:cubicBezTo>
                <a:cubicBezTo>
                  <a:pt x="73" y="411"/>
                  <a:pt x="73" y="411"/>
                  <a:pt x="72" y="411"/>
                </a:cubicBezTo>
                <a:cubicBezTo>
                  <a:pt x="75" y="411"/>
                  <a:pt x="75" y="411"/>
                  <a:pt x="75" y="411"/>
                </a:cubicBezTo>
                <a:cubicBezTo>
                  <a:pt x="74" y="415"/>
                  <a:pt x="74" y="415"/>
                  <a:pt x="74" y="415"/>
                </a:cubicBezTo>
                <a:cubicBezTo>
                  <a:pt x="73" y="415"/>
                  <a:pt x="72" y="415"/>
                  <a:pt x="71" y="413"/>
                </a:cubicBezTo>
                <a:cubicBezTo>
                  <a:pt x="70" y="418"/>
                  <a:pt x="73" y="415"/>
                  <a:pt x="75" y="417"/>
                </a:cubicBezTo>
                <a:cubicBezTo>
                  <a:pt x="77" y="420"/>
                  <a:pt x="75" y="420"/>
                  <a:pt x="74" y="421"/>
                </a:cubicBezTo>
                <a:cubicBezTo>
                  <a:pt x="73" y="420"/>
                  <a:pt x="74" y="419"/>
                  <a:pt x="74" y="418"/>
                </a:cubicBezTo>
                <a:cubicBezTo>
                  <a:pt x="72" y="417"/>
                  <a:pt x="74" y="420"/>
                  <a:pt x="72" y="421"/>
                </a:cubicBezTo>
                <a:cubicBezTo>
                  <a:pt x="72" y="421"/>
                  <a:pt x="75" y="421"/>
                  <a:pt x="75" y="424"/>
                </a:cubicBezTo>
                <a:cubicBezTo>
                  <a:pt x="75" y="426"/>
                  <a:pt x="77" y="430"/>
                  <a:pt x="75" y="430"/>
                </a:cubicBezTo>
                <a:cubicBezTo>
                  <a:pt x="76" y="431"/>
                  <a:pt x="76" y="433"/>
                  <a:pt x="78" y="434"/>
                </a:cubicBezTo>
                <a:cubicBezTo>
                  <a:pt x="78" y="433"/>
                  <a:pt x="78" y="430"/>
                  <a:pt x="79" y="429"/>
                </a:cubicBezTo>
                <a:cubicBezTo>
                  <a:pt x="80" y="430"/>
                  <a:pt x="81" y="433"/>
                  <a:pt x="80" y="434"/>
                </a:cubicBezTo>
                <a:cubicBezTo>
                  <a:pt x="79" y="433"/>
                  <a:pt x="79" y="433"/>
                  <a:pt x="79" y="433"/>
                </a:cubicBezTo>
                <a:cubicBezTo>
                  <a:pt x="80" y="434"/>
                  <a:pt x="81" y="438"/>
                  <a:pt x="82" y="435"/>
                </a:cubicBezTo>
                <a:cubicBezTo>
                  <a:pt x="80" y="439"/>
                  <a:pt x="80" y="439"/>
                  <a:pt x="80" y="439"/>
                </a:cubicBezTo>
                <a:cubicBezTo>
                  <a:pt x="82" y="440"/>
                  <a:pt x="83" y="443"/>
                  <a:pt x="85" y="445"/>
                </a:cubicBezTo>
                <a:cubicBezTo>
                  <a:pt x="83" y="446"/>
                  <a:pt x="79" y="445"/>
                  <a:pt x="81" y="450"/>
                </a:cubicBezTo>
                <a:cubicBezTo>
                  <a:pt x="83" y="451"/>
                  <a:pt x="84" y="452"/>
                  <a:pt x="85" y="453"/>
                </a:cubicBezTo>
                <a:cubicBezTo>
                  <a:pt x="87" y="455"/>
                  <a:pt x="87" y="456"/>
                  <a:pt x="86" y="457"/>
                </a:cubicBezTo>
                <a:cubicBezTo>
                  <a:pt x="90" y="465"/>
                  <a:pt x="96" y="458"/>
                  <a:pt x="99" y="464"/>
                </a:cubicBezTo>
                <a:cubicBezTo>
                  <a:pt x="95" y="465"/>
                  <a:pt x="96" y="466"/>
                  <a:pt x="97" y="469"/>
                </a:cubicBezTo>
                <a:cubicBezTo>
                  <a:pt x="98" y="468"/>
                  <a:pt x="99" y="468"/>
                  <a:pt x="100" y="469"/>
                </a:cubicBezTo>
                <a:cubicBezTo>
                  <a:pt x="100" y="467"/>
                  <a:pt x="97" y="469"/>
                  <a:pt x="97" y="466"/>
                </a:cubicBezTo>
                <a:cubicBezTo>
                  <a:pt x="98" y="464"/>
                  <a:pt x="99" y="467"/>
                  <a:pt x="101" y="467"/>
                </a:cubicBezTo>
                <a:cubicBezTo>
                  <a:pt x="100" y="476"/>
                  <a:pt x="113" y="480"/>
                  <a:pt x="118" y="487"/>
                </a:cubicBezTo>
                <a:cubicBezTo>
                  <a:pt x="120" y="483"/>
                  <a:pt x="122" y="488"/>
                  <a:pt x="124" y="488"/>
                </a:cubicBezTo>
                <a:cubicBezTo>
                  <a:pt x="123" y="490"/>
                  <a:pt x="125" y="490"/>
                  <a:pt x="127" y="491"/>
                </a:cubicBezTo>
                <a:cubicBezTo>
                  <a:pt x="127" y="492"/>
                  <a:pt x="126" y="494"/>
                  <a:pt x="125" y="495"/>
                </a:cubicBezTo>
                <a:cubicBezTo>
                  <a:pt x="124" y="492"/>
                  <a:pt x="124" y="492"/>
                  <a:pt x="124" y="492"/>
                </a:cubicBezTo>
                <a:cubicBezTo>
                  <a:pt x="123" y="488"/>
                  <a:pt x="118" y="494"/>
                  <a:pt x="117" y="492"/>
                </a:cubicBezTo>
                <a:cubicBezTo>
                  <a:pt x="120" y="494"/>
                  <a:pt x="114" y="493"/>
                  <a:pt x="115" y="496"/>
                </a:cubicBezTo>
                <a:cubicBezTo>
                  <a:pt x="113" y="498"/>
                  <a:pt x="113" y="498"/>
                  <a:pt x="113" y="498"/>
                </a:cubicBezTo>
                <a:cubicBezTo>
                  <a:pt x="110" y="500"/>
                  <a:pt x="113" y="499"/>
                  <a:pt x="109" y="502"/>
                </a:cubicBezTo>
                <a:cubicBezTo>
                  <a:pt x="107" y="504"/>
                  <a:pt x="107" y="500"/>
                  <a:pt x="108" y="500"/>
                </a:cubicBezTo>
                <a:cubicBezTo>
                  <a:pt x="105" y="500"/>
                  <a:pt x="103" y="502"/>
                  <a:pt x="102" y="504"/>
                </a:cubicBezTo>
                <a:cubicBezTo>
                  <a:pt x="102" y="504"/>
                  <a:pt x="102" y="504"/>
                  <a:pt x="102" y="505"/>
                </a:cubicBezTo>
                <a:cubicBezTo>
                  <a:pt x="102" y="505"/>
                  <a:pt x="102" y="505"/>
                  <a:pt x="101" y="505"/>
                </a:cubicBezTo>
                <a:cubicBezTo>
                  <a:pt x="101" y="506"/>
                  <a:pt x="100" y="507"/>
                  <a:pt x="99" y="507"/>
                </a:cubicBezTo>
                <a:cubicBezTo>
                  <a:pt x="99" y="507"/>
                  <a:pt x="99" y="507"/>
                  <a:pt x="99" y="507"/>
                </a:cubicBezTo>
                <a:cubicBezTo>
                  <a:pt x="100" y="506"/>
                  <a:pt x="100" y="505"/>
                  <a:pt x="101" y="505"/>
                </a:cubicBezTo>
                <a:cubicBezTo>
                  <a:pt x="100" y="505"/>
                  <a:pt x="99" y="506"/>
                  <a:pt x="99" y="507"/>
                </a:cubicBezTo>
                <a:cubicBezTo>
                  <a:pt x="98" y="506"/>
                  <a:pt x="98" y="507"/>
                  <a:pt x="98" y="507"/>
                </a:cubicBezTo>
                <a:cubicBezTo>
                  <a:pt x="97" y="508"/>
                  <a:pt x="97" y="508"/>
                  <a:pt x="96" y="509"/>
                </a:cubicBezTo>
                <a:cubicBezTo>
                  <a:pt x="95" y="506"/>
                  <a:pt x="95" y="506"/>
                  <a:pt x="95" y="506"/>
                </a:cubicBezTo>
                <a:cubicBezTo>
                  <a:pt x="93" y="508"/>
                  <a:pt x="92" y="514"/>
                  <a:pt x="93" y="514"/>
                </a:cubicBezTo>
                <a:cubicBezTo>
                  <a:pt x="86" y="520"/>
                  <a:pt x="83" y="531"/>
                  <a:pt x="82" y="535"/>
                </a:cubicBezTo>
                <a:cubicBezTo>
                  <a:pt x="83" y="534"/>
                  <a:pt x="82" y="534"/>
                  <a:pt x="82" y="535"/>
                </a:cubicBezTo>
                <a:cubicBezTo>
                  <a:pt x="81" y="537"/>
                  <a:pt x="82" y="540"/>
                  <a:pt x="81" y="540"/>
                </a:cubicBezTo>
                <a:cubicBezTo>
                  <a:pt x="81" y="542"/>
                  <a:pt x="79" y="541"/>
                  <a:pt x="77" y="544"/>
                </a:cubicBezTo>
                <a:cubicBezTo>
                  <a:pt x="77" y="544"/>
                  <a:pt x="78" y="545"/>
                  <a:pt x="79" y="545"/>
                </a:cubicBezTo>
                <a:cubicBezTo>
                  <a:pt x="74" y="549"/>
                  <a:pt x="76" y="558"/>
                  <a:pt x="72" y="564"/>
                </a:cubicBezTo>
                <a:cubicBezTo>
                  <a:pt x="72" y="563"/>
                  <a:pt x="71" y="562"/>
                  <a:pt x="71" y="561"/>
                </a:cubicBezTo>
                <a:cubicBezTo>
                  <a:pt x="70" y="567"/>
                  <a:pt x="70" y="572"/>
                  <a:pt x="71" y="577"/>
                </a:cubicBezTo>
                <a:cubicBezTo>
                  <a:pt x="70" y="576"/>
                  <a:pt x="69" y="576"/>
                  <a:pt x="69" y="575"/>
                </a:cubicBezTo>
                <a:cubicBezTo>
                  <a:pt x="68" y="579"/>
                  <a:pt x="68" y="583"/>
                  <a:pt x="70" y="585"/>
                </a:cubicBezTo>
                <a:cubicBezTo>
                  <a:pt x="71" y="583"/>
                  <a:pt x="69" y="585"/>
                  <a:pt x="69" y="583"/>
                </a:cubicBezTo>
                <a:cubicBezTo>
                  <a:pt x="71" y="581"/>
                  <a:pt x="72" y="586"/>
                  <a:pt x="71" y="588"/>
                </a:cubicBezTo>
                <a:cubicBezTo>
                  <a:pt x="71" y="588"/>
                  <a:pt x="71" y="588"/>
                  <a:pt x="71" y="588"/>
                </a:cubicBezTo>
                <a:cubicBezTo>
                  <a:pt x="70" y="592"/>
                  <a:pt x="71" y="592"/>
                  <a:pt x="71" y="595"/>
                </a:cubicBezTo>
                <a:cubicBezTo>
                  <a:pt x="69" y="597"/>
                  <a:pt x="70" y="593"/>
                  <a:pt x="69" y="594"/>
                </a:cubicBezTo>
                <a:cubicBezTo>
                  <a:pt x="65" y="594"/>
                  <a:pt x="66" y="602"/>
                  <a:pt x="65" y="603"/>
                </a:cubicBezTo>
                <a:cubicBezTo>
                  <a:pt x="66" y="604"/>
                  <a:pt x="66" y="605"/>
                  <a:pt x="67" y="605"/>
                </a:cubicBezTo>
                <a:cubicBezTo>
                  <a:pt x="68" y="608"/>
                  <a:pt x="65" y="606"/>
                  <a:pt x="65" y="608"/>
                </a:cubicBezTo>
                <a:cubicBezTo>
                  <a:pt x="70" y="616"/>
                  <a:pt x="70" y="616"/>
                  <a:pt x="70" y="616"/>
                </a:cubicBezTo>
                <a:cubicBezTo>
                  <a:pt x="69" y="616"/>
                  <a:pt x="67" y="618"/>
                  <a:pt x="66" y="616"/>
                </a:cubicBezTo>
                <a:cubicBezTo>
                  <a:pt x="66" y="622"/>
                  <a:pt x="70" y="626"/>
                  <a:pt x="71" y="629"/>
                </a:cubicBezTo>
                <a:cubicBezTo>
                  <a:pt x="71" y="631"/>
                  <a:pt x="72" y="637"/>
                  <a:pt x="72" y="639"/>
                </a:cubicBezTo>
                <a:cubicBezTo>
                  <a:pt x="70" y="639"/>
                  <a:pt x="72" y="637"/>
                  <a:pt x="71" y="636"/>
                </a:cubicBezTo>
                <a:cubicBezTo>
                  <a:pt x="68" y="639"/>
                  <a:pt x="68" y="639"/>
                  <a:pt x="68" y="639"/>
                </a:cubicBezTo>
                <a:cubicBezTo>
                  <a:pt x="68" y="635"/>
                  <a:pt x="65" y="640"/>
                  <a:pt x="64" y="637"/>
                </a:cubicBezTo>
                <a:cubicBezTo>
                  <a:pt x="65" y="641"/>
                  <a:pt x="63" y="648"/>
                  <a:pt x="62" y="653"/>
                </a:cubicBezTo>
                <a:cubicBezTo>
                  <a:pt x="66" y="650"/>
                  <a:pt x="64" y="659"/>
                  <a:pt x="68" y="659"/>
                </a:cubicBezTo>
                <a:cubicBezTo>
                  <a:pt x="68" y="664"/>
                  <a:pt x="65" y="661"/>
                  <a:pt x="64" y="664"/>
                </a:cubicBezTo>
                <a:cubicBezTo>
                  <a:pt x="65" y="669"/>
                  <a:pt x="64" y="675"/>
                  <a:pt x="64" y="680"/>
                </a:cubicBezTo>
                <a:cubicBezTo>
                  <a:pt x="64" y="680"/>
                  <a:pt x="64" y="680"/>
                  <a:pt x="64" y="680"/>
                </a:cubicBezTo>
                <a:cubicBezTo>
                  <a:pt x="65" y="684"/>
                  <a:pt x="64" y="692"/>
                  <a:pt x="67" y="697"/>
                </a:cubicBezTo>
                <a:cubicBezTo>
                  <a:pt x="66" y="697"/>
                  <a:pt x="66" y="697"/>
                  <a:pt x="65" y="696"/>
                </a:cubicBezTo>
                <a:cubicBezTo>
                  <a:pt x="64" y="701"/>
                  <a:pt x="70" y="697"/>
                  <a:pt x="68" y="703"/>
                </a:cubicBezTo>
                <a:cubicBezTo>
                  <a:pt x="66" y="701"/>
                  <a:pt x="66" y="701"/>
                  <a:pt x="66" y="701"/>
                </a:cubicBezTo>
                <a:cubicBezTo>
                  <a:pt x="68" y="705"/>
                  <a:pt x="64" y="708"/>
                  <a:pt x="67" y="712"/>
                </a:cubicBezTo>
                <a:cubicBezTo>
                  <a:pt x="66" y="713"/>
                  <a:pt x="66" y="712"/>
                  <a:pt x="65" y="711"/>
                </a:cubicBezTo>
                <a:cubicBezTo>
                  <a:pt x="66" y="715"/>
                  <a:pt x="66" y="719"/>
                  <a:pt x="69" y="722"/>
                </a:cubicBezTo>
                <a:cubicBezTo>
                  <a:pt x="67" y="723"/>
                  <a:pt x="66" y="722"/>
                  <a:pt x="66" y="721"/>
                </a:cubicBezTo>
                <a:cubicBezTo>
                  <a:pt x="64" y="725"/>
                  <a:pt x="69" y="725"/>
                  <a:pt x="68" y="728"/>
                </a:cubicBezTo>
                <a:cubicBezTo>
                  <a:pt x="68" y="729"/>
                  <a:pt x="66" y="731"/>
                  <a:pt x="66" y="731"/>
                </a:cubicBezTo>
                <a:cubicBezTo>
                  <a:pt x="68" y="732"/>
                  <a:pt x="68" y="738"/>
                  <a:pt x="69" y="739"/>
                </a:cubicBezTo>
                <a:cubicBezTo>
                  <a:pt x="67" y="740"/>
                  <a:pt x="67" y="741"/>
                  <a:pt x="66" y="744"/>
                </a:cubicBezTo>
                <a:cubicBezTo>
                  <a:pt x="67" y="763"/>
                  <a:pt x="67" y="782"/>
                  <a:pt x="71" y="801"/>
                </a:cubicBezTo>
                <a:cubicBezTo>
                  <a:pt x="67" y="804"/>
                  <a:pt x="68" y="796"/>
                  <a:pt x="66" y="798"/>
                </a:cubicBezTo>
                <a:cubicBezTo>
                  <a:pt x="69" y="798"/>
                  <a:pt x="67" y="802"/>
                  <a:pt x="68" y="807"/>
                </a:cubicBezTo>
                <a:cubicBezTo>
                  <a:pt x="68" y="807"/>
                  <a:pt x="68" y="807"/>
                  <a:pt x="68" y="807"/>
                </a:cubicBezTo>
                <a:cubicBezTo>
                  <a:pt x="69" y="810"/>
                  <a:pt x="67" y="811"/>
                  <a:pt x="68" y="814"/>
                </a:cubicBezTo>
                <a:cubicBezTo>
                  <a:pt x="69" y="814"/>
                  <a:pt x="69" y="814"/>
                  <a:pt x="69" y="814"/>
                </a:cubicBezTo>
                <a:cubicBezTo>
                  <a:pt x="71" y="816"/>
                  <a:pt x="65" y="820"/>
                  <a:pt x="69" y="821"/>
                </a:cubicBezTo>
                <a:cubicBezTo>
                  <a:pt x="67" y="824"/>
                  <a:pt x="67" y="824"/>
                  <a:pt x="67" y="824"/>
                </a:cubicBezTo>
                <a:cubicBezTo>
                  <a:pt x="70" y="826"/>
                  <a:pt x="66" y="828"/>
                  <a:pt x="69" y="831"/>
                </a:cubicBezTo>
                <a:cubicBezTo>
                  <a:pt x="68" y="831"/>
                  <a:pt x="68" y="831"/>
                  <a:pt x="68" y="831"/>
                </a:cubicBezTo>
                <a:cubicBezTo>
                  <a:pt x="67" y="836"/>
                  <a:pt x="72" y="840"/>
                  <a:pt x="70" y="842"/>
                </a:cubicBezTo>
                <a:cubicBezTo>
                  <a:pt x="70" y="846"/>
                  <a:pt x="71" y="850"/>
                  <a:pt x="74" y="851"/>
                </a:cubicBezTo>
                <a:cubicBezTo>
                  <a:pt x="73" y="852"/>
                  <a:pt x="71" y="852"/>
                  <a:pt x="70" y="851"/>
                </a:cubicBezTo>
                <a:cubicBezTo>
                  <a:pt x="72" y="865"/>
                  <a:pt x="72" y="882"/>
                  <a:pt x="76" y="895"/>
                </a:cubicBezTo>
                <a:cubicBezTo>
                  <a:pt x="76" y="895"/>
                  <a:pt x="75" y="894"/>
                  <a:pt x="75" y="894"/>
                </a:cubicBezTo>
                <a:cubicBezTo>
                  <a:pt x="78" y="902"/>
                  <a:pt x="72" y="911"/>
                  <a:pt x="78" y="917"/>
                </a:cubicBezTo>
                <a:cubicBezTo>
                  <a:pt x="80" y="919"/>
                  <a:pt x="80" y="919"/>
                  <a:pt x="80" y="919"/>
                </a:cubicBezTo>
                <a:cubicBezTo>
                  <a:pt x="80" y="921"/>
                  <a:pt x="78" y="920"/>
                  <a:pt x="77" y="922"/>
                </a:cubicBezTo>
                <a:cubicBezTo>
                  <a:pt x="79" y="923"/>
                  <a:pt x="78" y="929"/>
                  <a:pt x="80" y="930"/>
                </a:cubicBezTo>
                <a:cubicBezTo>
                  <a:pt x="79" y="931"/>
                  <a:pt x="78" y="930"/>
                  <a:pt x="78" y="930"/>
                </a:cubicBezTo>
                <a:cubicBezTo>
                  <a:pt x="77" y="934"/>
                  <a:pt x="81" y="938"/>
                  <a:pt x="80" y="941"/>
                </a:cubicBezTo>
                <a:cubicBezTo>
                  <a:pt x="79" y="940"/>
                  <a:pt x="79" y="940"/>
                  <a:pt x="79" y="940"/>
                </a:cubicBezTo>
                <a:cubicBezTo>
                  <a:pt x="76" y="960"/>
                  <a:pt x="70" y="982"/>
                  <a:pt x="66" y="997"/>
                </a:cubicBezTo>
                <a:cubicBezTo>
                  <a:pt x="65" y="1001"/>
                  <a:pt x="62" y="997"/>
                  <a:pt x="62" y="999"/>
                </a:cubicBezTo>
                <a:cubicBezTo>
                  <a:pt x="57" y="1015"/>
                  <a:pt x="37" y="1021"/>
                  <a:pt x="27" y="1033"/>
                </a:cubicBezTo>
                <a:cubicBezTo>
                  <a:pt x="17" y="1039"/>
                  <a:pt x="14" y="1047"/>
                  <a:pt x="14" y="1048"/>
                </a:cubicBezTo>
                <a:cubicBezTo>
                  <a:pt x="44" y="1037"/>
                  <a:pt x="69" y="1023"/>
                  <a:pt x="86" y="993"/>
                </a:cubicBezTo>
                <a:cubicBezTo>
                  <a:pt x="89" y="983"/>
                  <a:pt x="91" y="969"/>
                  <a:pt x="93" y="959"/>
                </a:cubicBezTo>
                <a:cubicBezTo>
                  <a:pt x="92" y="922"/>
                  <a:pt x="97" y="888"/>
                  <a:pt x="93" y="852"/>
                </a:cubicBezTo>
                <a:cubicBezTo>
                  <a:pt x="92" y="854"/>
                  <a:pt x="91" y="852"/>
                  <a:pt x="90" y="850"/>
                </a:cubicBezTo>
                <a:cubicBezTo>
                  <a:pt x="91" y="849"/>
                  <a:pt x="91" y="849"/>
                  <a:pt x="91" y="849"/>
                </a:cubicBezTo>
                <a:cubicBezTo>
                  <a:pt x="89" y="847"/>
                  <a:pt x="89" y="847"/>
                  <a:pt x="89" y="847"/>
                </a:cubicBezTo>
                <a:cubicBezTo>
                  <a:pt x="88" y="844"/>
                  <a:pt x="91" y="845"/>
                  <a:pt x="91" y="847"/>
                </a:cubicBezTo>
                <a:cubicBezTo>
                  <a:pt x="91" y="833"/>
                  <a:pt x="90" y="820"/>
                  <a:pt x="90" y="807"/>
                </a:cubicBezTo>
                <a:cubicBezTo>
                  <a:pt x="87" y="806"/>
                  <a:pt x="89" y="799"/>
                  <a:pt x="86" y="799"/>
                </a:cubicBezTo>
                <a:cubicBezTo>
                  <a:pt x="87" y="798"/>
                  <a:pt x="87" y="799"/>
                  <a:pt x="87" y="799"/>
                </a:cubicBezTo>
                <a:cubicBezTo>
                  <a:pt x="85" y="790"/>
                  <a:pt x="85" y="789"/>
                  <a:pt x="89" y="780"/>
                </a:cubicBezTo>
                <a:cubicBezTo>
                  <a:pt x="90" y="743"/>
                  <a:pt x="86" y="707"/>
                  <a:pt x="87" y="671"/>
                </a:cubicBezTo>
                <a:cubicBezTo>
                  <a:pt x="87" y="635"/>
                  <a:pt x="87" y="600"/>
                  <a:pt x="97" y="566"/>
                </a:cubicBezTo>
                <a:cubicBezTo>
                  <a:pt x="94" y="559"/>
                  <a:pt x="99" y="553"/>
                  <a:pt x="97" y="545"/>
                </a:cubicBezTo>
                <a:cubicBezTo>
                  <a:pt x="99" y="546"/>
                  <a:pt x="99" y="546"/>
                  <a:pt x="99" y="546"/>
                </a:cubicBezTo>
                <a:cubicBezTo>
                  <a:pt x="99" y="540"/>
                  <a:pt x="102" y="540"/>
                  <a:pt x="107" y="535"/>
                </a:cubicBezTo>
                <a:cubicBezTo>
                  <a:pt x="105" y="534"/>
                  <a:pt x="108" y="532"/>
                  <a:pt x="105" y="532"/>
                </a:cubicBezTo>
                <a:cubicBezTo>
                  <a:pt x="104" y="528"/>
                  <a:pt x="110" y="530"/>
                  <a:pt x="110" y="527"/>
                </a:cubicBezTo>
                <a:cubicBezTo>
                  <a:pt x="111" y="528"/>
                  <a:pt x="109" y="526"/>
                  <a:pt x="110" y="526"/>
                </a:cubicBezTo>
                <a:cubicBezTo>
                  <a:pt x="112" y="519"/>
                  <a:pt x="110" y="528"/>
                  <a:pt x="118" y="524"/>
                </a:cubicBezTo>
                <a:cubicBezTo>
                  <a:pt x="126" y="515"/>
                  <a:pt x="141" y="507"/>
                  <a:pt x="156" y="507"/>
                </a:cubicBezTo>
                <a:cubicBezTo>
                  <a:pt x="155" y="508"/>
                  <a:pt x="155" y="505"/>
                  <a:pt x="156" y="505"/>
                </a:cubicBezTo>
                <a:cubicBezTo>
                  <a:pt x="158" y="509"/>
                  <a:pt x="161" y="503"/>
                  <a:pt x="164" y="505"/>
                </a:cubicBezTo>
                <a:cubicBezTo>
                  <a:pt x="164" y="506"/>
                  <a:pt x="162" y="506"/>
                  <a:pt x="162" y="507"/>
                </a:cubicBezTo>
                <a:cubicBezTo>
                  <a:pt x="164" y="507"/>
                  <a:pt x="164" y="507"/>
                  <a:pt x="164" y="507"/>
                </a:cubicBezTo>
                <a:cubicBezTo>
                  <a:pt x="164" y="507"/>
                  <a:pt x="164" y="507"/>
                  <a:pt x="164" y="507"/>
                </a:cubicBezTo>
                <a:cubicBezTo>
                  <a:pt x="164" y="507"/>
                  <a:pt x="164" y="507"/>
                  <a:pt x="164" y="507"/>
                </a:cubicBezTo>
                <a:cubicBezTo>
                  <a:pt x="164" y="507"/>
                  <a:pt x="164" y="507"/>
                  <a:pt x="164" y="507"/>
                </a:cubicBezTo>
                <a:cubicBezTo>
                  <a:pt x="164" y="507"/>
                  <a:pt x="164" y="507"/>
                  <a:pt x="164" y="507"/>
                </a:cubicBezTo>
                <a:cubicBezTo>
                  <a:pt x="165" y="494"/>
                  <a:pt x="163" y="536"/>
                  <a:pt x="166" y="478"/>
                </a:cubicBezTo>
                <a:close/>
                <a:moveTo>
                  <a:pt x="96" y="512"/>
                </a:moveTo>
                <a:cubicBezTo>
                  <a:pt x="96" y="512"/>
                  <a:pt x="96" y="511"/>
                  <a:pt x="97" y="511"/>
                </a:cubicBezTo>
                <a:cubicBezTo>
                  <a:pt x="96" y="511"/>
                  <a:pt x="96" y="512"/>
                  <a:pt x="96" y="512"/>
                </a:cubicBezTo>
                <a:close/>
              </a:path>
            </a:pathLst>
          </a:custGeom>
          <a:solidFill>
            <a:srgbClr val="92D05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l-PL"/>
          </a:p>
        </p:txBody>
      </p:sp>
      <p:sp>
        <p:nvSpPr>
          <p:cNvPr id="43" name="TextBox 42"/>
          <p:cNvSpPr txBox="1"/>
          <p:nvPr/>
        </p:nvSpPr>
        <p:spPr>
          <a:xfrm>
            <a:off x="3895854" y="4690419"/>
            <a:ext cx="12522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85%</a:t>
            </a:r>
            <a:br>
              <a:rPr lang="en-US" dirty="0"/>
            </a:br>
            <a:r>
              <a:rPr lang="en-US" dirty="0"/>
              <a:t>on-time</a:t>
            </a:r>
          </a:p>
        </p:txBody>
      </p:sp>
      <p:sp>
        <p:nvSpPr>
          <p:cNvPr id="44" name="Freeform 136"/>
          <p:cNvSpPr>
            <a:spLocks noEditPoints="1"/>
          </p:cNvSpPr>
          <p:nvPr/>
        </p:nvSpPr>
        <p:spPr bwMode="auto">
          <a:xfrm rot="5400000">
            <a:off x="6089455" y="3968028"/>
            <a:ext cx="311893" cy="1021997"/>
          </a:xfrm>
          <a:custGeom>
            <a:avLst/>
            <a:gdLst/>
            <a:ahLst/>
            <a:cxnLst>
              <a:cxn ang="0">
                <a:pos x="165" y="478"/>
              </a:cxn>
              <a:cxn ang="0">
                <a:pos x="122" y="454"/>
              </a:cxn>
              <a:cxn ang="0">
                <a:pos x="93" y="357"/>
              </a:cxn>
              <a:cxn ang="0">
                <a:pos x="92" y="284"/>
              </a:cxn>
              <a:cxn ang="0">
                <a:pos x="92" y="170"/>
              </a:cxn>
              <a:cxn ang="0">
                <a:pos x="84" y="111"/>
              </a:cxn>
              <a:cxn ang="0">
                <a:pos x="67" y="36"/>
              </a:cxn>
              <a:cxn ang="0">
                <a:pos x="40" y="10"/>
              </a:cxn>
              <a:cxn ang="0">
                <a:pos x="10" y="5"/>
              </a:cxn>
              <a:cxn ang="0">
                <a:pos x="6" y="5"/>
              </a:cxn>
              <a:cxn ang="0">
                <a:pos x="28" y="14"/>
              </a:cxn>
              <a:cxn ang="0">
                <a:pos x="50" y="37"/>
              </a:cxn>
              <a:cxn ang="0">
                <a:pos x="64" y="68"/>
              </a:cxn>
              <a:cxn ang="0">
                <a:pos x="62" y="71"/>
              </a:cxn>
              <a:cxn ang="0">
                <a:pos x="65" y="96"/>
              </a:cxn>
              <a:cxn ang="0">
                <a:pos x="64" y="98"/>
              </a:cxn>
              <a:cxn ang="0">
                <a:pos x="61" y="108"/>
              </a:cxn>
              <a:cxn ang="0">
                <a:pos x="71" y="131"/>
              </a:cxn>
              <a:cxn ang="0">
                <a:pos x="67" y="145"/>
              </a:cxn>
              <a:cxn ang="0">
                <a:pos x="65" y="155"/>
              </a:cxn>
              <a:cxn ang="0">
                <a:pos x="63" y="173"/>
              </a:cxn>
              <a:cxn ang="0">
                <a:pos x="66" y="190"/>
              </a:cxn>
              <a:cxn ang="0">
                <a:pos x="64" y="204"/>
              </a:cxn>
              <a:cxn ang="0">
                <a:pos x="75" y="221"/>
              </a:cxn>
              <a:cxn ang="0">
                <a:pos x="65" y="226"/>
              </a:cxn>
              <a:cxn ang="0">
                <a:pos x="64" y="284"/>
              </a:cxn>
              <a:cxn ang="0">
                <a:pos x="64" y="305"/>
              </a:cxn>
              <a:cxn ang="0">
                <a:pos x="70" y="329"/>
              </a:cxn>
              <a:cxn ang="0">
                <a:pos x="67" y="384"/>
              </a:cxn>
              <a:cxn ang="0">
                <a:pos x="73" y="411"/>
              </a:cxn>
              <a:cxn ang="0">
                <a:pos x="74" y="421"/>
              </a:cxn>
              <a:cxn ang="0">
                <a:pos x="79" y="429"/>
              </a:cxn>
              <a:cxn ang="0">
                <a:pos x="81" y="450"/>
              </a:cxn>
              <a:cxn ang="0">
                <a:pos x="97" y="466"/>
              </a:cxn>
              <a:cxn ang="0">
                <a:pos x="124" y="492"/>
              </a:cxn>
              <a:cxn ang="0">
                <a:pos x="102" y="504"/>
              </a:cxn>
              <a:cxn ang="0">
                <a:pos x="99" y="507"/>
              </a:cxn>
              <a:cxn ang="0">
                <a:pos x="82" y="535"/>
              </a:cxn>
              <a:cxn ang="0">
                <a:pos x="71" y="577"/>
              </a:cxn>
              <a:cxn ang="0">
                <a:pos x="71" y="595"/>
              </a:cxn>
              <a:cxn ang="0">
                <a:pos x="66" y="616"/>
              </a:cxn>
              <a:cxn ang="0">
                <a:pos x="62" y="653"/>
              </a:cxn>
              <a:cxn ang="0">
                <a:pos x="65" y="696"/>
              </a:cxn>
              <a:cxn ang="0">
                <a:pos x="66" y="721"/>
              </a:cxn>
              <a:cxn ang="0">
                <a:pos x="66" y="798"/>
              </a:cxn>
              <a:cxn ang="0">
                <a:pos x="67" y="824"/>
              </a:cxn>
              <a:cxn ang="0">
                <a:pos x="76" y="895"/>
              </a:cxn>
              <a:cxn ang="0">
                <a:pos x="78" y="930"/>
              </a:cxn>
              <a:cxn ang="0">
                <a:pos x="14" y="1048"/>
              </a:cxn>
              <a:cxn ang="0">
                <a:pos x="89" y="847"/>
              </a:cxn>
              <a:cxn ang="0">
                <a:pos x="87" y="671"/>
              </a:cxn>
              <a:cxn ang="0">
                <a:pos x="110" y="527"/>
              </a:cxn>
              <a:cxn ang="0">
                <a:pos x="162" y="507"/>
              </a:cxn>
              <a:cxn ang="0">
                <a:pos x="166" y="478"/>
              </a:cxn>
            </a:cxnLst>
            <a:rect l="0" t="0" r="r" b="b"/>
            <a:pathLst>
              <a:path w="166" h="1048">
                <a:moveTo>
                  <a:pt x="166" y="478"/>
                </a:moveTo>
                <a:cubicBezTo>
                  <a:pt x="166" y="478"/>
                  <a:pt x="166" y="478"/>
                  <a:pt x="166" y="478"/>
                </a:cubicBezTo>
                <a:cubicBezTo>
                  <a:pt x="166" y="478"/>
                  <a:pt x="166" y="478"/>
                  <a:pt x="166" y="478"/>
                </a:cubicBezTo>
                <a:cubicBezTo>
                  <a:pt x="166" y="478"/>
                  <a:pt x="166" y="478"/>
                  <a:pt x="166" y="478"/>
                </a:cubicBezTo>
                <a:cubicBezTo>
                  <a:pt x="166" y="478"/>
                  <a:pt x="166" y="478"/>
                  <a:pt x="166" y="478"/>
                </a:cubicBezTo>
                <a:cubicBezTo>
                  <a:pt x="165" y="478"/>
                  <a:pt x="165" y="478"/>
                  <a:pt x="165" y="478"/>
                </a:cubicBezTo>
                <a:cubicBezTo>
                  <a:pt x="161" y="477"/>
                  <a:pt x="161" y="477"/>
                  <a:pt x="161" y="477"/>
                </a:cubicBezTo>
                <a:cubicBezTo>
                  <a:pt x="158" y="476"/>
                  <a:pt x="155" y="476"/>
                  <a:pt x="153" y="474"/>
                </a:cubicBezTo>
                <a:cubicBezTo>
                  <a:pt x="147" y="473"/>
                  <a:pt x="142" y="467"/>
                  <a:pt x="138" y="467"/>
                </a:cubicBezTo>
                <a:cubicBezTo>
                  <a:pt x="139" y="466"/>
                  <a:pt x="136" y="464"/>
                  <a:pt x="136" y="463"/>
                </a:cubicBezTo>
                <a:cubicBezTo>
                  <a:pt x="129" y="465"/>
                  <a:pt x="127" y="455"/>
                  <a:pt x="121" y="454"/>
                </a:cubicBezTo>
                <a:cubicBezTo>
                  <a:pt x="122" y="454"/>
                  <a:pt x="122" y="454"/>
                  <a:pt x="122" y="454"/>
                </a:cubicBezTo>
                <a:cubicBezTo>
                  <a:pt x="107" y="442"/>
                  <a:pt x="104" y="435"/>
                  <a:pt x="98" y="415"/>
                </a:cubicBezTo>
                <a:cubicBezTo>
                  <a:pt x="96" y="406"/>
                  <a:pt x="99" y="394"/>
                  <a:pt x="96" y="383"/>
                </a:cubicBezTo>
                <a:cubicBezTo>
                  <a:pt x="95" y="381"/>
                  <a:pt x="94" y="382"/>
                  <a:pt x="94" y="381"/>
                </a:cubicBezTo>
                <a:cubicBezTo>
                  <a:pt x="94" y="378"/>
                  <a:pt x="95" y="381"/>
                  <a:pt x="96" y="379"/>
                </a:cubicBezTo>
                <a:cubicBezTo>
                  <a:pt x="93" y="374"/>
                  <a:pt x="96" y="366"/>
                  <a:pt x="95" y="359"/>
                </a:cubicBezTo>
                <a:cubicBezTo>
                  <a:pt x="94" y="358"/>
                  <a:pt x="94" y="356"/>
                  <a:pt x="93" y="357"/>
                </a:cubicBezTo>
                <a:cubicBezTo>
                  <a:pt x="96" y="349"/>
                  <a:pt x="91" y="338"/>
                  <a:pt x="94" y="330"/>
                </a:cubicBezTo>
                <a:cubicBezTo>
                  <a:pt x="89" y="333"/>
                  <a:pt x="91" y="325"/>
                  <a:pt x="90" y="323"/>
                </a:cubicBezTo>
                <a:cubicBezTo>
                  <a:pt x="90" y="321"/>
                  <a:pt x="91" y="321"/>
                  <a:pt x="92" y="321"/>
                </a:cubicBezTo>
                <a:cubicBezTo>
                  <a:pt x="92" y="315"/>
                  <a:pt x="92" y="312"/>
                  <a:pt x="93" y="305"/>
                </a:cubicBezTo>
                <a:cubicBezTo>
                  <a:pt x="93" y="301"/>
                  <a:pt x="90" y="300"/>
                  <a:pt x="91" y="296"/>
                </a:cubicBezTo>
                <a:cubicBezTo>
                  <a:pt x="94" y="294"/>
                  <a:pt x="91" y="288"/>
                  <a:pt x="92" y="284"/>
                </a:cubicBezTo>
                <a:cubicBezTo>
                  <a:pt x="90" y="285"/>
                  <a:pt x="87" y="280"/>
                  <a:pt x="89" y="276"/>
                </a:cubicBezTo>
                <a:cubicBezTo>
                  <a:pt x="93" y="277"/>
                  <a:pt x="93" y="277"/>
                  <a:pt x="93" y="277"/>
                </a:cubicBezTo>
                <a:cubicBezTo>
                  <a:pt x="90" y="264"/>
                  <a:pt x="95" y="246"/>
                  <a:pt x="91" y="231"/>
                </a:cubicBezTo>
                <a:cubicBezTo>
                  <a:pt x="93" y="230"/>
                  <a:pt x="93" y="230"/>
                  <a:pt x="93" y="230"/>
                </a:cubicBezTo>
                <a:cubicBezTo>
                  <a:pt x="91" y="214"/>
                  <a:pt x="94" y="199"/>
                  <a:pt x="90" y="184"/>
                </a:cubicBezTo>
                <a:cubicBezTo>
                  <a:pt x="91" y="180"/>
                  <a:pt x="92" y="174"/>
                  <a:pt x="92" y="170"/>
                </a:cubicBezTo>
                <a:cubicBezTo>
                  <a:pt x="90" y="164"/>
                  <a:pt x="90" y="162"/>
                  <a:pt x="87" y="159"/>
                </a:cubicBezTo>
                <a:cubicBezTo>
                  <a:pt x="87" y="157"/>
                  <a:pt x="89" y="155"/>
                  <a:pt x="90" y="155"/>
                </a:cubicBezTo>
                <a:cubicBezTo>
                  <a:pt x="90" y="148"/>
                  <a:pt x="93" y="141"/>
                  <a:pt x="90" y="136"/>
                </a:cubicBezTo>
                <a:cubicBezTo>
                  <a:pt x="92" y="135"/>
                  <a:pt x="92" y="135"/>
                  <a:pt x="92" y="135"/>
                </a:cubicBezTo>
                <a:cubicBezTo>
                  <a:pt x="90" y="130"/>
                  <a:pt x="87" y="122"/>
                  <a:pt x="89" y="116"/>
                </a:cubicBezTo>
                <a:cubicBezTo>
                  <a:pt x="87" y="114"/>
                  <a:pt x="86" y="108"/>
                  <a:pt x="84" y="111"/>
                </a:cubicBezTo>
                <a:cubicBezTo>
                  <a:pt x="84" y="109"/>
                  <a:pt x="87" y="109"/>
                  <a:pt x="85" y="107"/>
                </a:cubicBezTo>
                <a:cubicBezTo>
                  <a:pt x="88" y="109"/>
                  <a:pt x="88" y="109"/>
                  <a:pt x="88" y="109"/>
                </a:cubicBezTo>
                <a:cubicBezTo>
                  <a:pt x="88" y="95"/>
                  <a:pt x="86" y="83"/>
                  <a:pt x="82" y="70"/>
                </a:cubicBezTo>
                <a:cubicBezTo>
                  <a:pt x="84" y="66"/>
                  <a:pt x="79" y="58"/>
                  <a:pt x="77" y="49"/>
                </a:cubicBezTo>
                <a:cubicBezTo>
                  <a:pt x="73" y="45"/>
                  <a:pt x="71" y="37"/>
                  <a:pt x="65" y="37"/>
                </a:cubicBezTo>
                <a:cubicBezTo>
                  <a:pt x="67" y="36"/>
                  <a:pt x="67" y="36"/>
                  <a:pt x="67" y="36"/>
                </a:cubicBezTo>
                <a:cubicBezTo>
                  <a:pt x="63" y="30"/>
                  <a:pt x="58" y="24"/>
                  <a:pt x="52" y="18"/>
                </a:cubicBezTo>
                <a:cubicBezTo>
                  <a:pt x="49" y="15"/>
                  <a:pt x="47" y="17"/>
                  <a:pt x="43" y="15"/>
                </a:cubicBezTo>
                <a:cubicBezTo>
                  <a:pt x="44" y="14"/>
                  <a:pt x="44" y="14"/>
                  <a:pt x="44" y="14"/>
                </a:cubicBezTo>
                <a:cubicBezTo>
                  <a:pt x="40" y="12"/>
                  <a:pt x="38" y="14"/>
                  <a:pt x="35" y="15"/>
                </a:cubicBezTo>
                <a:cubicBezTo>
                  <a:pt x="33" y="13"/>
                  <a:pt x="32" y="14"/>
                  <a:pt x="30" y="11"/>
                </a:cubicBezTo>
                <a:cubicBezTo>
                  <a:pt x="33" y="12"/>
                  <a:pt x="37" y="11"/>
                  <a:pt x="40" y="10"/>
                </a:cubicBezTo>
                <a:cubicBezTo>
                  <a:pt x="36" y="6"/>
                  <a:pt x="29" y="8"/>
                  <a:pt x="28" y="5"/>
                </a:cubicBezTo>
                <a:cubicBezTo>
                  <a:pt x="24" y="2"/>
                  <a:pt x="21" y="2"/>
                  <a:pt x="20" y="4"/>
                </a:cubicBezTo>
                <a:cubicBezTo>
                  <a:pt x="20" y="3"/>
                  <a:pt x="18" y="2"/>
                  <a:pt x="20" y="1"/>
                </a:cubicBezTo>
                <a:cubicBezTo>
                  <a:pt x="17" y="1"/>
                  <a:pt x="15" y="0"/>
                  <a:pt x="13" y="1"/>
                </a:cubicBezTo>
                <a:cubicBezTo>
                  <a:pt x="13" y="1"/>
                  <a:pt x="14" y="1"/>
                  <a:pt x="15" y="2"/>
                </a:cubicBezTo>
                <a:cubicBezTo>
                  <a:pt x="13" y="3"/>
                  <a:pt x="10" y="2"/>
                  <a:pt x="10" y="5"/>
                </a:cubicBezTo>
                <a:cubicBezTo>
                  <a:pt x="11" y="5"/>
                  <a:pt x="12" y="4"/>
                  <a:pt x="13" y="5"/>
                </a:cubicBezTo>
                <a:cubicBezTo>
                  <a:pt x="12" y="7"/>
                  <a:pt x="7" y="6"/>
                  <a:pt x="6" y="4"/>
                </a:cubicBezTo>
                <a:cubicBezTo>
                  <a:pt x="5" y="2"/>
                  <a:pt x="10" y="2"/>
                  <a:pt x="8" y="0"/>
                </a:cubicBezTo>
                <a:cubicBezTo>
                  <a:pt x="6" y="1"/>
                  <a:pt x="3" y="2"/>
                  <a:pt x="0" y="3"/>
                </a:cubicBezTo>
                <a:cubicBezTo>
                  <a:pt x="2" y="3"/>
                  <a:pt x="4" y="4"/>
                  <a:pt x="3" y="6"/>
                </a:cubicBezTo>
                <a:cubicBezTo>
                  <a:pt x="6" y="5"/>
                  <a:pt x="6" y="5"/>
                  <a:pt x="6" y="5"/>
                </a:cubicBezTo>
                <a:cubicBezTo>
                  <a:pt x="5" y="7"/>
                  <a:pt x="5" y="7"/>
                  <a:pt x="5" y="7"/>
                </a:cubicBezTo>
                <a:cubicBezTo>
                  <a:pt x="11" y="8"/>
                  <a:pt x="14" y="10"/>
                  <a:pt x="19" y="11"/>
                </a:cubicBezTo>
                <a:cubicBezTo>
                  <a:pt x="18" y="8"/>
                  <a:pt x="18" y="8"/>
                  <a:pt x="18" y="8"/>
                </a:cubicBezTo>
                <a:cubicBezTo>
                  <a:pt x="21" y="9"/>
                  <a:pt x="25" y="8"/>
                  <a:pt x="27" y="11"/>
                </a:cubicBezTo>
                <a:cubicBezTo>
                  <a:pt x="25" y="11"/>
                  <a:pt x="26" y="13"/>
                  <a:pt x="25" y="14"/>
                </a:cubicBezTo>
                <a:cubicBezTo>
                  <a:pt x="26" y="14"/>
                  <a:pt x="27" y="13"/>
                  <a:pt x="28" y="14"/>
                </a:cubicBezTo>
                <a:cubicBezTo>
                  <a:pt x="26" y="16"/>
                  <a:pt x="26" y="16"/>
                  <a:pt x="26" y="16"/>
                </a:cubicBezTo>
                <a:cubicBezTo>
                  <a:pt x="29" y="14"/>
                  <a:pt x="34" y="19"/>
                  <a:pt x="35" y="19"/>
                </a:cubicBezTo>
                <a:cubicBezTo>
                  <a:pt x="34" y="20"/>
                  <a:pt x="34" y="20"/>
                  <a:pt x="34" y="20"/>
                </a:cubicBezTo>
                <a:cubicBezTo>
                  <a:pt x="37" y="23"/>
                  <a:pt x="35" y="17"/>
                  <a:pt x="37" y="19"/>
                </a:cubicBezTo>
                <a:cubicBezTo>
                  <a:pt x="39" y="21"/>
                  <a:pt x="36" y="23"/>
                  <a:pt x="37" y="26"/>
                </a:cubicBezTo>
                <a:cubicBezTo>
                  <a:pt x="41" y="28"/>
                  <a:pt x="49" y="31"/>
                  <a:pt x="50" y="37"/>
                </a:cubicBezTo>
                <a:cubicBezTo>
                  <a:pt x="53" y="40"/>
                  <a:pt x="57" y="43"/>
                  <a:pt x="61" y="45"/>
                </a:cubicBezTo>
                <a:cubicBezTo>
                  <a:pt x="63" y="48"/>
                  <a:pt x="57" y="47"/>
                  <a:pt x="61" y="49"/>
                </a:cubicBezTo>
                <a:cubicBezTo>
                  <a:pt x="59" y="49"/>
                  <a:pt x="59" y="51"/>
                  <a:pt x="58" y="51"/>
                </a:cubicBezTo>
                <a:cubicBezTo>
                  <a:pt x="59" y="51"/>
                  <a:pt x="61" y="57"/>
                  <a:pt x="62" y="53"/>
                </a:cubicBezTo>
                <a:cubicBezTo>
                  <a:pt x="64" y="58"/>
                  <a:pt x="66" y="63"/>
                  <a:pt x="68" y="68"/>
                </a:cubicBezTo>
                <a:cubicBezTo>
                  <a:pt x="67" y="67"/>
                  <a:pt x="64" y="67"/>
                  <a:pt x="64" y="68"/>
                </a:cubicBezTo>
                <a:cubicBezTo>
                  <a:pt x="67" y="70"/>
                  <a:pt x="69" y="75"/>
                  <a:pt x="69" y="80"/>
                </a:cubicBezTo>
                <a:cubicBezTo>
                  <a:pt x="71" y="79"/>
                  <a:pt x="71" y="78"/>
                  <a:pt x="73" y="78"/>
                </a:cubicBezTo>
                <a:cubicBezTo>
                  <a:pt x="74" y="79"/>
                  <a:pt x="75" y="80"/>
                  <a:pt x="75" y="81"/>
                </a:cubicBezTo>
                <a:cubicBezTo>
                  <a:pt x="73" y="82"/>
                  <a:pt x="69" y="82"/>
                  <a:pt x="69" y="87"/>
                </a:cubicBezTo>
                <a:cubicBezTo>
                  <a:pt x="65" y="86"/>
                  <a:pt x="69" y="79"/>
                  <a:pt x="65" y="82"/>
                </a:cubicBezTo>
                <a:cubicBezTo>
                  <a:pt x="62" y="80"/>
                  <a:pt x="61" y="73"/>
                  <a:pt x="62" y="71"/>
                </a:cubicBezTo>
                <a:cubicBezTo>
                  <a:pt x="58" y="68"/>
                  <a:pt x="62" y="74"/>
                  <a:pt x="59" y="74"/>
                </a:cubicBezTo>
                <a:cubicBezTo>
                  <a:pt x="60" y="77"/>
                  <a:pt x="62" y="78"/>
                  <a:pt x="63" y="83"/>
                </a:cubicBezTo>
                <a:cubicBezTo>
                  <a:pt x="65" y="83"/>
                  <a:pt x="65" y="81"/>
                  <a:pt x="66" y="83"/>
                </a:cubicBezTo>
                <a:cubicBezTo>
                  <a:pt x="70" y="88"/>
                  <a:pt x="64" y="90"/>
                  <a:pt x="64" y="91"/>
                </a:cubicBezTo>
                <a:cubicBezTo>
                  <a:pt x="63" y="89"/>
                  <a:pt x="63" y="89"/>
                  <a:pt x="63" y="89"/>
                </a:cubicBezTo>
                <a:cubicBezTo>
                  <a:pt x="62" y="92"/>
                  <a:pt x="65" y="93"/>
                  <a:pt x="65" y="96"/>
                </a:cubicBezTo>
                <a:cubicBezTo>
                  <a:pt x="61" y="98"/>
                  <a:pt x="64" y="91"/>
                  <a:pt x="61" y="90"/>
                </a:cubicBezTo>
                <a:cubicBezTo>
                  <a:pt x="58" y="93"/>
                  <a:pt x="58" y="93"/>
                  <a:pt x="58" y="93"/>
                </a:cubicBezTo>
                <a:cubicBezTo>
                  <a:pt x="58" y="98"/>
                  <a:pt x="62" y="94"/>
                  <a:pt x="61" y="99"/>
                </a:cubicBezTo>
                <a:cubicBezTo>
                  <a:pt x="60" y="99"/>
                  <a:pt x="60" y="99"/>
                  <a:pt x="60" y="99"/>
                </a:cubicBezTo>
                <a:cubicBezTo>
                  <a:pt x="61" y="102"/>
                  <a:pt x="61" y="102"/>
                  <a:pt x="61" y="102"/>
                </a:cubicBezTo>
                <a:cubicBezTo>
                  <a:pt x="62" y="102"/>
                  <a:pt x="65" y="101"/>
                  <a:pt x="64" y="98"/>
                </a:cubicBezTo>
                <a:cubicBezTo>
                  <a:pt x="69" y="100"/>
                  <a:pt x="65" y="101"/>
                  <a:pt x="66" y="105"/>
                </a:cubicBezTo>
                <a:cubicBezTo>
                  <a:pt x="69" y="107"/>
                  <a:pt x="66" y="103"/>
                  <a:pt x="68" y="103"/>
                </a:cubicBezTo>
                <a:cubicBezTo>
                  <a:pt x="71" y="103"/>
                  <a:pt x="71" y="106"/>
                  <a:pt x="71" y="108"/>
                </a:cubicBezTo>
                <a:cubicBezTo>
                  <a:pt x="72" y="112"/>
                  <a:pt x="69" y="110"/>
                  <a:pt x="67" y="112"/>
                </a:cubicBezTo>
                <a:cubicBezTo>
                  <a:pt x="67" y="111"/>
                  <a:pt x="66" y="108"/>
                  <a:pt x="68" y="108"/>
                </a:cubicBezTo>
                <a:cubicBezTo>
                  <a:pt x="65" y="104"/>
                  <a:pt x="63" y="111"/>
                  <a:pt x="61" y="108"/>
                </a:cubicBezTo>
                <a:cubicBezTo>
                  <a:pt x="60" y="111"/>
                  <a:pt x="63" y="111"/>
                  <a:pt x="63" y="113"/>
                </a:cubicBezTo>
                <a:cubicBezTo>
                  <a:pt x="64" y="112"/>
                  <a:pt x="66" y="113"/>
                  <a:pt x="67" y="112"/>
                </a:cubicBezTo>
                <a:cubicBezTo>
                  <a:pt x="74" y="118"/>
                  <a:pt x="62" y="117"/>
                  <a:pt x="63" y="123"/>
                </a:cubicBezTo>
                <a:cubicBezTo>
                  <a:pt x="68" y="121"/>
                  <a:pt x="70" y="131"/>
                  <a:pt x="74" y="126"/>
                </a:cubicBezTo>
                <a:cubicBezTo>
                  <a:pt x="75" y="128"/>
                  <a:pt x="76" y="129"/>
                  <a:pt x="76" y="131"/>
                </a:cubicBezTo>
                <a:cubicBezTo>
                  <a:pt x="73" y="129"/>
                  <a:pt x="73" y="134"/>
                  <a:pt x="71" y="131"/>
                </a:cubicBezTo>
                <a:cubicBezTo>
                  <a:pt x="71" y="133"/>
                  <a:pt x="71" y="133"/>
                  <a:pt x="71" y="133"/>
                </a:cubicBezTo>
                <a:cubicBezTo>
                  <a:pt x="67" y="130"/>
                  <a:pt x="67" y="130"/>
                  <a:pt x="67" y="130"/>
                </a:cubicBezTo>
                <a:cubicBezTo>
                  <a:pt x="65" y="132"/>
                  <a:pt x="63" y="136"/>
                  <a:pt x="62" y="138"/>
                </a:cubicBezTo>
                <a:cubicBezTo>
                  <a:pt x="63" y="141"/>
                  <a:pt x="65" y="137"/>
                  <a:pt x="65" y="140"/>
                </a:cubicBezTo>
                <a:cubicBezTo>
                  <a:pt x="64" y="139"/>
                  <a:pt x="63" y="141"/>
                  <a:pt x="63" y="143"/>
                </a:cubicBezTo>
                <a:cubicBezTo>
                  <a:pt x="64" y="140"/>
                  <a:pt x="67" y="143"/>
                  <a:pt x="67" y="145"/>
                </a:cubicBezTo>
                <a:cubicBezTo>
                  <a:pt x="68" y="148"/>
                  <a:pt x="65" y="151"/>
                  <a:pt x="64" y="151"/>
                </a:cubicBezTo>
                <a:cubicBezTo>
                  <a:pt x="62" y="147"/>
                  <a:pt x="62" y="147"/>
                  <a:pt x="62" y="147"/>
                </a:cubicBezTo>
                <a:cubicBezTo>
                  <a:pt x="64" y="150"/>
                  <a:pt x="61" y="148"/>
                  <a:pt x="61" y="151"/>
                </a:cubicBezTo>
                <a:cubicBezTo>
                  <a:pt x="63" y="152"/>
                  <a:pt x="66" y="153"/>
                  <a:pt x="68" y="154"/>
                </a:cubicBezTo>
                <a:cubicBezTo>
                  <a:pt x="68" y="156"/>
                  <a:pt x="66" y="158"/>
                  <a:pt x="67" y="158"/>
                </a:cubicBezTo>
                <a:cubicBezTo>
                  <a:pt x="65" y="155"/>
                  <a:pt x="65" y="155"/>
                  <a:pt x="65" y="155"/>
                </a:cubicBezTo>
                <a:cubicBezTo>
                  <a:pt x="65" y="159"/>
                  <a:pt x="60" y="156"/>
                  <a:pt x="61" y="160"/>
                </a:cubicBezTo>
                <a:cubicBezTo>
                  <a:pt x="64" y="162"/>
                  <a:pt x="64" y="162"/>
                  <a:pt x="64" y="162"/>
                </a:cubicBezTo>
                <a:cubicBezTo>
                  <a:pt x="63" y="162"/>
                  <a:pt x="62" y="163"/>
                  <a:pt x="61" y="162"/>
                </a:cubicBezTo>
                <a:cubicBezTo>
                  <a:pt x="63" y="163"/>
                  <a:pt x="63" y="165"/>
                  <a:pt x="63" y="166"/>
                </a:cubicBezTo>
                <a:cubicBezTo>
                  <a:pt x="62" y="167"/>
                  <a:pt x="62" y="167"/>
                  <a:pt x="62" y="167"/>
                </a:cubicBezTo>
                <a:cubicBezTo>
                  <a:pt x="63" y="169"/>
                  <a:pt x="66" y="171"/>
                  <a:pt x="63" y="173"/>
                </a:cubicBezTo>
                <a:cubicBezTo>
                  <a:pt x="67" y="171"/>
                  <a:pt x="63" y="171"/>
                  <a:pt x="65" y="168"/>
                </a:cubicBezTo>
                <a:cubicBezTo>
                  <a:pt x="67" y="166"/>
                  <a:pt x="67" y="171"/>
                  <a:pt x="68" y="172"/>
                </a:cubicBezTo>
                <a:cubicBezTo>
                  <a:pt x="64" y="171"/>
                  <a:pt x="67" y="176"/>
                  <a:pt x="67" y="179"/>
                </a:cubicBezTo>
                <a:cubicBezTo>
                  <a:pt x="66" y="180"/>
                  <a:pt x="65" y="181"/>
                  <a:pt x="64" y="182"/>
                </a:cubicBezTo>
                <a:cubicBezTo>
                  <a:pt x="67" y="183"/>
                  <a:pt x="67" y="183"/>
                  <a:pt x="67" y="183"/>
                </a:cubicBezTo>
                <a:cubicBezTo>
                  <a:pt x="62" y="184"/>
                  <a:pt x="68" y="188"/>
                  <a:pt x="66" y="190"/>
                </a:cubicBezTo>
                <a:cubicBezTo>
                  <a:pt x="65" y="189"/>
                  <a:pt x="63" y="189"/>
                  <a:pt x="62" y="191"/>
                </a:cubicBezTo>
                <a:cubicBezTo>
                  <a:pt x="66" y="188"/>
                  <a:pt x="67" y="195"/>
                  <a:pt x="69" y="194"/>
                </a:cubicBezTo>
                <a:cubicBezTo>
                  <a:pt x="68" y="199"/>
                  <a:pt x="64" y="193"/>
                  <a:pt x="62" y="194"/>
                </a:cubicBezTo>
                <a:cubicBezTo>
                  <a:pt x="65" y="197"/>
                  <a:pt x="60" y="199"/>
                  <a:pt x="63" y="201"/>
                </a:cubicBezTo>
                <a:cubicBezTo>
                  <a:pt x="65" y="198"/>
                  <a:pt x="66" y="202"/>
                  <a:pt x="67" y="202"/>
                </a:cubicBezTo>
                <a:cubicBezTo>
                  <a:pt x="67" y="206"/>
                  <a:pt x="66" y="202"/>
                  <a:pt x="64" y="204"/>
                </a:cubicBezTo>
                <a:cubicBezTo>
                  <a:pt x="65" y="206"/>
                  <a:pt x="68" y="209"/>
                  <a:pt x="69" y="206"/>
                </a:cubicBezTo>
                <a:cubicBezTo>
                  <a:pt x="68" y="208"/>
                  <a:pt x="71" y="211"/>
                  <a:pt x="69" y="214"/>
                </a:cubicBezTo>
                <a:cubicBezTo>
                  <a:pt x="67" y="215"/>
                  <a:pt x="68" y="209"/>
                  <a:pt x="66" y="210"/>
                </a:cubicBezTo>
                <a:cubicBezTo>
                  <a:pt x="66" y="216"/>
                  <a:pt x="72" y="213"/>
                  <a:pt x="73" y="219"/>
                </a:cubicBezTo>
                <a:cubicBezTo>
                  <a:pt x="74" y="217"/>
                  <a:pt x="78" y="219"/>
                  <a:pt x="79" y="221"/>
                </a:cubicBezTo>
                <a:cubicBezTo>
                  <a:pt x="78" y="228"/>
                  <a:pt x="78" y="219"/>
                  <a:pt x="75" y="221"/>
                </a:cubicBezTo>
                <a:cubicBezTo>
                  <a:pt x="75" y="223"/>
                  <a:pt x="75" y="223"/>
                  <a:pt x="75" y="223"/>
                </a:cubicBezTo>
                <a:cubicBezTo>
                  <a:pt x="71" y="227"/>
                  <a:pt x="69" y="216"/>
                  <a:pt x="66" y="219"/>
                </a:cubicBezTo>
                <a:cubicBezTo>
                  <a:pt x="67" y="222"/>
                  <a:pt x="67" y="222"/>
                  <a:pt x="67" y="222"/>
                </a:cubicBezTo>
                <a:cubicBezTo>
                  <a:pt x="66" y="221"/>
                  <a:pt x="64" y="220"/>
                  <a:pt x="63" y="222"/>
                </a:cubicBezTo>
                <a:cubicBezTo>
                  <a:pt x="65" y="222"/>
                  <a:pt x="63" y="228"/>
                  <a:pt x="64" y="228"/>
                </a:cubicBezTo>
                <a:cubicBezTo>
                  <a:pt x="66" y="229"/>
                  <a:pt x="63" y="226"/>
                  <a:pt x="65" y="226"/>
                </a:cubicBezTo>
                <a:cubicBezTo>
                  <a:pt x="66" y="229"/>
                  <a:pt x="69" y="231"/>
                  <a:pt x="68" y="235"/>
                </a:cubicBezTo>
                <a:cubicBezTo>
                  <a:pt x="66" y="232"/>
                  <a:pt x="65" y="236"/>
                  <a:pt x="63" y="235"/>
                </a:cubicBezTo>
                <a:cubicBezTo>
                  <a:pt x="62" y="237"/>
                  <a:pt x="66" y="235"/>
                  <a:pt x="65" y="238"/>
                </a:cubicBezTo>
                <a:cubicBezTo>
                  <a:pt x="63" y="238"/>
                  <a:pt x="63" y="238"/>
                  <a:pt x="63" y="238"/>
                </a:cubicBezTo>
                <a:cubicBezTo>
                  <a:pt x="63" y="249"/>
                  <a:pt x="63" y="263"/>
                  <a:pt x="68" y="273"/>
                </a:cubicBezTo>
                <a:cubicBezTo>
                  <a:pt x="66" y="274"/>
                  <a:pt x="65" y="278"/>
                  <a:pt x="64" y="284"/>
                </a:cubicBezTo>
                <a:cubicBezTo>
                  <a:pt x="65" y="281"/>
                  <a:pt x="66" y="283"/>
                  <a:pt x="66" y="285"/>
                </a:cubicBezTo>
                <a:cubicBezTo>
                  <a:pt x="64" y="287"/>
                  <a:pt x="64" y="287"/>
                  <a:pt x="64" y="287"/>
                </a:cubicBezTo>
                <a:cubicBezTo>
                  <a:pt x="62" y="291"/>
                  <a:pt x="65" y="295"/>
                  <a:pt x="66" y="298"/>
                </a:cubicBezTo>
                <a:cubicBezTo>
                  <a:pt x="65" y="299"/>
                  <a:pt x="65" y="299"/>
                  <a:pt x="64" y="299"/>
                </a:cubicBezTo>
                <a:cubicBezTo>
                  <a:pt x="62" y="302"/>
                  <a:pt x="65" y="302"/>
                  <a:pt x="66" y="303"/>
                </a:cubicBezTo>
                <a:cubicBezTo>
                  <a:pt x="64" y="305"/>
                  <a:pt x="64" y="305"/>
                  <a:pt x="64" y="305"/>
                </a:cubicBezTo>
                <a:cubicBezTo>
                  <a:pt x="66" y="305"/>
                  <a:pt x="66" y="305"/>
                  <a:pt x="66" y="305"/>
                </a:cubicBezTo>
                <a:cubicBezTo>
                  <a:pt x="67" y="308"/>
                  <a:pt x="67" y="312"/>
                  <a:pt x="64" y="312"/>
                </a:cubicBezTo>
                <a:cubicBezTo>
                  <a:pt x="64" y="313"/>
                  <a:pt x="65" y="314"/>
                  <a:pt x="66" y="313"/>
                </a:cubicBezTo>
                <a:cubicBezTo>
                  <a:pt x="64" y="315"/>
                  <a:pt x="64" y="323"/>
                  <a:pt x="65" y="329"/>
                </a:cubicBezTo>
                <a:cubicBezTo>
                  <a:pt x="66" y="326"/>
                  <a:pt x="67" y="326"/>
                  <a:pt x="68" y="326"/>
                </a:cubicBezTo>
                <a:cubicBezTo>
                  <a:pt x="72" y="327"/>
                  <a:pt x="68" y="327"/>
                  <a:pt x="70" y="329"/>
                </a:cubicBezTo>
                <a:cubicBezTo>
                  <a:pt x="69" y="329"/>
                  <a:pt x="67" y="332"/>
                  <a:pt x="66" y="329"/>
                </a:cubicBezTo>
                <a:cubicBezTo>
                  <a:pt x="62" y="336"/>
                  <a:pt x="66" y="346"/>
                  <a:pt x="65" y="355"/>
                </a:cubicBezTo>
                <a:cubicBezTo>
                  <a:pt x="66" y="357"/>
                  <a:pt x="66" y="356"/>
                  <a:pt x="67" y="357"/>
                </a:cubicBezTo>
                <a:cubicBezTo>
                  <a:pt x="64" y="363"/>
                  <a:pt x="68" y="369"/>
                  <a:pt x="67" y="376"/>
                </a:cubicBezTo>
                <a:cubicBezTo>
                  <a:pt x="68" y="374"/>
                  <a:pt x="72" y="376"/>
                  <a:pt x="72" y="379"/>
                </a:cubicBezTo>
                <a:cubicBezTo>
                  <a:pt x="75" y="383"/>
                  <a:pt x="69" y="381"/>
                  <a:pt x="67" y="384"/>
                </a:cubicBezTo>
                <a:cubicBezTo>
                  <a:pt x="69" y="386"/>
                  <a:pt x="69" y="389"/>
                  <a:pt x="69" y="390"/>
                </a:cubicBezTo>
                <a:cubicBezTo>
                  <a:pt x="69" y="390"/>
                  <a:pt x="69" y="390"/>
                  <a:pt x="69" y="390"/>
                </a:cubicBezTo>
                <a:cubicBezTo>
                  <a:pt x="70" y="392"/>
                  <a:pt x="71" y="395"/>
                  <a:pt x="70" y="398"/>
                </a:cubicBezTo>
                <a:cubicBezTo>
                  <a:pt x="70" y="397"/>
                  <a:pt x="70" y="397"/>
                  <a:pt x="70" y="397"/>
                </a:cubicBezTo>
                <a:cubicBezTo>
                  <a:pt x="70" y="399"/>
                  <a:pt x="69" y="402"/>
                  <a:pt x="69" y="404"/>
                </a:cubicBezTo>
                <a:cubicBezTo>
                  <a:pt x="72" y="404"/>
                  <a:pt x="71" y="410"/>
                  <a:pt x="73" y="411"/>
                </a:cubicBezTo>
                <a:cubicBezTo>
                  <a:pt x="73" y="411"/>
                  <a:pt x="73" y="411"/>
                  <a:pt x="72" y="411"/>
                </a:cubicBezTo>
                <a:cubicBezTo>
                  <a:pt x="75" y="411"/>
                  <a:pt x="75" y="411"/>
                  <a:pt x="75" y="411"/>
                </a:cubicBezTo>
                <a:cubicBezTo>
                  <a:pt x="74" y="415"/>
                  <a:pt x="74" y="415"/>
                  <a:pt x="74" y="415"/>
                </a:cubicBezTo>
                <a:cubicBezTo>
                  <a:pt x="73" y="415"/>
                  <a:pt x="72" y="415"/>
                  <a:pt x="71" y="413"/>
                </a:cubicBezTo>
                <a:cubicBezTo>
                  <a:pt x="70" y="418"/>
                  <a:pt x="73" y="415"/>
                  <a:pt x="75" y="417"/>
                </a:cubicBezTo>
                <a:cubicBezTo>
                  <a:pt x="77" y="420"/>
                  <a:pt x="75" y="420"/>
                  <a:pt x="74" y="421"/>
                </a:cubicBezTo>
                <a:cubicBezTo>
                  <a:pt x="73" y="420"/>
                  <a:pt x="74" y="419"/>
                  <a:pt x="74" y="418"/>
                </a:cubicBezTo>
                <a:cubicBezTo>
                  <a:pt x="72" y="417"/>
                  <a:pt x="74" y="420"/>
                  <a:pt x="72" y="421"/>
                </a:cubicBezTo>
                <a:cubicBezTo>
                  <a:pt x="72" y="421"/>
                  <a:pt x="75" y="421"/>
                  <a:pt x="75" y="424"/>
                </a:cubicBezTo>
                <a:cubicBezTo>
                  <a:pt x="75" y="426"/>
                  <a:pt x="77" y="430"/>
                  <a:pt x="75" y="430"/>
                </a:cubicBezTo>
                <a:cubicBezTo>
                  <a:pt x="76" y="431"/>
                  <a:pt x="76" y="433"/>
                  <a:pt x="78" y="434"/>
                </a:cubicBezTo>
                <a:cubicBezTo>
                  <a:pt x="78" y="433"/>
                  <a:pt x="78" y="430"/>
                  <a:pt x="79" y="429"/>
                </a:cubicBezTo>
                <a:cubicBezTo>
                  <a:pt x="80" y="430"/>
                  <a:pt x="81" y="433"/>
                  <a:pt x="80" y="434"/>
                </a:cubicBezTo>
                <a:cubicBezTo>
                  <a:pt x="79" y="433"/>
                  <a:pt x="79" y="433"/>
                  <a:pt x="79" y="433"/>
                </a:cubicBezTo>
                <a:cubicBezTo>
                  <a:pt x="80" y="434"/>
                  <a:pt x="81" y="438"/>
                  <a:pt x="82" y="435"/>
                </a:cubicBezTo>
                <a:cubicBezTo>
                  <a:pt x="80" y="439"/>
                  <a:pt x="80" y="439"/>
                  <a:pt x="80" y="439"/>
                </a:cubicBezTo>
                <a:cubicBezTo>
                  <a:pt x="82" y="440"/>
                  <a:pt x="83" y="443"/>
                  <a:pt x="85" y="445"/>
                </a:cubicBezTo>
                <a:cubicBezTo>
                  <a:pt x="83" y="446"/>
                  <a:pt x="79" y="445"/>
                  <a:pt x="81" y="450"/>
                </a:cubicBezTo>
                <a:cubicBezTo>
                  <a:pt x="83" y="451"/>
                  <a:pt x="84" y="452"/>
                  <a:pt x="85" y="453"/>
                </a:cubicBezTo>
                <a:cubicBezTo>
                  <a:pt x="87" y="455"/>
                  <a:pt x="87" y="456"/>
                  <a:pt x="86" y="457"/>
                </a:cubicBezTo>
                <a:cubicBezTo>
                  <a:pt x="90" y="465"/>
                  <a:pt x="96" y="458"/>
                  <a:pt x="99" y="464"/>
                </a:cubicBezTo>
                <a:cubicBezTo>
                  <a:pt x="95" y="465"/>
                  <a:pt x="96" y="466"/>
                  <a:pt x="97" y="469"/>
                </a:cubicBezTo>
                <a:cubicBezTo>
                  <a:pt x="98" y="468"/>
                  <a:pt x="99" y="468"/>
                  <a:pt x="100" y="469"/>
                </a:cubicBezTo>
                <a:cubicBezTo>
                  <a:pt x="100" y="467"/>
                  <a:pt x="97" y="469"/>
                  <a:pt x="97" y="466"/>
                </a:cubicBezTo>
                <a:cubicBezTo>
                  <a:pt x="98" y="464"/>
                  <a:pt x="99" y="467"/>
                  <a:pt x="101" y="467"/>
                </a:cubicBezTo>
                <a:cubicBezTo>
                  <a:pt x="100" y="476"/>
                  <a:pt x="113" y="480"/>
                  <a:pt x="118" y="487"/>
                </a:cubicBezTo>
                <a:cubicBezTo>
                  <a:pt x="120" y="483"/>
                  <a:pt x="122" y="488"/>
                  <a:pt x="124" y="488"/>
                </a:cubicBezTo>
                <a:cubicBezTo>
                  <a:pt x="123" y="490"/>
                  <a:pt x="125" y="490"/>
                  <a:pt x="127" y="491"/>
                </a:cubicBezTo>
                <a:cubicBezTo>
                  <a:pt x="127" y="492"/>
                  <a:pt x="126" y="494"/>
                  <a:pt x="125" y="495"/>
                </a:cubicBezTo>
                <a:cubicBezTo>
                  <a:pt x="124" y="492"/>
                  <a:pt x="124" y="492"/>
                  <a:pt x="124" y="492"/>
                </a:cubicBezTo>
                <a:cubicBezTo>
                  <a:pt x="123" y="488"/>
                  <a:pt x="118" y="494"/>
                  <a:pt x="117" y="492"/>
                </a:cubicBezTo>
                <a:cubicBezTo>
                  <a:pt x="120" y="494"/>
                  <a:pt x="114" y="493"/>
                  <a:pt x="115" y="496"/>
                </a:cubicBezTo>
                <a:cubicBezTo>
                  <a:pt x="113" y="498"/>
                  <a:pt x="113" y="498"/>
                  <a:pt x="113" y="498"/>
                </a:cubicBezTo>
                <a:cubicBezTo>
                  <a:pt x="110" y="500"/>
                  <a:pt x="113" y="499"/>
                  <a:pt x="109" y="502"/>
                </a:cubicBezTo>
                <a:cubicBezTo>
                  <a:pt x="107" y="504"/>
                  <a:pt x="107" y="500"/>
                  <a:pt x="108" y="500"/>
                </a:cubicBezTo>
                <a:cubicBezTo>
                  <a:pt x="105" y="500"/>
                  <a:pt x="103" y="502"/>
                  <a:pt x="102" y="504"/>
                </a:cubicBezTo>
                <a:cubicBezTo>
                  <a:pt x="102" y="504"/>
                  <a:pt x="102" y="504"/>
                  <a:pt x="102" y="505"/>
                </a:cubicBezTo>
                <a:cubicBezTo>
                  <a:pt x="102" y="505"/>
                  <a:pt x="102" y="505"/>
                  <a:pt x="101" y="505"/>
                </a:cubicBezTo>
                <a:cubicBezTo>
                  <a:pt x="101" y="506"/>
                  <a:pt x="100" y="507"/>
                  <a:pt x="99" y="507"/>
                </a:cubicBezTo>
                <a:cubicBezTo>
                  <a:pt x="99" y="507"/>
                  <a:pt x="99" y="507"/>
                  <a:pt x="99" y="507"/>
                </a:cubicBezTo>
                <a:cubicBezTo>
                  <a:pt x="100" y="506"/>
                  <a:pt x="100" y="505"/>
                  <a:pt x="101" y="505"/>
                </a:cubicBezTo>
                <a:cubicBezTo>
                  <a:pt x="100" y="505"/>
                  <a:pt x="99" y="506"/>
                  <a:pt x="99" y="507"/>
                </a:cubicBezTo>
                <a:cubicBezTo>
                  <a:pt x="98" y="506"/>
                  <a:pt x="98" y="507"/>
                  <a:pt x="98" y="507"/>
                </a:cubicBezTo>
                <a:cubicBezTo>
                  <a:pt x="97" y="508"/>
                  <a:pt x="97" y="508"/>
                  <a:pt x="96" y="509"/>
                </a:cubicBezTo>
                <a:cubicBezTo>
                  <a:pt x="95" y="506"/>
                  <a:pt x="95" y="506"/>
                  <a:pt x="95" y="506"/>
                </a:cubicBezTo>
                <a:cubicBezTo>
                  <a:pt x="93" y="508"/>
                  <a:pt x="92" y="514"/>
                  <a:pt x="93" y="514"/>
                </a:cubicBezTo>
                <a:cubicBezTo>
                  <a:pt x="86" y="520"/>
                  <a:pt x="83" y="531"/>
                  <a:pt x="82" y="535"/>
                </a:cubicBezTo>
                <a:cubicBezTo>
                  <a:pt x="83" y="534"/>
                  <a:pt x="82" y="534"/>
                  <a:pt x="82" y="535"/>
                </a:cubicBezTo>
                <a:cubicBezTo>
                  <a:pt x="81" y="537"/>
                  <a:pt x="82" y="540"/>
                  <a:pt x="81" y="540"/>
                </a:cubicBezTo>
                <a:cubicBezTo>
                  <a:pt x="81" y="542"/>
                  <a:pt x="79" y="541"/>
                  <a:pt x="77" y="544"/>
                </a:cubicBezTo>
                <a:cubicBezTo>
                  <a:pt x="77" y="544"/>
                  <a:pt x="78" y="545"/>
                  <a:pt x="79" y="545"/>
                </a:cubicBezTo>
                <a:cubicBezTo>
                  <a:pt x="74" y="549"/>
                  <a:pt x="76" y="558"/>
                  <a:pt x="72" y="564"/>
                </a:cubicBezTo>
                <a:cubicBezTo>
                  <a:pt x="72" y="563"/>
                  <a:pt x="71" y="562"/>
                  <a:pt x="71" y="561"/>
                </a:cubicBezTo>
                <a:cubicBezTo>
                  <a:pt x="70" y="567"/>
                  <a:pt x="70" y="572"/>
                  <a:pt x="71" y="577"/>
                </a:cubicBezTo>
                <a:cubicBezTo>
                  <a:pt x="70" y="576"/>
                  <a:pt x="69" y="576"/>
                  <a:pt x="69" y="575"/>
                </a:cubicBezTo>
                <a:cubicBezTo>
                  <a:pt x="68" y="579"/>
                  <a:pt x="68" y="583"/>
                  <a:pt x="70" y="585"/>
                </a:cubicBezTo>
                <a:cubicBezTo>
                  <a:pt x="71" y="583"/>
                  <a:pt x="69" y="585"/>
                  <a:pt x="69" y="583"/>
                </a:cubicBezTo>
                <a:cubicBezTo>
                  <a:pt x="71" y="581"/>
                  <a:pt x="72" y="586"/>
                  <a:pt x="71" y="588"/>
                </a:cubicBezTo>
                <a:cubicBezTo>
                  <a:pt x="71" y="588"/>
                  <a:pt x="71" y="588"/>
                  <a:pt x="71" y="588"/>
                </a:cubicBezTo>
                <a:cubicBezTo>
                  <a:pt x="70" y="592"/>
                  <a:pt x="71" y="592"/>
                  <a:pt x="71" y="595"/>
                </a:cubicBezTo>
                <a:cubicBezTo>
                  <a:pt x="69" y="597"/>
                  <a:pt x="70" y="593"/>
                  <a:pt x="69" y="594"/>
                </a:cubicBezTo>
                <a:cubicBezTo>
                  <a:pt x="65" y="594"/>
                  <a:pt x="66" y="602"/>
                  <a:pt x="65" y="603"/>
                </a:cubicBezTo>
                <a:cubicBezTo>
                  <a:pt x="66" y="604"/>
                  <a:pt x="66" y="605"/>
                  <a:pt x="67" y="605"/>
                </a:cubicBezTo>
                <a:cubicBezTo>
                  <a:pt x="68" y="608"/>
                  <a:pt x="65" y="606"/>
                  <a:pt x="65" y="608"/>
                </a:cubicBezTo>
                <a:cubicBezTo>
                  <a:pt x="70" y="616"/>
                  <a:pt x="70" y="616"/>
                  <a:pt x="70" y="616"/>
                </a:cubicBezTo>
                <a:cubicBezTo>
                  <a:pt x="69" y="616"/>
                  <a:pt x="67" y="618"/>
                  <a:pt x="66" y="616"/>
                </a:cubicBezTo>
                <a:cubicBezTo>
                  <a:pt x="66" y="622"/>
                  <a:pt x="70" y="626"/>
                  <a:pt x="71" y="629"/>
                </a:cubicBezTo>
                <a:cubicBezTo>
                  <a:pt x="71" y="631"/>
                  <a:pt x="72" y="637"/>
                  <a:pt x="72" y="639"/>
                </a:cubicBezTo>
                <a:cubicBezTo>
                  <a:pt x="70" y="639"/>
                  <a:pt x="72" y="637"/>
                  <a:pt x="71" y="636"/>
                </a:cubicBezTo>
                <a:cubicBezTo>
                  <a:pt x="68" y="639"/>
                  <a:pt x="68" y="639"/>
                  <a:pt x="68" y="639"/>
                </a:cubicBezTo>
                <a:cubicBezTo>
                  <a:pt x="68" y="635"/>
                  <a:pt x="65" y="640"/>
                  <a:pt x="64" y="637"/>
                </a:cubicBezTo>
                <a:cubicBezTo>
                  <a:pt x="65" y="641"/>
                  <a:pt x="63" y="648"/>
                  <a:pt x="62" y="653"/>
                </a:cubicBezTo>
                <a:cubicBezTo>
                  <a:pt x="66" y="650"/>
                  <a:pt x="64" y="659"/>
                  <a:pt x="68" y="659"/>
                </a:cubicBezTo>
                <a:cubicBezTo>
                  <a:pt x="68" y="664"/>
                  <a:pt x="65" y="661"/>
                  <a:pt x="64" y="664"/>
                </a:cubicBezTo>
                <a:cubicBezTo>
                  <a:pt x="65" y="669"/>
                  <a:pt x="64" y="675"/>
                  <a:pt x="64" y="680"/>
                </a:cubicBezTo>
                <a:cubicBezTo>
                  <a:pt x="64" y="680"/>
                  <a:pt x="64" y="680"/>
                  <a:pt x="64" y="680"/>
                </a:cubicBezTo>
                <a:cubicBezTo>
                  <a:pt x="65" y="684"/>
                  <a:pt x="64" y="692"/>
                  <a:pt x="67" y="697"/>
                </a:cubicBezTo>
                <a:cubicBezTo>
                  <a:pt x="66" y="697"/>
                  <a:pt x="66" y="697"/>
                  <a:pt x="65" y="696"/>
                </a:cubicBezTo>
                <a:cubicBezTo>
                  <a:pt x="64" y="701"/>
                  <a:pt x="70" y="697"/>
                  <a:pt x="68" y="703"/>
                </a:cubicBezTo>
                <a:cubicBezTo>
                  <a:pt x="66" y="701"/>
                  <a:pt x="66" y="701"/>
                  <a:pt x="66" y="701"/>
                </a:cubicBezTo>
                <a:cubicBezTo>
                  <a:pt x="68" y="705"/>
                  <a:pt x="64" y="708"/>
                  <a:pt x="67" y="712"/>
                </a:cubicBezTo>
                <a:cubicBezTo>
                  <a:pt x="66" y="713"/>
                  <a:pt x="66" y="712"/>
                  <a:pt x="65" y="711"/>
                </a:cubicBezTo>
                <a:cubicBezTo>
                  <a:pt x="66" y="715"/>
                  <a:pt x="66" y="719"/>
                  <a:pt x="69" y="722"/>
                </a:cubicBezTo>
                <a:cubicBezTo>
                  <a:pt x="67" y="723"/>
                  <a:pt x="66" y="722"/>
                  <a:pt x="66" y="721"/>
                </a:cubicBezTo>
                <a:cubicBezTo>
                  <a:pt x="64" y="725"/>
                  <a:pt x="69" y="725"/>
                  <a:pt x="68" y="728"/>
                </a:cubicBezTo>
                <a:cubicBezTo>
                  <a:pt x="68" y="729"/>
                  <a:pt x="66" y="731"/>
                  <a:pt x="66" y="731"/>
                </a:cubicBezTo>
                <a:cubicBezTo>
                  <a:pt x="68" y="732"/>
                  <a:pt x="68" y="738"/>
                  <a:pt x="69" y="739"/>
                </a:cubicBezTo>
                <a:cubicBezTo>
                  <a:pt x="67" y="740"/>
                  <a:pt x="67" y="741"/>
                  <a:pt x="66" y="744"/>
                </a:cubicBezTo>
                <a:cubicBezTo>
                  <a:pt x="67" y="763"/>
                  <a:pt x="67" y="782"/>
                  <a:pt x="71" y="801"/>
                </a:cubicBezTo>
                <a:cubicBezTo>
                  <a:pt x="67" y="804"/>
                  <a:pt x="68" y="796"/>
                  <a:pt x="66" y="798"/>
                </a:cubicBezTo>
                <a:cubicBezTo>
                  <a:pt x="69" y="798"/>
                  <a:pt x="67" y="802"/>
                  <a:pt x="68" y="807"/>
                </a:cubicBezTo>
                <a:cubicBezTo>
                  <a:pt x="68" y="807"/>
                  <a:pt x="68" y="807"/>
                  <a:pt x="68" y="807"/>
                </a:cubicBezTo>
                <a:cubicBezTo>
                  <a:pt x="69" y="810"/>
                  <a:pt x="67" y="811"/>
                  <a:pt x="68" y="814"/>
                </a:cubicBezTo>
                <a:cubicBezTo>
                  <a:pt x="69" y="814"/>
                  <a:pt x="69" y="814"/>
                  <a:pt x="69" y="814"/>
                </a:cubicBezTo>
                <a:cubicBezTo>
                  <a:pt x="71" y="816"/>
                  <a:pt x="65" y="820"/>
                  <a:pt x="69" y="821"/>
                </a:cubicBezTo>
                <a:cubicBezTo>
                  <a:pt x="67" y="824"/>
                  <a:pt x="67" y="824"/>
                  <a:pt x="67" y="824"/>
                </a:cubicBezTo>
                <a:cubicBezTo>
                  <a:pt x="70" y="826"/>
                  <a:pt x="66" y="828"/>
                  <a:pt x="69" y="831"/>
                </a:cubicBezTo>
                <a:cubicBezTo>
                  <a:pt x="68" y="831"/>
                  <a:pt x="68" y="831"/>
                  <a:pt x="68" y="831"/>
                </a:cubicBezTo>
                <a:cubicBezTo>
                  <a:pt x="67" y="836"/>
                  <a:pt x="72" y="840"/>
                  <a:pt x="70" y="842"/>
                </a:cubicBezTo>
                <a:cubicBezTo>
                  <a:pt x="70" y="846"/>
                  <a:pt x="71" y="850"/>
                  <a:pt x="74" y="851"/>
                </a:cubicBezTo>
                <a:cubicBezTo>
                  <a:pt x="73" y="852"/>
                  <a:pt x="71" y="852"/>
                  <a:pt x="70" y="851"/>
                </a:cubicBezTo>
                <a:cubicBezTo>
                  <a:pt x="72" y="865"/>
                  <a:pt x="72" y="882"/>
                  <a:pt x="76" y="895"/>
                </a:cubicBezTo>
                <a:cubicBezTo>
                  <a:pt x="76" y="895"/>
                  <a:pt x="75" y="894"/>
                  <a:pt x="75" y="894"/>
                </a:cubicBezTo>
                <a:cubicBezTo>
                  <a:pt x="78" y="902"/>
                  <a:pt x="72" y="911"/>
                  <a:pt x="78" y="917"/>
                </a:cubicBezTo>
                <a:cubicBezTo>
                  <a:pt x="80" y="919"/>
                  <a:pt x="80" y="919"/>
                  <a:pt x="80" y="919"/>
                </a:cubicBezTo>
                <a:cubicBezTo>
                  <a:pt x="80" y="921"/>
                  <a:pt x="78" y="920"/>
                  <a:pt x="77" y="922"/>
                </a:cubicBezTo>
                <a:cubicBezTo>
                  <a:pt x="79" y="923"/>
                  <a:pt x="78" y="929"/>
                  <a:pt x="80" y="930"/>
                </a:cubicBezTo>
                <a:cubicBezTo>
                  <a:pt x="79" y="931"/>
                  <a:pt x="78" y="930"/>
                  <a:pt x="78" y="930"/>
                </a:cubicBezTo>
                <a:cubicBezTo>
                  <a:pt x="77" y="934"/>
                  <a:pt x="81" y="938"/>
                  <a:pt x="80" y="941"/>
                </a:cubicBezTo>
                <a:cubicBezTo>
                  <a:pt x="79" y="940"/>
                  <a:pt x="79" y="940"/>
                  <a:pt x="79" y="940"/>
                </a:cubicBezTo>
                <a:cubicBezTo>
                  <a:pt x="76" y="960"/>
                  <a:pt x="70" y="982"/>
                  <a:pt x="66" y="997"/>
                </a:cubicBezTo>
                <a:cubicBezTo>
                  <a:pt x="65" y="1001"/>
                  <a:pt x="62" y="997"/>
                  <a:pt x="62" y="999"/>
                </a:cubicBezTo>
                <a:cubicBezTo>
                  <a:pt x="57" y="1015"/>
                  <a:pt x="37" y="1021"/>
                  <a:pt x="27" y="1033"/>
                </a:cubicBezTo>
                <a:cubicBezTo>
                  <a:pt x="17" y="1039"/>
                  <a:pt x="14" y="1047"/>
                  <a:pt x="14" y="1048"/>
                </a:cubicBezTo>
                <a:cubicBezTo>
                  <a:pt x="44" y="1037"/>
                  <a:pt x="69" y="1023"/>
                  <a:pt x="86" y="993"/>
                </a:cubicBezTo>
                <a:cubicBezTo>
                  <a:pt x="89" y="983"/>
                  <a:pt x="91" y="969"/>
                  <a:pt x="93" y="959"/>
                </a:cubicBezTo>
                <a:cubicBezTo>
                  <a:pt x="92" y="922"/>
                  <a:pt x="97" y="888"/>
                  <a:pt x="93" y="852"/>
                </a:cubicBezTo>
                <a:cubicBezTo>
                  <a:pt x="92" y="854"/>
                  <a:pt x="91" y="852"/>
                  <a:pt x="90" y="850"/>
                </a:cubicBezTo>
                <a:cubicBezTo>
                  <a:pt x="91" y="849"/>
                  <a:pt x="91" y="849"/>
                  <a:pt x="91" y="849"/>
                </a:cubicBezTo>
                <a:cubicBezTo>
                  <a:pt x="89" y="847"/>
                  <a:pt x="89" y="847"/>
                  <a:pt x="89" y="847"/>
                </a:cubicBezTo>
                <a:cubicBezTo>
                  <a:pt x="88" y="844"/>
                  <a:pt x="91" y="845"/>
                  <a:pt x="91" y="847"/>
                </a:cubicBezTo>
                <a:cubicBezTo>
                  <a:pt x="91" y="833"/>
                  <a:pt x="90" y="820"/>
                  <a:pt x="90" y="807"/>
                </a:cubicBezTo>
                <a:cubicBezTo>
                  <a:pt x="87" y="806"/>
                  <a:pt x="89" y="799"/>
                  <a:pt x="86" y="799"/>
                </a:cubicBezTo>
                <a:cubicBezTo>
                  <a:pt x="87" y="798"/>
                  <a:pt x="87" y="799"/>
                  <a:pt x="87" y="799"/>
                </a:cubicBezTo>
                <a:cubicBezTo>
                  <a:pt x="85" y="790"/>
                  <a:pt x="85" y="789"/>
                  <a:pt x="89" y="780"/>
                </a:cubicBezTo>
                <a:cubicBezTo>
                  <a:pt x="90" y="743"/>
                  <a:pt x="86" y="707"/>
                  <a:pt x="87" y="671"/>
                </a:cubicBezTo>
                <a:cubicBezTo>
                  <a:pt x="87" y="635"/>
                  <a:pt x="87" y="600"/>
                  <a:pt x="97" y="566"/>
                </a:cubicBezTo>
                <a:cubicBezTo>
                  <a:pt x="94" y="559"/>
                  <a:pt x="99" y="553"/>
                  <a:pt x="97" y="545"/>
                </a:cubicBezTo>
                <a:cubicBezTo>
                  <a:pt x="99" y="546"/>
                  <a:pt x="99" y="546"/>
                  <a:pt x="99" y="546"/>
                </a:cubicBezTo>
                <a:cubicBezTo>
                  <a:pt x="99" y="540"/>
                  <a:pt x="102" y="540"/>
                  <a:pt x="107" y="535"/>
                </a:cubicBezTo>
                <a:cubicBezTo>
                  <a:pt x="105" y="534"/>
                  <a:pt x="108" y="532"/>
                  <a:pt x="105" y="532"/>
                </a:cubicBezTo>
                <a:cubicBezTo>
                  <a:pt x="104" y="528"/>
                  <a:pt x="110" y="530"/>
                  <a:pt x="110" y="527"/>
                </a:cubicBezTo>
                <a:cubicBezTo>
                  <a:pt x="111" y="528"/>
                  <a:pt x="109" y="526"/>
                  <a:pt x="110" y="526"/>
                </a:cubicBezTo>
                <a:cubicBezTo>
                  <a:pt x="112" y="519"/>
                  <a:pt x="110" y="528"/>
                  <a:pt x="118" y="524"/>
                </a:cubicBezTo>
                <a:cubicBezTo>
                  <a:pt x="126" y="515"/>
                  <a:pt x="141" y="507"/>
                  <a:pt x="156" y="507"/>
                </a:cubicBezTo>
                <a:cubicBezTo>
                  <a:pt x="155" y="508"/>
                  <a:pt x="155" y="505"/>
                  <a:pt x="156" y="505"/>
                </a:cubicBezTo>
                <a:cubicBezTo>
                  <a:pt x="158" y="509"/>
                  <a:pt x="161" y="503"/>
                  <a:pt x="164" y="505"/>
                </a:cubicBezTo>
                <a:cubicBezTo>
                  <a:pt x="164" y="506"/>
                  <a:pt x="162" y="506"/>
                  <a:pt x="162" y="507"/>
                </a:cubicBezTo>
                <a:cubicBezTo>
                  <a:pt x="164" y="507"/>
                  <a:pt x="164" y="507"/>
                  <a:pt x="164" y="507"/>
                </a:cubicBezTo>
                <a:cubicBezTo>
                  <a:pt x="164" y="507"/>
                  <a:pt x="164" y="507"/>
                  <a:pt x="164" y="507"/>
                </a:cubicBezTo>
                <a:cubicBezTo>
                  <a:pt x="164" y="507"/>
                  <a:pt x="164" y="507"/>
                  <a:pt x="164" y="507"/>
                </a:cubicBezTo>
                <a:cubicBezTo>
                  <a:pt x="164" y="507"/>
                  <a:pt x="164" y="507"/>
                  <a:pt x="164" y="507"/>
                </a:cubicBezTo>
                <a:cubicBezTo>
                  <a:pt x="164" y="507"/>
                  <a:pt x="164" y="507"/>
                  <a:pt x="164" y="507"/>
                </a:cubicBezTo>
                <a:cubicBezTo>
                  <a:pt x="165" y="494"/>
                  <a:pt x="163" y="536"/>
                  <a:pt x="166" y="478"/>
                </a:cubicBezTo>
                <a:close/>
                <a:moveTo>
                  <a:pt x="96" y="512"/>
                </a:moveTo>
                <a:cubicBezTo>
                  <a:pt x="96" y="512"/>
                  <a:pt x="96" y="511"/>
                  <a:pt x="97" y="511"/>
                </a:cubicBezTo>
                <a:cubicBezTo>
                  <a:pt x="96" y="511"/>
                  <a:pt x="96" y="512"/>
                  <a:pt x="96" y="512"/>
                </a:cubicBezTo>
                <a:close/>
              </a:path>
            </a:pathLst>
          </a:custGeom>
          <a:solidFill>
            <a:srgbClr val="C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l-PL"/>
          </a:p>
        </p:txBody>
      </p:sp>
      <p:sp>
        <p:nvSpPr>
          <p:cNvPr id="45" name="TextBox 44"/>
          <p:cNvSpPr txBox="1"/>
          <p:nvPr/>
        </p:nvSpPr>
        <p:spPr>
          <a:xfrm>
            <a:off x="5619254" y="4722631"/>
            <a:ext cx="12522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15</a:t>
            </a:r>
            <a:r>
              <a:rPr lang="en-US"/>
              <a:t>% </a:t>
            </a:r>
          </a:p>
          <a:p>
            <a:pPr algn="ctr"/>
            <a:r>
              <a:rPr lang="en-US" dirty="0"/>
              <a:t>late</a:t>
            </a:r>
          </a:p>
        </p:txBody>
      </p:sp>
    </p:spTree>
    <p:extLst>
      <p:ext uri="{BB962C8B-B14F-4D97-AF65-F5344CB8AC3E}">
        <p14:creationId xmlns:p14="http://schemas.microsoft.com/office/powerpoint/2010/main" val="1668349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1" grpId="0"/>
      <p:bldP spid="42" grpId="0" animBg="1"/>
      <p:bldP spid="43" grpId="0"/>
      <p:bldP spid="44" grpId="0" animBg="1"/>
      <p:bldP spid="45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Straight Connector 32"/>
          <p:cNvCxnSpPr/>
          <p:nvPr/>
        </p:nvCxnSpPr>
        <p:spPr>
          <a:xfrm rot="5400000">
            <a:off x="3281362" y="3788392"/>
            <a:ext cx="4357719" cy="2117"/>
          </a:xfrm>
          <a:prstGeom prst="line">
            <a:avLst/>
          </a:prstGeom>
          <a:ln w="38100"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rot="5400000">
            <a:off x="4545867" y="4129731"/>
            <a:ext cx="3656895" cy="18672"/>
          </a:xfrm>
          <a:prstGeom prst="line">
            <a:avLst/>
          </a:prstGeom>
          <a:ln w="38100" cmpd="sng">
            <a:solidFill>
              <a:schemeClr val="bg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rot="5400000">
            <a:off x="5187435" y="3787598"/>
            <a:ext cx="4357719" cy="2117"/>
          </a:xfrm>
          <a:prstGeom prst="line">
            <a:avLst/>
          </a:prstGeom>
          <a:ln w="38100"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rot="5400000">
            <a:off x="6235191" y="3787598"/>
            <a:ext cx="4357719" cy="2117"/>
          </a:xfrm>
          <a:prstGeom prst="line">
            <a:avLst/>
          </a:prstGeom>
          <a:ln w="38100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rot="5400000">
            <a:off x="8235457" y="3787598"/>
            <a:ext cx="4357719" cy="2117"/>
          </a:xfrm>
          <a:prstGeom prst="line">
            <a:avLst/>
          </a:prstGeom>
          <a:ln w="38100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rot="5400000">
            <a:off x="9187963" y="3787598"/>
            <a:ext cx="4357719" cy="2117"/>
          </a:xfrm>
          <a:prstGeom prst="line">
            <a:avLst/>
          </a:prstGeom>
          <a:ln w="38100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7522662" y="3386820"/>
            <a:ext cx="476255" cy="35719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63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9373143" y="2847795"/>
            <a:ext cx="476255" cy="35719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63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7650985" y="2813120"/>
            <a:ext cx="476255" cy="35719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63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FFFFFF"/>
              </a:solidFill>
            </a:endParaRPr>
          </a:p>
        </p:txBody>
      </p:sp>
      <p:cxnSp>
        <p:nvCxnSpPr>
          <p:cNvPr id="100" name="Straight Connector 99"/>
          <p:cNvCxnSpPr/>
          <p:nvPr/>
        </p:nvCxnSpPr>
        <p:spPr>
          <a:xfrm flipV="1">
            <a:off x="2825344" y="2307057"/>
            <a:ext cx="8633593" cy="14772"/>
          </a:xfrm>
          <a:prstGeom prst="line">
            <a:avLst/>
          </a:prstGeom>
          <a:ln w="38100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>
            <a:off x="2743200" y="4354384"/>
            <a:ext cx="8622564" cy="19217"/>
          </a:xfrm>
          <a:prstGeom prst="line">
            <a:avLst/>
          </a:prstGeom>
          <a:ln w="38100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>
          <a:xfrm>
            <a:off x="2743200" y="5557515"/>
            <a:ext cx="8622564" cy="23503"/>
          </a:xfrm>
          <a:prstGeom prst="line">
            <a:avLst/>
          </a:prstGeom>
          <a:ln w="38100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/>
          <p:cNvSpPr txBox="1"/>
          <p:nvPr/>
        </p:nvSpPr>
        <p:spPr>
          <a:xfrm>
            <a:off x="2902674" y="4437859"/>
            <a:ext cx="7701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PTCs</a:t>
            </a:r>
            <a:endParaRPr lang="en-US" sz="2400" b="1" dirty="0"/>
          </a:p>
        </p:txBody>
      </p:sp>
      <p:sp>
        <p:nvSpPr>
          <p:cNvPr id="108" name="TextBox 107"/>
          <p:cNvSpPr txBox="1"/>
          <p:nvPr/>
        </p:nvSpPr>
        <p:spPr>
          <a:xfrm>
            <a:off x="2962980" y="2770752"/>
            <a:ext cx="6351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CRs</a:t>
            </a:r>
          </a:p>
        </p:txBody>
      </p:sp>
      <p:sp>
        <p:nvSpPr>
          <p:cNvPr id="115" name="Rectangle 114"/>
          <p:cNvSpPr/>
          <p:nvPr/>
        </p:nvSpPr>
        <p:spPr>
          <a:xfrm>
            <a:off x="4439430" y="2836708"/>
            <a:ext cx="476255" cy="35719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63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4236301" y="1549369"/>
            <a:ext cx="955710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67" b="1" dirty="0"/>
              <a:t>Backlog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7505983" y="1549625"/>
            <a:ext cx="796885" cy="6669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67" b="1" dirty="0"/>
              <a:t>Test</a:t>
            </a:r>
            <a:br>
              <a:rPr lang="en-US" sz="1867" b="1" dirty="0"/>
            </a:br>
            <a:r>
              <a:rPr lang="en-US" sz="1867" b="1" dirty="0"/>
              <a:t>Ready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10556795" y="1572369"/>
            <a:ext cx="712054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67" b="1" dirty="0"/>
              <a:t>Done</a:t>
            </a:r>
          </a:p>
        </p:txBody>
      </p:sp>
      <p:sp>
        <p:nvSpPr>
          <p:cNvPr id="114" name="TextBox 113"/>
          <p:cNvSpPr txBox="1"/>
          <p:nvPr/>
        </p:nvSpPr>
        <p:spPr>
          <a:xfrm>
            <a:off x="9100986" y="1522885"/>
            <a:ext cx="579839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67" b="1" dirty="0"/>
              <a:t>Test</a:t>
            </a:r>
          </a:p>
        </p:txBody>
      </p:sp>
      <p:sp>
        <p:nvSpPr>
          <p:cNvPr id="116" name="TextBox 115"/>
          <p:cNvSpPr txBox="1"/>
          <p:nvPr/>
        </p:nvSpPr>
        <p:spPr>
          <a:xfrm>
            <a:off x="5631954" y="1509031"/>
            <a:ext cx="1527469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67" b="1" dirty="0"/>
              <a:t>Development</a:t>
            </a:r>
          </a:p>
        </p:txBody>
      </p:sp>
      <p:cxnSp>
        <p:nvCxnSpPr>
          <p:cNvPr id="69" name="Straight Connector 68"/>
          <p:cNvCxnSpPr/>
          <p:nvPr/>
        </p:nvCxnSpPr>
        <p:spPr>
          <a:xfrm rot="5400000">
            <a:off x="5072888" y="2273529"/>
            <a:ext cx="2029968" cy="2097024"/>
          </a:xfrm>
          <a:prstGeom prst="line">
            <a:avLst/>
          </a:prstGeom>
          <a:ln w="28575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 rot="5400000">
            <a:off x="5764784" y="2782547"/>
            <a:ext cx="1572768" cy="1609344"/>
          </a:xfrm>
          <a:prstGeom prst="line">
            <a:avLst/>
          </a:prstGeom>
          <a:ln w="28575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 rot="5400000">
            <a:off x="6444488" y="3462249"/>
            <a:ext cx="896112" cy="926592"/>
          </a:xfrm>
          <a:prstGeom prst="line">
            <a:avLst/>
          </a:prstGeom>
          <a:ln w="28575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/>
          <p:nvPr/>
        </p:nvCxnSpPr>
        <p:spPr>
          <a:xfrm rot="5400000">
            <a:off x="6843776" y="3861539"/>
            <a:ext cx="512064" cy="512064"/>
          </a:xfrm>
          <a:prstGeom prst="line">
            <a:avLst/>
          </a:prstGeom>
          <a:ln w="28575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 rot="5400000">
            <a:off x="7166864" y="4184627"/>
            <a:ext cx="182880" cy="195072"/>
          </a:xfrm>
          <a:prstGeom prst="line">
            <a:avLst/>
          </a:prstGeom>
          <a:ln w="28575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/>
          <p:cNvCxnSpPr/>
          <p:nvPr/>
        </p:nvCxnSpPr>
        <p:spPr>
          <a:xfrm rot="5400000">
            <a:off x="4422648" y="2279625"/>
            <a:ext cx="2029968" cy="2097024"/>
          </a:xfrm>
          <a:prstGeom prst="line">
            <a:avLst/>
          </a:prstGeom>
          <a:ln w="28575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/>
          <p:cNvCxnSpPr/>
          <p:nvPr/>
        </p:nvCxnSpPr>
        <p:spPr>
          <a:xfrm rot="5400000">
            <a:off x="3813048" y="2279625"/>
            <a:ext cx="2029968" cy="2097024"/>
          </a:xfrm>
          <a:prstGeom prst="line">
            <a:avLst/>
          </a:prstGeom>
          <a:ln w="28575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/>
          <p:cNvCxnSpPr/>
          <p:nvPr/>
        </p:nvCxnSpPr>
        <p:spPr>
          <a:xfrm rot="5400000">
            <a:off x="3488944" y="2278611"/>
            <a:ext cx="1475232" cy="1544320"/>
          </a:xfrm>
          <a:prstGeom prst="line">
            <a:avLst/>
          </a:prstGeom>
          <a:ln w="28575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Rectangle 138"/>
          <p:cNvSpPr/>
          <p:nvPr/>
        </p:nvSpPr>
        <p:spPr>
          <a:xfrm>
            <a:off x="4642630" y="3746023"/>
            <a:ext cx="476255" cy="35719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63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141" name="Rectangle 140"/>
          <p:cNvSpPr/>
          <p:nvPr/>
        </p:nvSpPr>
        <p:spPr>
          <a:xfrm>
            <a:off x="4163078" y="3312196"/>
            <a:ext cx="476255" cy="35719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63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142" name="Rectangle 141"/>
          <p:cNvSpPr/>
          <p:nvPr/>
        </p:nvSpPr>
        <p:spPr>
          <a:xfrm>
            <a:off x="10614189" y="4767010"/>
            <a:ext cx="476255" cy="35719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63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143" name="Rectangle 142"/>
          <p:cNvSpPr/>
          <p:nvPr/>
        </p:nvSpPr>
        <p:spPr>
          <a:xfrm>
            <a:off x="8681123" y="4578213"/>
            <a:ext cx="476255" cy="35719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63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147" name="Rectangle 146"/>
          <p:cNvSpPr/>
          <p:nvPr/>
        </p:nvSpPr>
        <p:spPr>
          <a:xfrm>
            <a:off x="6025007" y="2934526"/>
            <a:ext cx="476255" cy="35719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63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148" name="Rectangle 147"/>
          <p:cNvSpPr/>
          <p:nvPr/>
        </p:nvSpPr>
        <p:spPr>
          <a:xfrm>
            <a:off x="6228207" y="3442526"/>
            <a:ext cx="476255" cy="35719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63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135" name="Rectangle 134"/>
          <p:cNvSpPr/>
          <p:nvPr/>
        </p:nvSpPr>
        <p:spPr>
          <a:xfrm>
            <a:off x="449944" y="3747020"/>
            <a:ext cx="476255" cy="35719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63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136" name="Rectangle 135"/>
          <p:cNvSpPr/>
          <p:nvPr/>
        </p:nvSpPr>
        <p:spPr>
          <a:xfrm>
            <a:off x="484001" y="2954542"/>
            <a:ext cx="476255" cy="35719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63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150" name="TextBox 149"/>
          <p:cNvSpPr txBox="1"/>
          <p:nvPr/>
        </p:nvSpPr>
        <p:spPr>
          <a:xfrm>
            <a:off x="1082104" y="3759647"/>
            <a:ext cx="1167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Fixed Date</a:t>
            </a:r>
          </a:p>
        </p:txBody>
      </p:sp>
      <p:sp>
        <p:nvSpPr>
          <p:cNvPr id="151" name="TextBox 150"/>
          <p:cNvSpPr txBox="1"/>
          <p:nvPr/>
        </p:nvSpPr>
        <p:spPr>
          <a:xfrm>
            <a:off x="1110627" y="2972247"/>
            <a:ext cx="500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SLE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09600" y="50800"/>
            <a:ext cx="10972800" cy="1143001"/>
          </a:xfrm>
        </p:spPr>
        <p:txBody>
          <a:bodyPr/>
          <a:lstStyle/>
          <a:p>
            <a:r>
              <a:rPr lang="en-US" dirty="0"/>
              <a:t>Kanban board for the Scrum Team</a:t>
            </a:r>
          </a:p>
        </p:txBody>
      </p:sp>
      <p:cxnSp>
        <p:nvCxnSpPr>
          <p:cNvPr id="110" name="Straight Connector 109"/>
          <p:cNvCxnSpPr/>
          <p:nvPr/>
        </p:nvCxnSpPr>
        <p:spPr>
          <a:xfrm rot="5400000">
            <a:off x="5178125" y="3788430"/>
            <a:ext cx="4357719" cy="2117"/>
          </a:xfrm>
          <a:prstGeom prst="line">
            <a:avLst/>
          </a:prstGeom>
          <a:ln w="38100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/>
          <p:nvPr/>
        </p:nvCxnSpPr>
        <p:spPr>
          <a:xfrm rot="5400000">
            <a:off x="3283562" y="3800839"/>
            <a:ext cx="4357719" cy="2117"/>
          </a:xfrm>
          <a:prstGeom prst="line">
            <a:avLst/>
          </a:prstGeom>
          <a:ln w="38100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/>
          <p:cNvCxnSpPr/>
          <p:nvPr/>
        </p:nvCxnSpPr>
        <p:spPr>
          <a:xfrm rot="5400000">
            <a:off x="1723725" y="3788430"/>
            <a:ext cx="4357719" cy="2117"/>
          </a:xfrm>
          <a:prstGeom prst="line">
            <a:avLst/>
          </a:prstGeom>
          <a:ln w="38100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Rectangle 130"/>
          <p:cNvSpPr/>
          <p:nvPr/>
        </p:nvSpPr>
        <p:spPr>
          <a:xfrm>
            <a:off x="5610309" y="4463464"/>
            <a:ext cx="1615382" cy="1001401"/>
          </a:xfrm>
          <a:prstGeom prst="rect">
            <a:avLst/>
          </a:prstGeom>
          <a:pattFill prst="wdUpDiag">
            <a:fgClr>
              <a:schemeClr val="tx1"/>
            </a:fgClr>
            <a:bgClr>
              <a:schemeClr val="bg1"/>
            </a:bgClr>
          </a:patt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81" name="Rectangle 80"/>
          <p:cNvSpPr/>
          <p:nvPr/>
        </p:nvSpPr>
        <p:spPr>
          <a:xfrm>
            <a:off x="8623233" y="3608068"/>
            <a:ext cx="476255" cy="35719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63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8623233" y="2965124"/>
            <a:ext cx="476255" cy="35719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63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7487502" y="4584265"/>
            <a:ext cx="476255" cy="35719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63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7693085" y="5067864"/>
            <a:ext cx="476255" cy="35719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63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4018837" y="4450591"/>
            <a:ext cx="1270539" cy="1001401"/>
          </a:xfrm>
          <a:prstGeom prst="rect">
            <a:avLst/>
          </a:prstGeom>
          <a:pattFill prst="wdUpDiag">
            <a:fgClr>
              <a:schemeClr val="tx1"/>
            </a:fgClr>
            <a:bgClr>
              <a:schemeClr val="bg1"/>
            </a:bgClr>
          </a:patt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FED167EA-C7B3-514C-BE69-B9D85A5C15E7}"/>
              </a:ext>
            </a:extLst>
          </p:cNvPr>
          <p:cNvSpPr/>
          <p:nvPr/>
        </p:nvSpPr>
        <p:spPr>
          <a:xfrm>
            <a:off x="10643025" y="2712360"/>
            <a:ext cx="476255" cy="35719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63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943E3AD-A0AC-D548-99FE-D2010F1EABBD}"/>
              </a:ext>
            </a:extLst>
          </p:cNvPr>
          <p:cNvSpPr txBox="1"/>
          <p:nvPr/>
        </p:nvSpPr>
        <p:spPr>
          <a:xfrm>
            <a:off x="408274" y="2238848"/>
            <a:ext cx="185538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Classes of Service</a:t>
            </a:r>
          </a:p>
        </p:txBody>
      </p:sp>
      <p:sp>
        <p:nvSpPr>
          <p:cNvPr id="53" name="Rounded Rectangular Callout 52">
            <a:extLst>
              <a:ext uri="{FF2B5EF4-FFF2-40B4-BE49-F238E27FC236}">
                <a16:creationId xmlns:a16="http://schemas.microsoft.com/office/drawing/2014/main" id="{0C0EE578-529D-D84E-AEFE-6E3C32F80203}"/>
              </a:ext>
            </a:extLst>
          </p:cNvPr>
          <p:cNvSpPr/>
          <p:nvPr/>
        </p:nvSpPr>
        <p:spPr>
          <a:xfrm>
            <a:off x="355761" y="1176572"/>
            <a:ext cx="2451100" cy="609599"/>
          </a:xfrm>
          <a:prstGeom prst="wedgeRoundRectCallout">
            <a:avLst>
              <a:gd name="adj1" fmla="val 101038"/>
              <a:gd name="adj2" fmla="val 56813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Workflow</a:t>
            </a:r>
          </a:p>
        </p:txBody>
      </p:sp>
      <p:sp>
        <p:nvSpPr>
          <p:cNvPr id="55" name="Rounded Rectangular Callout 54">
            <a:extLst>
              <a:ext uri="{FF2B5EF4-FFF2-40B4-BE49-F238E27FC236}">
                <a16:creationId xmlns:a16="http://schemas.microsoft.com/office/drawing/2014/main" id="{57D6DC47-27B9-1A45-9535-8D15A55C0209}"/>
              </a:ext>
            </a:extLst>
          </p:cNvPr>
          <p:cNvSpPr/>
          <p:nvPr/>
        </p:nvSpPr>
        <p:spPr>
          <a:xfrm>
            <a:off x="138139" y="5241278"/>
            <a:ext cx="2451100" cy="609599"/>
          </a:xfrm>
          <a:prstGeom prst="wedgeRoundRectCallout">
            <a:avLst>
              <a:gd name="adj1" fmla="val 57608"/>
              <a:gd name="adj2" fmla="val -118172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Work types</a:t>
            </a:r>
          </a:p>
        </p:txBody>
      </p:sp>
    </p:spTree>
    <p:extLst>
      <p:ext uri="{BB962C8B-B14F-4D97-AF65-F5344CB8AC3E}">
        <p14:creationId xmlns:p14="http://schemas.microsoft.com/office/powerpoint/2010/main" val="114926935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Picture 5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4510" y="6043487"/>
            <a:ext cx="1673441" cy="304127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221" y="5452002"/>
            <a:ext cx="1673441" cy="304127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2363067" y="572807"/>
            <a:ext cx="7557024" cy="726645"/>
            <a:chOff x="1772300" y="429604"/>
            <a:chExt cx="5667768" cy="544982"/>
          </a:xfrm>
        </p:grpSpPr>
        <p:sp>
          <p:nvSpPr>
            <p:cNvPr id="24" name="Rectangle 22"/>
            <p:cNvSpPr>
              <a:spLocks noChangeArrowheads="1"/>
            </p:cNvSpPr>
            <p:nvPr/>
          </p:nvSpPr>
          <p:spPr bwMode="auto">
            <a:xfrm>
              <a:off x="4038195" y="429604"/>
              <a:ext cx="1136129" cy="369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3200" dirty="0">
                  <a:latin typeface="Lato" pitchFamily="34" charset="0"/>
                  <a:cs typeface="Arial" pitchFamily="34" charset="0"/>
                </a:rPr>
                <a:t>Sprint #2</a:t>
              </a:r>
              <a:endParaRPr lang="en-US" sz="1401" dirty="0">
                <a:latin typeface="Lato" pitchFamily="34" charset="0"/>
                <a:cs typeface="Arial" pitchFamily="34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772300" y="751496"/>
              <a:ext cx="5667768" cy="2230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1333" dirty="0">
                <a:latin typeface="Lato" pitchFamily="34" charset="0"/>
              </a:endParaRPr>
            </a:p>
          </p:txBody>
        </p:sp>
      </p:grpSp>
      <p:sp>
        <p:nvSpPr>
          <p:cNvPr id="73" name="Rectangle 72"/>
          <p:cNvSpPr/>
          <p:nvPr/>
        </p:nvSpPr>
        <p:spPr>
          <a:xfrm>
            <a:off x="5447638" y="1358859"/>
            <a:ext cx="1387887" cy="3785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prstClr val="white"/>
              </a:solidFill>
              <a:latin typeface="Lato" pitchFamily="34" charset="0"/>
            </a:endParaRPr>
          </a:p>
        </p:txBody>
      </p:sp>
      <p:sp>
        <p:nvSpPr>
          <p:cNvPr id="4" name="Freeform 7"/>
          <p:cNvSpPr>
            <a:spLocks noEditPoints="1"/>
          </p:cNvSpPr>
          <p:nvPr/>
        </p:nvSpPr>
        <p:spPr bwMode="auto">
          <a:xfrm>
            <a:off x="5050367" y="1706033"/>
            <a:ext cx="7164917" cy="1117600"/>
          </a:xfrm>
          <a:custGeom>
            <a:avLst/>
            <a:gdLst>
              <a:gd name="T0" fmla="*/ 0 w 3350"/>
              <a:gd name="T1" fmla="*/ 0 h 522"/>
              <a:gd name="T2" fmla="*/ 40 w 3350"/>
              <a:gd name="T3" fmla="*/ 17 h 522"/>
              <a:gd name="T4" fmla="*/ 98 w 3350"/>
              <a:gd name="T5" fmla="*/ 174 h 522"/>
              <a:gd name="T6" fmla="*/ 107 w 3350"/>
              <a:gd name="T7" fmla="*/ 220 h 522"/>
              <a:gd name="T8" fmla="*/ 197 w 3350"/>
              <a:gd name="T9" fmla="*/ 173 h 522"/>
              <a:gd name="T10" fmla="*/ 357 w 3350"/>
              <a:gd name="T11" fmla="*/ 139 h 522"/>
              <a:gd name="T12" fmla="*/ 555 w 3350"/>
              <a:gd name="T13" fmla="*/ 96 h 522"/>
              <a:gd name="T14" fmla="*/ 626 w 3350"/>
              <a:gd name="T15" fmla="*/ 129 h 522"/>
              <a:gd name="T16" fmla="*/ 730 w 3350"/>
              <a:gd name="T17" fmla="*/ 309 h 522"/>
              <a:gd name="T18" fmla="*/ 789 w 3350"/>
              <a:gd name="T19" fmla="*/ 430 h 522"/>
              <a:gd name="T20" fmla="*/ 809 w 3350"/>
              <a:gd name="T21" fmla="*/ 440 h 522"/>
              <a:gd name="T22" fmla="*/ 797 w 3350"/>
              <a:gd name="T23" fmla="*/ 404 h 522"/>
              <a:gd name="T24" fmla="*/ 806 w 3350"/>
              <a:gd name="T25" fmla="*/ 399 h 522"/>
              <a:gd name="T26" fmla="*/ 832 w 3350"/>
              <a:gd name="T27" fmla="*/ 417 h 522"/>
              <a:gd name="T28" fmla="*/ 840 w 3350"/>
              <a:gd name="T29" fmla="*/ 402 h 522"/>
              <a:gd name="T30" fmla="*/ 846 w 3350"/>
              <a:gd name="T31" fmla="*/ 387 h 522"/>
              <a:gd name="T32" fmla="*/ 866 w 3350"/>
              <a:gd name="T33" fmla="*/ 408 h 522"/>
              <a:gd name="T34" fmla="*/ 897 w 3350"/>
              <a:gd name="T35" fmla="*/ 444 h 522"/>
              <a:gd name="T36" fmla="*/ 907 w 3350"/>
              <a:gd name="T37" fmla="*/ 476 h 522"/>
              <a:gd name="T38" fmla="*/ 902 w 3350"/>
              <a:gd name="T39" fmla="*/ 502 h 522"/>
              <a:gd name="T40" fmla="*/ 898 w 3350"/>
              <a:gd name="T41" fmla="*/ 522 h 522"/>
              <a:gd name="T42" fmla="*/ 3350 w 3350"/>
              <a:gd name="T43" fmla="*/ 522 h 522"/>
              <a:gd name="T44" fmla="*/ 3350 w 3350"/>
              <a:gd name="T45" fmla="*/ 0 h 522"/>
              <a:gd name="T46" fmla="*/ 0 w 3350"/>
              <a:gd name="T47" fmla="*/ 0 h 522"/>
              <a:gd name="T48" fmla="*/ 619 w 3350"/>
              <a:gd name="T49" fmla="*/ 323 h 522"/>
              <a:gd name="T50" fmla="*/ 553 w 3350"/>
              <a:gd name="T51" fmla="*/ 249 h 522"/>
              <a:gd name="T52" fmla="*/ 461 w 3350"/>
              <a:gd name="T53" fmla="*/ 273 h 522"/>
              <a:gd name="T54" fmla="*/ 383 w 3350"/>
              <a:gd name="T55" fmla="*/ 297 h 522"/>
              <a:gd name="T56" fmla="*/ 469 w 3350"/>
              <a:gd name="T57" fmla="*/ 360 h 522"/>
              <a:gd name="T58" fmla="*/ 558 w 3350"/>
              <a:gd name="T59" fmla="*/ 458 h 522"/>
              <a:gd name="T60" fmla="*/ 579 w 3350"/>
              <a:gd name="T61" fmla="*/ 522 h 522"/>
              <a:gd name="T62" fmla="*/ 761 w 3350"/>
              <a:gd name="T63" fmla="*/ 522 h 522"/>
              <a:gd name="T64" fmla="*/ 747 w 3350"/>
              <a:gd name="T65" fmla="*/ 501 h 522"/>
              <a:gd name="T66" fmla="*/ 619 w 3350"/>
              <a:gd name="T67" fmla="*/ 323 h 5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3350" h="522">
                <a:moveTo>
                  <a:pt x="0" y="0"/>
                </a:moveTo>
                <a:cubicBezTo>
                  <a:pt x="13" y="3"/>
                  <a:pt x="26" y="8"/>
                  <a:pt x="40" y="17"/>
                </a:cubicBezTo>
                <a:cubicBezTo>
                  <a:pt x="99" y="53"/>
                  <a:pt x="98" y="138"/>
                  <a:pt x="98" y="174"/>
                </a:cubicBezTo>
                <a:cubicBezTo>
                  <a:pt x="99" y="210"/>
                  <a:pt x="103" y="225"/>
                  <a:pt x="107" y="220"/>
                </a:cubicBezTo>
                <a:cubicBezTo>
                  <a:pt x="110" y="215"/>
                  <a:pt x="155" y="165"/>
                  <a:pt x="197" y="173"/>
                </a:cubicBezTo>
                <a:cubicBezTo>
                  <a:pt x="238" y="180"/>
                  <a:pt x="294" y="167"/>
                  <a:pt x="357" y="139"/>
                </a:cubicBezTo>
                <a:cubicBezTo>
                  <a:pt x="420" y="112"/>
                  <a:pt x="498" y="94"/>
                  <a:pt x="555" y="96"/>
                </a:cubicBezTo>
                <a:cubicBezTo>
                  <a:pt x="611" y="98"/>
                  <a:pt x="619" y="108"/>
                  <a:pt x="626" y="129"/>
                </a:cubicBezTo>
                <a:cubicBezTo>
                  <a:pt x="633" y="149"/>
                  <a:pt x="702" y="249"/>
                  <a:pt x="730" y="309"/>
                </a:cubicBezTo>
                <a:cubicBezTo>
                  <a:pt x="758" y="368"/>
                  <a:pt x="785" y="416"/>
                  <a:pt x="789" y="430"/>
                </a:cubicBezTo>
                <a:cubicBezTo>
                  <a:pt x="793" y="444"/>
                  <a:pt x="809" y="446"/>
                  <a:pt x="809" y="440"/>
                </a:cubicBezTo>
                <a:cubicBezTo>
                  <a:pt x="809" y="435"/>
                  <a:pt x="805" y="412"/>
                  <a:pt x="797" y="404"/>
                </a:cubicBezTo>
                <a:cubicBezTo>
                  <a:pt x="792" y="395"/>
                  <a:pt x="794" y="394"/>
                  <a:pt x="806" y="399"/>
                </a:cubicBezTo>
                <a:cubicBezTo>
                  <a:pt x="818" y="405"/>
                  <a:pt x="827" y="411"/>
                  <a:pt x="832" y="417"/>
                </a:cubicBezTo>
                <a:cubicBezTo>
                  <a:pt x="837" y="422"/>
                  <a:pt x="840" y="412"/>
                  <a:pt x="840" y="402"/>
                </a:cubicBezTo>
                <a:cubicBezTo>
                  <a:pt x="840" y="392"/>
                  <a:pt x="841" y="385"/>
                  <a:pt x="846" y="387"/>
                </a:cubicBezTo>
                <a:cubicBezTo>
                  <a:pt x="852" y="390"/>
                  <a:pt x="852" y="399"/>
                  <a:pt x="866" y="408"/>
                </a:cubicBezTo>
                <a:cubicBezTo>
                  <a:pt x="880" y="417"/>
                  <a:pt x="889" y="431"/>
                  <a:pt x="897" y="444"/>
                </a:cubicBezTo>
                <a:cubicBezTo>
                  <a:pt x="906" y="457"/>
                  <a:pt x="910" y="468"/>
                  <a:pt x="907" y="476"/>
                </a:cubicBezTo>
                <a:cubicBezTo>
                  <a:pt x="905" y="484"/>
                  <a:pt x="908" y="486"/>
                  <a:pt x="902" y="502"/>
                </a:cubicBezTo>
                <a:cubicBezTo>
                  <a:pt x="899" y="510"/>
                  <a:pt x="898" y="516"/>
                  <a:pt x="898" y="522"/>
                </a:cubicBezTo>
                <a:cubicBezTo>
                  <a:pt x="3350" y="522"/>
                  <a:pt x="3350" y="522"/>
                  <a:pt x="3350" y="522"/>
                </a:cubicBezTo>
                <a:cubicBezTo>
                  <a:pt x="3350" y="0"/>
                  <a:pt x="3350" y="0"/>
                  <a:pt x="3350" y="0"/>
                </a:cubicBezTo>
                <a:lnTo>
                  <a:pt x="0" y="0"/>
                </a:lnTo>
                <a:close/>
                <a:moveTo>
                  <a:pt x="619" y="323"/>
                </a:moveTo>
                <a:cubicBezTo>
                  <a:pt x="600" y="295"/>
                  <a:pt x="592" y="247"/>
                  <a:pt x="553" y="249"/>
                </a:cubicBezTo>
                <a:cubicBezTo>
                  <a:pt x="514" y="252"/>
                  <a:pt x="514" y="275"/>
                  <a:pt x="461" y="273"/>
                </a:cubicBezTo>
                <a:cubicBezTo>
                  <a:pt x="409" y="271"/>
                  <a:pt x="383" y="297"/>
                  <a:pt x="383" y="297"/>
                </a:cubicBezTo>
                <a:cubicBezTo>
                  <a:pt x="383" y="297"/>
                  <a:pt x="423" y="324"/>
                  <a:pt x="469" y="360"/>
                </a:cubicBezTo>
                <a:cubicBezTo>
                  <a:pt x="516" y="396"/>
                  <a:pt x="539" y="411"/>
                  <a:pt x="558" y="458"/>
                </a:cubicBezTo>
                <a:cubicBezTo>
                  <a:pt x="566" y="480"/>
                  <a:pt x="572" y="500"/>
                  <a:pt x="579" y="522"/>
                </a:cubicBezTo>
                <a:cubicBezTo>
                  <a:pt x="761" y="522"/>
                  <a:pt x="761" y="522"/>
                  <a:pt x="761" y="522"/>
                </a:cubicBezTo>
                <a:cubicBezTo>
                  <a:pt x="756" y="517"/>
                  <a:pt x="752" y="510"/>
                  <a:pt x="747" y="501"/>
                </a:cubicBezTo>
                <a:cubicBezTo>
                  <a:pt x="720" y="460"/>
                  <a:pt x="639" y="351"/>
                  <a:pt x="619" y="323"/>
                </a:cubicBez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60000"/>
                  <a:lumOff val="40000"/>
                </a:schemeClr>
              </a:gs>
              <a:gs pos="42000">
                <a:schemeClr val="tx2"/>
              </a:gs>
            </a:gsLst>
            <a:lin ang="0" scaled="1"/>
            <a:tileRect/>
          </a:gra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>
              <a:solidFill>
                <a:prstClr val="black"/>
              </a:solidFill>
            </a:endParaRPr>
          </a:p>
        </p:txBody>
      </p:sp>
      <p:sp>
        <p:nvSpPr>
          <p:cNvPr id="5" name="Freeform 8"/>
          <p:cNvSpPr>
            <a:spLocks/>
          </p:cNvSpPr>
          <p:nvPr/>
        </p:nvSpPr>
        <p:spPr bwMode="auto">
          <a:xfrm>
            <a:off x="6288617" y="2823633"/>
            <a:ext cx="5926667" cy="1117600"/>
          </a:xfrm>
          <a:custGeom>
            <a:avLst/>
            <a:gdLst>
              <a:gd name="T0" fmla="*/ 296 w 2771"/>
              <a:gd name="T1" fmla="*/ 32 h 523"/>
              <a:gd name="T2" fmla="*/ 276 w 2771"/>
              <a:gd name="T3" fmla="*/ 56 h 523"/>
              <a:gd name="T4" fmla="*/ 235 w 2771"/>
              <a:gd name="T5" fmla="*/ 38 h 523"/>
              <a:gd name="T6" fmla="*/ 182 w 2771"/>
              <a:gd name="T7" fmla="*/ 0 h 523"/>
              <a:gd name="T8" fmla="*/ 0 w 2771"/>
              <a:gd name="T9" fmla="*/ 0 h 523"/>
              <a:gd name="T10" fmla="*/ 41 w 2771"/>
              <a:gd name="T11" fmla="*/ 103 h 523"/>
              <a:gd name="T12" fmla="*/ 189 w 2771"/>
              <a:gd name="T13" fmla="*/ 386 h 523"/>
              <a:gd name="T14" fmla="*/ 215 w 2771"/>
              <a:gd name="T15" fmla="*/ 523 h 523"/>
              <a:gd name="T16" fmla="*/ 2771 w 2771"/>
              <a:gd name="T17" fmla="*/ 523 h 523"/>
              <a:gd name="T18" fmla="*/ 2771 w 2771"/>
              <a:gd name="T19" fmla="*/ 0 h 523"/>
              <a:gd name="T20" fmla="*/ 319 w 2771"/>
              <a:gd name="T21" fmla="*/ 0 h 523"/>
              <a:gd name="T22" fmla="*/ 314 w 2771"/>
              <a:gd name="T23" fmla="*/ 17 h 523"/>
              <a:gd name="T24" fmla="*/ 296 w 2771"/>
              <a:gd name="T25" fmla="*/ 32 h 5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771" h="523">
                <a:moveTo>
                  <a:pt x="296" y="32"/>
                </a:moveTo>
                <a:cubicBezTo>
                  <a:pt x="291" y="40"/>
                  <a:pt x="290" y="59"/>
                  <a:pt x="276" y="56"/>
                </a:cubicBezTo>
                <a:cubicBezTo>
                  <a:pt x="263" y="54"/>
                  <a:pt x="260" y="45"/>
                  <a:pt x="235" y="38"/>
                </a:cubicBezTo>
                <a:cubicBezTo>
                  <a:pt x="214" y="32"/>
                  <a:pt x="200" y="25"/>
                  <a:pt x="182" y="0"/>
                </a:cubicBezTo>
                <a:cubicBezTo>
                  <a:pt x="0" y="0"/>
                  <a:pt x="0" y="0"/>
                  <a:pt x="0" y="0"/>
                </a:cubicBezTo>
                <a:cubicBezTo>
                  <a:pt x="9" y="28"/>
                  <a:pt x="20" y="59"/>
                  <a:pt x="41" y="103"/>
                </a:cubicBezTo>
                <a:cubicBezTo>
                  <a:pt x="81" y="185"/>
                  <a:pt x="168" y="241"/>
                  <a:pt x="189" y="386"/>
                </a:cubicBezTo>
                <a:cubicBezTo>
                  <a:pt x="196" y="435"/>
                  <a:pt x="205" y="480"/>
                  <a:pt x="215" y="523"/>
                </a:cubicBezTo>
                <a:cubicBezTo>
                  <a:pt x="2771" y="523"/>
                  <a:pt x="2771" y="523"/>
                  <a:pt x="2771" y="523"/>
                </a:cubicBezTo>
                <a:cubicBezTo>
                  <a:pt x="2771" y="0"/>
                  <a:pt x="2771" y="0"/>
                  <a:pt x="2771" y="0"/>
                </a:cubicBezTo>
                <a:cubicBezTo>
                  <a:pt x="319" y="0"/>
                  <a:pt x="319" y="0"/>
                  <a:pt x="319" y="0"/>
                </a:cubicBezTo>
                <a:cubicBezTo>
                  <a:pt x="318" y="6"/>
                  <a:pt x="317" y="11"/>
                  <a:pt x="314" y="17"/>
                </a:cubicBezTo>
                <a:cubicBezTo>
                  <a:pt x="308" y="31"/>
                  <a:pt x="302" y="23"/>
                  <a:pt x="296" y="32"/>
                </a:cubicBezTo>
                <a:close/>
              </a:path>
            </a:pathLst>
          </a:custGeom>
          <a:gradFill>
            <a:gsLst>
              <a:gs pos="0">
                <a:schemeClr val="bg2">
                  <a:lumMod val="60000"/>
                  <a:lumOff val="40000"/>
                </a:schemeClr>
              </a:gs>
              <a:gs pos="42000">
                <a:schemeClr val="bg2"/>
              </a:gs>
            </a:gsLst>
            <a:lin ang="0" scaled="1"/>
          </a:gra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>
              <a:solidFill>
                <a:prstClr val="black"/>
              </a:solidFill>
            </a:endParaRPr>
          </a:p>
        </p:txBody>
      </p:sp>
      <p:sp>
        <p:nvSpPr>
          <p:cNvPr id="6" name="Freeform 9"/>
          <p:cNvSpPr>
            <a:spLocks/>
          </p:cNvSpPr>
          <p:nvPr/>
        </p:nvSpPr>
        <p:spPr bwMode="auto">
          <a:xfrm>
            <a:off x="6747938" y="3941234"/>
            <a:ext cx="5467351" cy="1119717"/>
          </a:xfrm>
          <a:custGeom>
            <a:avLst/>
            <a:gdLst>
              <a:gd name="T0" fmla="*/ 203 w 2556"/>
              <a:gd name="T1" fmla="*/ 444 h 523"/>
              <a:gd name="T2" fmla="*/ 347 w 2556"/>
              <a:gd name="T3" fmla="*/ 523 h 523"/>
              <a:gd name="T4" fmla="*/ 2556 w 2556"/>
              <a:gd name="T5" fmla="*/ 523 h 523"/>
              <a:gd name="T6" fmla="*/ 2556 w 2556"/>
              <a:gd name="T7" fmla="*/ 0 h 523"/>
              <a:gd name="T8" fmla="*/ 0 w 2556"/>
              <a:gd name="T9" fmla="*/ 0 h 523"/>
              <a:gd name="T10" fmla="*/ 71 w 2556"/>
              <a:gd name="T11" fmla="*/ 241 h 523"/>
              <a:gd name="T12" fmla="*/ 203 w 2556"/>
              <a:gd name="T13" fmla="*/ 444 h 5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556" h="523">
                <a:moveTo>
                  <a:pt x="203" y="444"/>
                </a:moveTo>
                <a:cubicBezTo>
                  <a:pt x="237" y="458"/>
                  <a:pt x="295" y="483"/>
                  <a:pt x="347" y="523"/>
                </a:cubicBezTo>
                <a:cubicBezTo>
                  <a:pt x="2556" y="523"/>
                  <a:pt x="2556" y="523"/>
                  <a:pt x="2556" y="523"/>
                </a:cubicBezTo>
                <a:cubicBezTo>
                  <a:pt x="2556" y="0"/>
                  <a:pt x="2556" y="0"/>
                  <a:pt x="2556" y="0"/>
                </a:cubicBezTo>
                <a:cubicBezTo>
                  <a:pt x="0" y="0"/>
                  <a:pt x="0" y="0"/>
                  <a:pt x="0" y="0"/>
                </a:cubicBezTo>
                <a:cubicBezTo>
                  <a:pt x="19" y="82"/>
                  <a:pt x="43" y="156"/>
                  <a:pt x="71" y="241"/>
                </a:cubicBezTo>
                <a:cubicBezTo>
                  <a:pt x="113" y="371"/>
                  <a:pt x="152" y="423"/>
                  <a:pt x="203" y="444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42000">
                <a:schemeClr val="accent1"/>
              </a:gs>
            </a:gsLst>
            <a:lin ang="0" scaled="1"/>
          </a:gra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>
              <a:solidFill>
                <a:prstClr val="black"/>
              </a:solidFill>
            </a:endParaRPr>
          </a:p>
        </p:txBody>
      </p:sp>
      <p:sp>
        <p:nvSpPr>
          <p:cNvPr id="8" name="Freeform 11"/>
          <p:cNvSpPr>
            <a:spLocks/>
          </p:cNvSpPr>
          <p:nvPr/>
        </p:nvSpPr>
        <p:spPr bwMode="auto">
          <a:xfrm>
            <a:off x="7586137" y="6176435"/>
            <a:ext cx="131233" cy="12700"/>
          </a:xfrm>
          <a:custGeom>
            <a:avLst/>
            <a:gdLst>
              <a:gd name="T0" fmla="*/ 39 w 61"/>
              <a:gd name="T1" fmla="*/ 1 h 6"/>
              <a:gd name="T2" fmla="*/ 61 w 61"/>
              <a:gd name="T3" fmla="*/ 0 h 6"/>
              <a:gd name="T4" fmla="*/ 0 w 61"/>
              <a:gd name="T5" fmla="*/ 0 h 6"/>
              <a:gd name="T6" fmla="*/ 39 w 61"/>
              <a:gd name="T7" fmla="*/ 1 h 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1" h="6">
                <a:moveTo>
                  <a:pt x="39" y="1"/>
                </a:moveTo>
                <a:cubicBezTo>
                  <a:pt x="46" y="1"/>
                  <a:pt x="53" y="1"/>
                  <a:pt x="61" y="0"/>
                </a:cubicBezTo>
                <a:cubicBezTo>
                  <a:pt x="0" y="0"/>
                  <a:pt x="0" y="0"/>
                  <a:pt x="0" y="0"/>
                </a:cubicBezTo>
                <a:cubicBezTo>
                  <a:pt x="7" y="6"/>
                  <a:pt x="22" y="1"/>
                  <a:pt x="39" y="1"/>
                </a:cubicBezTo>
                <a:close/>
              </a:path>
            </a:pathLst>
          </a:custGeom>
          <a:solidFill>
            <a:srgbClr val="2D3F5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>
              <a:solidFill>
                <a:prstClr val="black"/>
              </a:solidFill>
            </a:endParaRPr>
          </a:p>
        </p:txBody>
      </p:sp>
      <p:sp>
        <p:nvSpPr>
          <p:cNvPr id="9" name="Freeform 12"/>
          <p:cNvSpPr>
            <a:spLocks/>
          </p:cNvSpPr>
          <p:nvPr/>
        </p:nvSpPr>
        <p:spPr bwMode="auto">
          <a:xfrm>
            <a:off x="6805088" y="5060951"/>
            <a:ext cx="685801" cy="0"/>
          </a:xfrm>
          <a:custGeom>
            <a:avLst/>
            <a:gdLst>
              <a:gd name="T0" fmla="*/ 0 w 320"/>
              <a:gd name="T1" fmla="*/ 320 w 320"/>
              <a:gd name="T2" fmla="*/ 320 w 320"/>
              <a:gd name="T3" fmla="*/ 0 w 320"/>
              <a:gd name="T4" fmla="*/ 0 w 320"/>
            </a:gdLst>
            <a:ahLst/>
            <a:cxnLst>
              <a:cxn ang="0">
                <a:pos x="T0" y="0"/>
              </a:cxn>
              <a:cxn ang="0">
                <a:pos x="T1" y="0"/>
              </a:cxn>
              <a:cxn ang="0">
                <a:pos x="T2" y="0"/>
              </a:cxn>
              <a:cxn ang="0">
                <a:pos x="T3" y="0"/>
              </a:cxn>
              <a:cxn ang="0">
                <a:pos x="T4" y="0"/>
              </a:cxn>
            </a:cxnLst>
            <a:rect l="0" t="0" r="r" b="b"/>
            <a:pathLst>
              <a:path w="320">
                <a:moveTo>
                  <a:pt x="0" y="0"/>
                </a:moveTo>
                <a:cubicBezTo>
                  <a:pt x="320" y="0"/>
                  <a:pt x="320" y="0"/>
                  <a:pt x="320" y="0"/>
                </a:cubicBezTo>
                <a:cubicBezTo>
                  <a:pt x="320" y="0"/>
                  <a:pt x="320" y="0"/>
                  <a:pt x="32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lose/>
              </a:path>
            </a:pathLst>
          </a:custGeom>
          <a:solidFill>
            <a:srgbClr val="2D3F5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>
              <a:solidFill>
                <a:prstClr val="black"/>
              </a:solidFill>
            </a:endParaRPr>
          </a:p>
        </p:txBody>
      </p:sp>
      <p:sp>
        <p:nvSpPr>
          <p:cNvPr id="10" name="Freeform 13"/>
          <p:cNvSpPr>
            <a:spLocks/>
          </p:cNvSpPr>
          <p:nvPr/>
        </p:nvSpPr>
        <p:spPr bwMode="auto">
          <a:xfrm>
            <a:off x="5820837" y="5060951"/>
            <a:ext cx="429684" cy="0"/>
          </a:xfrm>
          <a:custGeom>
            <a:avLst/>
            <a:gdLst>
              <a:gd name="T0" fmla="*/ 200 w 200"/>
              <a:gd name="T1" fmla="*/ 0 w 200"/>
              <a:gd name="T2" fmla="*/ 0 w 200"/>
              <a:gd name="T3" fmla="*/ 200 w 200"/>
              <a:gd name="T4" fmla="*/ 200 w 200"/>
            </a:gdLst>
            <a:ahLst/>
            <a:cxnLst>
              <a:cxn ang="0">
                <a:pos x="T0" y="0"/>
              </a:cxn>
              <a:cxn ang="0">
                <a:pos x="T1" y="0"/>
              </a:cxn>
              <a:cxn ang="0">
                <a:pos x="T2" y="0"/>
              </a:cxn>
              <a:cxn ang="0">
                <a:pos x="T3" y="0"/>
              </a:cxn>
              <a:cxn ang="0">
                <a:pos x="T4" y="0"/>
              </a:cxn>
            </a:cxnLst>
            <a:rect l="0" t="0" r="r" b="b"/>
            <a:pathLst>
              <a:path w="200">
                <a:moveTo>
                  <a:pt x="20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200" y="0"/>
                  <a:pt x="200" y="0"/>
                  <a:pt x="200" y="0"/>
                </a:cubicBezTo>
                <a:cubicBezTo>
                  <a:pt x="200" y="0"/>
                  <a:pt x="200" y="0"/>
                  <a:pt x="200" y="0"/>
                </a:cubicBezTo>
                <a:close/>
              </a:path>
            </a:pathLst>
          </a:custGeom>
          <a:solidFill>
            <a:srgbClr val="2D3F5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>
              <a:solidFill>
                <a:prstClr val="black"/>
              </a:solidFill>
            </a:endParaRPr>
          </a:p>
        </p:txBody>
      </p:sp>
      <p:sp>
        <p:nvSpPr>
          <p:cNvPr id="11" name="Freeform 14"/>
          <p:cNvSpPr>
            <a:spLocks/>
          </p:cNvSpPr>
          <p:nvPr/>
        </p:nvSpPr>
        <p:spPr bwMode="auto">
          <a:xfrm>
            <a:off x="5302255" y="2823633"/>
            <a:ext cx="986367" cy="0"/>
          </a:xfrm>
          <a:custGeom>
            <a:avLst/>
            <a:gdLst>
              <a:gd name="T0" fmla="*/ 461 w 461"/>
              <a:gd name="T1" fmla="*/ 0 w 461"/>
              <a:gd name="T2" fmla="*/ 0 w 461"/>
              <a:gd name="T3" fmla="*/ 461 w 461"/>
            </a:gdLst>
            <a:ahLst/>
            <a:cxnLst>
              <a:cxn ang="0">
                <a:pos x="T0" y="0"/>
              </a:cxn>
              <a:cxn ang="0">
                <a:pos x="T1" y="0"/>
              </a:cxn>
              <a:cxn ang="0">
                <a:pos x="T2" y="0"/>
              </a:cxn>
              <a:cxn ang="0">
                <a:pos x="T3" y="0"/>
              </a:cxn>
            </a:cxnLst>
            <a:rect l="0" t="0" r="r" b="b"/>
            <a:pathLst>
              <a:path w="461">
                <a:moveTo>
                  <a:pt x="46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461" y="0"/>
                  <a:pt x="461" y="0"/>
                  <a:pt x="461" y="0"/>
                </a:cubicBezTo>
                <a:close/>
              </a:path>
            </a:pathLst>
          </a:custGeom>
          <a:solidFill>
            <a:srgbClr val="2D3F5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>
              <a:solidFill>
                <a:prstClr val="black"/>
              </a:solidFill>
            </a:endParaRPr>
          </a:p>
        </p:txBody>
      </p:sp>
      <p:sp>
        <p:nvSpPr>
          <p:cNvPr id="12" name="Freeform 15"/>
          <p:cNvSpPr>
            <a:spLocks/>
          </p:cNvSpPr>
          <p:nvPr/>
        </p:nvSpPr>
        <p:spPr bwMode="auto">
          <a:xfrm>
            <a:off x="6678087" y="2823633"/>
            <a:ext cx="292100" cy="0"/>
          </a:xfrm>
          <a:custGeom>
            <a:avLst/>
            <a:gdLst>
              <a:gd name="T0" fmla="*/ 0 w 137"/>
              <a:gd name="T1" fmla="*/ 0 w 137"/>
              <a:gd name="T2" fmla="*/ 137 w 137"/>
              <a:gd name="T3" fmla="*/ 137 w 137"/>
              <a:gd name="T4" fmla="*/ 0 w 137"/>
            </a:gdLst>
            <a:ahLst/>
            <a:cxnLst>
              <a:cxn ang="0">
                <a:pos x="T0" y="0"/>
              </a:cxn>
              <a:cxn ang="0">
                <a:pos x="T1" y="0"/>
              </a:cxn>
              <a:cxn ang="0">
                <a:pos x="T2" y="0"/>
              </a:cxn>
              <a:cxn ang="0">
                <a:pos x="T3" y="0"/>
              </a:cxn>
              <a:cxn ang="0">
                <a:pos x="T4" y="0"/>
              </a:cxn>
            </a:cxnLst>
            <a:rect l="0" t="0" r="r" b="b"/>
            <a:pathLst>
              <a:path w="137"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  <a:cubicBezTo>
                  <a:pt x="137" y="0"/>
                  <a:pt x="137" y="0"/>
                  <a:pt x="137" y="0"/>
                </a:cubicBezTo>
                <a:cubicBezTo>
                  <a:pt x="137" y="0"/>
                  <a:pt x="137" y="0"/>
                  <a:pt x="137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2D3F5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>
              <a:solidFill>
                <a:prstClr val="black"/>
              </a:solidFill>
            </a:endParaRPr>
          </a:p>
        </p:txBody>
      </p:sp>
      <p:sp>
        <p:nvSpPr>
          <p:cNvPr id="14" name="Freeform 16"/>
          <p:cNvSpPr>
            <a:spLocks/>
          </p:cNvSpPr>
          <p:nvPr/>
        </p:nvSpPr>
        <p:spPr bwMode="auto">
          <a:xfrm>
            <a:off x="4938184" y="1697570"/>
            <a:ext cx="112185" cy="8468"/>
          </a:xfrm>
          <a:custGeom>
            <a:avLst/>
            <a:gdLst>
              <a:gd name="T0" fmla="*/ 0 w 52"/>
              <a:gd name="T1" fmla="*/ 4 h 4"/>
              <a:gd name="T2" fmla="*/ 52 w 52"/>
              <a:gd name="T3" fmla="*/ 4 h 4"/>
              <a:gd name="T4" fmla="*/ 0 w 52"/>
              <a:gd name="T5" fmla="*/ 4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52" h="4">
                <a:moveTo>
                  <a:pt x="0" y="4"/>
                </a:moveTo>
                <a:cubicBezTo>
                  <a:pt x="52" y="4"/>
                  <a:pt x="52" y="4"/>
                  <a:pt x="52" y="4"/>
                </a:cubicBezTo>
                <a:cubicBezTo>
                  <a:pt x="34" y="0"/>
                  <a:pt x="17" y="0"/>
                  <a:pt x="0" y="4"/>
                </a:cubicBezTo>
                <a:close/>
              </a:path>
            </a:pathLst>
          </a:custGeom>
          <a:solidFill>
            <a:srgbClr val="2D3F5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>
              <a:solidFill>
                <a:prstClr val="black"/>
              </a:solidFill>
            </a:endParaRPr>
          </a:p>
        </p:txBody>
      </p:sp>
      <p:sp>
        <p:nvSpPr>
          <p:cNvPr id="15" name="Freeform 17"/>
          <p:cNvSpPr>
            <a:spLocks/>
          </p:cNvSpPr>
          <p:nvPr/>
        </p:nvSpPr>
        <p:spPr bwMode="auto">
          <a:xfrm>
            <a:off x="5092705" y="3941233"/>
            <a:ext cx="1655233" cy="0"/>
          </a:xfrm>
          <a:custGeom>
            <a:avLst/>
            <a:gdLst>
              <a:gd name="T0" fmla="*/ 0 w 774"/>
              <a:gd name="T1" fmla="*/ 774 w 774"/>
              <a:gd name="T2" fmla="*/ 774 w 774"/>
              <a:gd name="T3" fmla="*/ 0 w 774"/>
              <a:gd name="T4" fmla="*/ 0 w 774"/>
            </a:gdLst>
            <a:ahLst/>
            <a:cxnLst>
              <a:cxn ang="0">
                <a:pos x="T0" y="0"/>
              </a:cxn>
              <a:cxn ang="0">
                <a:pos x="T1" y="0"/>
              </a:cxn>
              <a:cxn ang="0">
                <a:pos x="T2" y="0"/>
              </a:cxn>
              <a:cxn ang="0">
                <a:pos x="T3" y="0"/>
              </a:cxn>
              <a:cxn ang="0">
                <a:pos x="T4" y="0"/>
              </a:cxn>
            </a:cxnLst>
            <a:rect l="0" t="0" r="r" b="b"/>
            <a:pathLst>
              <a:path w="774">
                <a:moveTo>
                  <a:pt x="0" y="0"/>
                </a:moveTo>
                <a:cubicBezTo>
                  <a:pt x="774" y="0"/>
                  <a:pt x="774" y="0"/>
                  <a:pt x="774" y="0"/>
                </a:cubicBezTo>
                <a:cubicBezTo>
                  <a:pt x="774" y="0"/>
                  <a:pt x="774" y="0"/>
                  <a:pt x="774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lose/>
              </a:path>
            </a:pathLst>
          </a:custGeom>
          <a:solidFill>
            <a:srgbClr val="2D3F5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>
              <a:solidFill>
                <a:prstClr val="black"/>
              </a:solidFill>
            </a:endParaRPr>
          </a:p>
        </p:txBody>
      </p:sp>
      <p:sp>
        <p:nvSpPr>
          <p:cNvPr id="16" name="Freeform 18"/>
          <p:cNvSpPr>
            <a:spLocks/>
          </p:cNvSpPr>
          <p:nvPr/>
        </p:nvSpPr>
        <p:spPr bwMode="auto">
          <a:xfrm>
            <a:off x="4624917" y="1706033"/>
            <a:ext cx="2370667" cy="1117600"/>
          </a:xfrm>
          <a:custGeom>
            <a:avLst/>
            <a:gdLst>
              <a:gd name="T0" fmla="*/ 757 w 1109"/>
              <a:gd name="T1" fmla="*/ 458 h 522"/>
              <a:gd name="T2" fmla="*/ 668 w 1109"/>
              <a:gd name="T3" fmla="*/ 360 h 522"/>
              <a:gd name="T4" fmla="*/ 582 w 1109"/>
              <a:gd name="T5" fmla="*/ 297 h 522"/>
              <a:gd name="T6" fmla="*/ 660 w 1109"/>
              <a:gd name="T7" fmla="*/ 273 h 522"/>
              <a:gd name="T8" fmla="*/ 752 w 1109"/>
              <a:gd name="T9" fmla="*/ 249 h 522"/>
              <a:gd name="T10" fmla="*/ 818 w 1109"/>
              <a:gd name="T11" fmla="*/ 323 h 522"/>
              <a:gd name="T12" fmla="*/ 946 w 1109"/>
              <a:gd name="T13" fmla="*/ 501 h 522"/>
              <a:gd name="T14" fmla="*/ 960 w 1109"/>
              <a:gd name="T15" fmla="*/ 522 h 522"/>
              <a:gd name="T16" fmla="*/ 1097 w 1109"/>
              <a:gd name="T17" fmla="*/ 522 h 522"/>
              <a:gd name="T18" fmla="*/ 1101 w 1109"/>
              <a:gd name="T19" fmla="*/ 502 h 522"/>
              <a:gd name="T20" fmla="*/ 1106 w 1109"/>
              <a:gd name="T21" fmla="*/ 476 h 522"/>
              <a:gd name="T22" fmla="*/ 1096 w 1109"/>
              <a:gd name="T23" fmla="*/ 444 h 522"/>
              <a:gd name="T24" fmla="*/ 1065 w 1109"/>
              <a:gd name="T25" fmla="*/ 408 h 522"/>
              <a:gd name="T26" fmla="*/ 1045 w 1109"/>
              <a:gd name="T27" fmla="*/ 387 h 522"/>
              <a:gd name="T28" fmla="*/ 1039 w 1109"/>
              <a:gd name="T29" fmla="*/ 402 h 522"/>
              <a:gd name="T30" fmla="*/ 1031 w 1109"/>
              <a:gd name="T31" fmla="*/ 417 h 522"/>
              <a:gd name="T32" fmla="*/ 1005 w 1109"/>
              <a:gd name="T33" fmla="*/ 399 h 522"/>
              <a:gd name="T34" fmla="*/ 996 w 1109"/>
              <a:gd name="T35" fmla="*/ 404 h 522"/>
              <a:gd name="T36" fmla="*/ 1008 w 1109"/>
              <a:gd name="T37" fmla="*/ 440 h 522"/>
              <a:gd name="T38" fmla="*/ 988 w 1109"/>
              <a:gd name="T39" fmla="*/ 430 h 522"/>
              <a:gd name="T40" fmla="*/ 929 w 1109"/>
              <a:gd name="T41" fmla="*/ 309 h 522"/>
              <a:gd name="T42" fmla="*/ 825 w 1109"/>
              <a:gd name="T43" fmla="*/ 129 h 522"/>
              <a:gd name="T44" fmla="*/ 754 w 1109"/>
              <a:gd name="T45" fmla="*/ 96 h 522"/>
              <a:gd name="T46" fmla="*/ 556 w 1109"/>
              <a:gd name="T47" fmla="*/ 139 h 522"/>
              <a:gd name="T48" fmla="*/ 396 w 1109"/>
              <a:gd name="T49" fmla="*/ 173 h 522"/>
              <a:gd name="T50" fmla="*/ 306 w 1109"/>
              <a:gd name="T51" fmla="*/ 220 h 522"/>
              <a:gd name="T52" fmla="*/ 297 w 1109"/>
              <a:gd name="T53" fmla="*/ 174 h 522"/>
              <a:gd name="T54" fmla="*/ 239 w 1109"/>
              <a:gd name="T55" fmla="*/ 17 h 522"/>
              <a:gd name="T56" fmla="*/ 199 w 1109"/>
              <a:gd name="T57" fmla="*/ 0 h 522"/>
              <a:gd name="T58" fmla="*/ 147 w 1109"/>
              <a:gd name="T59" fmla="*/ 0 h 522"/>
              <a:gd name="T60" fmla="*/ 60 w 1109"/>
              <a:gd name="T61" fmla="*/ 46 h 522"/>
              <a:gd name="T62" fmla="*/ 34 w 1109"/>
              <a:gd name="T63" fmla="*/ 225 h 522"/>
              <a:gd name="T64" fmla="*/ 45 w 1109"/>
              <a:gd name="T65" fmla="*/ 272 h 522"/>
              <a:gd name="T66" fmla="*/ 60 w 1109"/>
              <a:gd name="T67" fmla="*/ 302 h 522"/>
              <a:gd name="T68" fmla="*/ 75 w 1109"/>
              <a:gd name="T69" fmla="*/ 330 h 522"/>
              <a:gd name="T70" fmla="*/ 86 w 1109"/>
              <a:gd name="T71" fmla="*/ 344 h 522"/>
              <a:gd name="T72" fmla="*/ 107 w 1109"/>
              <a:gd name="T73" fmla="*/ 380 h 522"/>
              <a:gd name="T74" fmla="*/ 174 w 1109"/>
              <a:gd name="T75" fmla="*/ 378 h 522"/>
              <a:gd name="T76" fmla="*/ 237 w 1109"/>
              <a:gd name="T77" fmla="*/ 411 h 522"/>
              <a:gd name="T78" fmla="*/ 277 w 1109"/>
              <a:gd name="T79" fmla="*/ 437 h 522"/>
              <a:gd name="T80" fmla="*/ 317 w 1109"/>
              <a:gd name="T81" fmla="*/ 522 h 522"/>
              <a:gd name="T82" fmla="*/ 778 w 1109"/>
              <a:gd name="T83" fmla="*/ 522 h 522"/>
              <a:gd name="T84" fmla="*/ 757 w 1109"/>
              <a:gd name="T85" fmla="*/ 458 h 5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109" h="522">
                <a:moveTo>
                  <a:pt x="757" y="458"/>
                </a:moveTo>
                <a:cubicBezTo>
                  <a:pt x="738" y="411"/>
                  <a:pt x="715" y="396"/>
                  <a:pt x="668" y="360"/>
                </a:cubicBezTo>
                <a:cubicBezTo>
                  <a:pt x="622" y="324"/>
                  <a:pt x="582" y="297"/>
                  <a:pt x="582" y="297"/>
                </a:cubicBezTo>
                <a:cubicBezTo>
                  <a:pt x="582" y="297"/>
                  <a:pt x="608" y="271"/>
                  <a:pt x="660" y="273"/>
                </a:cubicBezTo>
                <a:cubicBezTo>
                  <a:pt x="713" y="275"/>
                  <a:pt x="713" y="252"/>
                  <a:pt x="752" y="249"/>
                </a:cubicBezTo>
                <a:cubicBezTo>
                  <a:pt x="791" y="247"/>
                  <a:pt x="799" y="295"/>
                  <a:pt x="818" y="323"/>
                </a:cubicBezTo>
                <a:cubicBezTo>
                  <a:pt x="838" y="351"/>
                  <a:pt x="919" y="460"/>
                  <a:pt x="946" y="501"/>
                </a:cubicBezTo>
                <a:cubicBezTo>
                  <a:pt x="951" y="510"/>
                  <a:pt x="955" y="517"/>
                  <a:pt x="960" y="522"/>
                </a:cubicBezTo>
                <a:cubicBezTo>
                  <a:pt x="1097" y="522"/>
                  <a:pt x="1097" y="522"/>
                  <a:pt x="1097" y="522"/>
                </a:cubicBezTo>
                <a:cubicBezTo>
                  <a:pt x="1097" y="516"/>
                  <a:pt x="1098" y="510"/>
                  <a:pt x="1101" y="502"/>
                </a:cubicBezTo>
                <a:cubicBezTo>
                  <a:pt x="1107" y="486"/>
                  <a:pt x="1104" y="484"/>
                  <a:pt x="1106" y="476"/>
                </a:cubicBezTo>
                <a:cubicBezTo>
                  <a:pt x="1109" y="468"/>
                  <a:pt x="1105" y="457"/>
                  <a:pt x="1096" y="444"/>
                </a:cubicBezTo>
                <a:cubicBezTo>
                  <a:pt x="1088" y="431"/>
                  <a:pt x="1079" y="417"/>
                  <a:pt x="1065" y="408"/>
                </a:cubicBezTo>
                <a:cubicBezTo>
                  <a:pt x="1051" y="399"/>
                  <a:pt x="1051" y="390"/>
                  <a:pt x="1045" y="387"/>
                </a:cubicBezTo>
                <a:cubicBezTo>
                  <a:pt x="1040" y="385"/>
                  <a:pt x="1039" y="392"/>
                  <a:pt x="1039" y="402"/>
                </a:cubicBezTo>
                <a:cubicBezTo>
                  <a:pt x="1039" y="412"/>
                  <a:pt x="1036" y="422"/>
                  <a:pt x="1031" y="417"/>
                </a:cubicBezTo>
                <a:cubicBezTo>
                  <a:pt x="1026" y="411"/>
                  <a:pt x="1017" y="405"/>
                  <a:pt x="1005" y="399"/>
                </a:cubicBezTo>
                <a:cubicBezTo>
                  <a:pt x="993" y="394"/>
                  <a:pt x="991" y="395"/>
                  <a:pt x="996" y="404"/>
                </a:cubicBezTo>
                <a:cubicBezTo>
                  <a:pt x="1004" y="412"/>
                  <a:pt x="1008" y="435"/>
                  <a:pt x="1008" y="440"/>
                </a:cubicBezTo>
                <a:cubicBezTo>
                  <a:pt x="1008" y="446"/>
                  <a:pt x="992" y="444"/>
                  <a:pt x="988" y="430"/>
                </a:cubicBezTo>
                <a:cubicBezTo>
                  <a:pt x="984" y="416"/>
                  <a:pt x="957" y="368"/>
                  <a:pt x="929" y="309"/>
                </a:cubicBezTo>
                <a:cubicBezTo>
                  <a:pt x="901" y="249"/>
                  <a:pt x="832" y="149"/>
                  <a:pt x="825" y="129"/>
                </a:cubicBezTo>
                <a:cubicBezTo>
                  <a:pt x="818" y="108"/>
                  <a:pt x="810" y="98"/>
                  <a:pt x="754" y="96"/>
                </a:cubicBezTo>
                <a:cubicBezTo>
                  <a:pt x="697" y="94"/>
                  <a:pt x="619" y="112"/>
                  <a:pt x="556" y="139"/>
                </a:cubicBezTo>
                <a:cubicBezTo>
                  <a:pt x="493" y="167"/>
                  <a:pt x="437" y="180"/>
                  <a:pt x="396" y="173"/>
                </a:cubicBezTo>
                <a:cubicBezTo>
                  <a:pt x="354" y="165"/>
                  <a:pt x="309" y="215"/>
                  <a:pt x="306" y="220"/>
                </a:cubicBezTo>
                <a:cubicBezTo>
                  <a:pt x="302" y="225"/>
                  <a:pt x="298" y="210"/>
                  <a:pt x="297" y="174"/>
                </a:cubicBezTo>
                <a:cubicBezTo>
                  <a:pt x="297" y="138"/>
                  <a:pt x="298" y="53"/>
                  <a:pt x="239" y="17"/>
                </a:cubicBezTo>
                <a:cubicBezTo>
                  <a:pt x="225" y="8"/>
                  <a:pt x="212" y="3"/>
                  <a:pt x="199" y="0"/>
                </a:cubicBezTo>
                <a:cubicBezTo>
                  <a:pt x="147" y="0"/>
                  <a:pt x="147" y="0"/>
                  <a:pt x="147" y="0"/>
                </a:cubicBezTo>
                <a:cubicBezTo>
                  <a:pt x="118" y="6"/>
                  <a:pt x="89" y="22"/>
                  <a:pt x="60" y="46"/>
                </a:cubicBezTo>
                <a:cubicBezTo>
                  <a:pt x="0" y="95"/>
                  <a:pt x="12" y="210"/>
                  <a:pt x="34" y="225"/>
                </a:cubicBezTo>
                <a:cubicBezTo>
                  <a:pt x="55" y="240"/>
                  <a:pt x="52" y="254"/>
                  <a:pt x="45" y="272"/>
                </a:cubicBezTo>
                <a:cubicBezTo>
                  <a:pt x="38" y="290"/>
                  <a:pt x="49" y="304"/>
                  <a:pt x="60" y="302"/>
                </a:cubicBezTo>
                <a:cubicBezTo>
                  <a:pt x="72" y="295"/>
                  <a:pt x="69" y="327"/>
                  <a:pt x="75" y="330"/>
                </a:cubicBezTo>
                <a:cubicBezTo>
                  <a:pt x="87" y="334"/>
                  <a:pt x="76" y="340"/>
                  <a:pt x="86" y="344"/>
                </a:cubicBezTo>
                <a:cubicBezTo>
                  <a:pt x="102" y="357"/>
                  <a:pt x="93" y="372"/>
                  <a:pt x="107" y="380"/>
                </a:cubicBezTo>
                <a:cubicBezTo>
                  <a:pt x="122" y="388"/>
                  <a:pt x="151" y="374"/>
                  <a:pt x="174" y="378"/>
                </a:cubicBezTo>
                <a:cubicBezTo>
                  <a:pt x="197" y="381"/>
                  <a:pt x="216" y="403"/>
                  <a:pt x="237" y="411"/>
                </a:cubicBezTo>
                <a:cubicBezTo>
                  <a:pt x="251" y="417"/>
                  <a:pt x="277" y="437"/>
                  <a:pt x="277" y="437"/>
                </a:cubicBezTo>
                <a:cubicBezTo>
                  <a:pt x="294" y="455"/>
                  <a:pt x="311" y="494"/>
                  <a:pt x="317" y="522"/>
                </a:cubicBezTo>
                <a:cubicBezTo>
                  <a:pt x="778" y="522"/>
                  <a:pt x="778" y="522"/>
                  <a:pt x="778" y="522"/>
                </a:cubicBezTo>
                <a:cubicBezTo>
                  <a:pt x="771" y="500"/>
                  <a:pt x="765" y="480"/>
                  <a:pt x="757" y="45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>
              <a:solidFill>
                <a:prstClr val="black"/>
              </a:solidFill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4506386" y="2823633"/>
            <a:ext cx="2463801" cy="1117600"/>
            <a:chOff x="3379787" y="2117725"/>
            <a:chExt cx="1847851" cy="838200"/>
          </a:xfrm>
          <a:solidFill>
            <a:schemeClr val="accent2"/>
          </a:solidFill>
        </p:grpSpPr>
        <p:sp>
          <p:nvSpPr>
            <p:cNvPr id="17" name="Freeform 19"/>
            <p:cNvSpPr>
              <a:spLocks/>
            </p:cNvSpPr>
            <p:nvPr/>
          </p:nvSpPr>
          <p:spPr bwMode="auto">
            <a:xfrm>
              <a:off x="3379787" y="2117725"/>
              <a:ext cx="1681163" cy="838200"/>
            </a:xfrm>
            <a:custGeom>
              <a:avLst/>
              <a:gdLst>
                <a:gd name="T0" fmla="*/ 874 w 1048"/>
                <a:gd name="T1" fmla="*/ 103 h 523"/>
                <a:gd name="T2" fmla="*/ 833 w 1048"/>
                <a:gd name="T3" fmla="*/ 0 h 523"/>
                <a:gd name="T4" fmla="*/ 372 w 1048"/>
                <a:gd name="T5" fmla="*/ 0 h 523"/>
                <a:gd name="T6" fmla="*/ 375 w 1048"/>
                <a:gd name="T7" fmla="*/ 21 h 523"/>
                <a:gd name="T8" fmla="*/ 367 w 1048"/>
                <a:gd name="T9" fmla="*/ 101 h 523"/>
                <a:gd name="T10" fmla="*/ 365 w 1048"/>
                <a:gd name="T11" fmla="*/ 204 h 523"/>
                <a:gd name="T12" fmla="*/ 377 w 1048"/>
                <a:gd name="T13" fmla="*/ 250 h 523"/>
                <a:gd name="T14" fmla="*/ 344 w 1048"/>
                <a:gd name="T15" fmla="*/ 241 h 523"/>
                <a:gd name="T16" fmla="*/ 257 w 1048"/>
                <a:gd name="T17" fmla="*/ 226 h 523"/>
                <a:gd name="T18" fmla="*/ 163 w 1048"/>
                <a:gd name="T19" fmla="*/ 182 h 523"/>
                <a:gd name="T20" fmla="*/ 153 w 1048"/>
                <a:gd name="T21" fmla="*/ 143 h 523"/>
                <a:gd name="T22" fmla="*/ 128 w 1048"/>
                <a:gd name="T23" fmla="*/ 96 h 523"/>
                <a:gd name="T24" fmla="*/ 102 w 1048"/>
                <a:gd name="T25" fmla="*/ 95 h 523"/>
                <a:gd name="T26" fmla="*/ 74 w 1048"/>
                <a:gd name="T27" fmla="*/ 82 h 523"/>
                <a:gd name="T28" fmla="*/ 52 w 1048"/>
                <a:gd name="T29" fmla="*/ 77 h 523"/>
                <a:gd name="T30" fmla="*/ 33 w 1048"/>
                <a:gd name="T31" fmla="*/ 94 h 523"/>
                <a:gd name="T32" fmla="*/ 20 w 1048"/>
                <a:gd name="T33" fmla="*/ 108 h 523"/>
                <a:gd name="T34" fmla="*/ 11 w 1048"/>
                <a:gd name="T35" fmla="*/ 131 h 523"/>
                <a:gd name="T36" fmla="*/ 8 w 1048"/>
                <a:gd name="T37" fmla="*/ 144 h 523"/>
                <a:gd name="T38" fmla="*/ 9 w 1048"/>
                <a:gd name="T39" fmla="*/ 164 h 523"/>
                <a:gd name="T40" fmla="*/ 11 w 1048"/>
                <a:gd name="T41" fmla="*/ 183 h 523"/>
                <a:gd name="T42" fmla="*/ 39 w 1048"/>
                <a:gd name="T43" fmla="*/ 211 h 523"/>
                <a:gd name="T44" fmla="*/ 69 w 1048"/>
                <a:gd name="T45" fmla="*/ 218 h 523"/>
                <a:gd name="T46" fmla="*/ 81 w 1048"/>
                <a:gd name="T47" fmla="*/ 231 h 523"/>
                <a:gd name="T48" fmla="*/ 245 w 1048"/>
                <a:gd name="T49" fmla="*/ 313 h 523"/>
                <a:gd name="T50" fmla="*/ 410 w 1048"/>
                <a:gd name="T51" fmla="*/ 373 h 523"/>
                <a:gd name="T52" fmla="*/ 483 w 1048"/>
                <a:gd name="T53" fmla="*/ 297 h 523"/>
                <a:gd name="T54" fmla="*/ 516 w 1048"/>
                <a:gd name="T55" fmla="*/ 162 h 523"/>
                <a:gd name="T56" fmla="*/ 553 w 1048"/>
                <a:gd name="T57" fmla="*/ 178 h 523"/>
                <a:gd name="T58" fmla="*/ 612 w 1048"/>
                <a:gd name="T59" fmla="*/ 266 h 523"/>
                <a:gd name="T60" fmla="*/ 664 w 1048"/>
                <a:gd name="T61" fmla="*/ 375 h 523"/>
                <a:gd name="T62" fmla="*/ 523 w 1048"/>
                <a:gd name="T63" fmla="*/ 431 h 523"/>
                <a:gd name="T64" fmla="*/ 274 w 1048"/>
                <a:gd name="T65" fmla="*/ 523 h 523"/>
                <a:gd name="T66" fmla="*/ 1048 w 1048"/>
                <a:gd name="T67" fmla="*/ 523 h 523"/>
                <a:gd name="T68" fmla="*/ 1022 w 1048"/>
                <a:gd name="T69" fmla="*/ 386 h 523"/>
                <a:gd name="T70" fmla="*/ 874 w 1048"/>
                <a:gd name="T71" fmla="*/ 103 h 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048" h="523">
                  <a:moveTo>
                    <a:pt x="874" y="103"/>
                  </a:moveTo>
                  <a:cubicBezTo>
                    <a:pt x="853" y="59"/>
                    <a:pt x="842" y="28"/>
                    <a:pt x="833" y="0"/>
                  </a:cubicBezTo>
                  <a:cubicBezTo>
                    <a:pt x="372" y="0"/>
                    <a:pt x="372" y="0"/>
                    <a:pt x="372" y="0"/>
                  </a:cubicBezTo>
                  <a:cubicBezTo>
                    <a:pt x="374" y="8"/>
                    <a:pt x="375" y="15"/>
                    <a:pt x="375" y="21"/>
                  </a:cubicBezTo>
                  <a:cubicBezTo>
                    <a:pt x="375" y="48"/>
                    <a:pt x="375" y="73"/>
                    <a:pt x="367" y="101"/>
                  </a:cubicBezTo>
                  <a:cubicBezTo>
                    <a:pt x="358" y="129"/>
                    <a:pt x="350" y="189"/>
                    <a:pt x="365" y="204"/>
                  </a:cubicBezTo>
                  <a:cubicBezTo>
                    <a:pt x="380" y="220"/>
                    <a:pt x="378" y="249"/>
                    <a:pt x="377" y="250"/>
                  </a:cubicBezTo>
                  <a:cubicBezTo>
                    <a:pt x="375" y="251"/>
                    <a:pt x="367" y="249"/>
                    <a:pt x="344" y="241"/>
                  </a:cubicBezTo>
                  <a:cubicBezTo>
                    <a:pt x="322" y="233"/>
                    <a:pt x="289" y="236"/>
                    <a:pt x="257" y="226"/>
                  </a:cubicBezTo>
                  <a:cubicBezTo>
                    <a:pt x="224" y="216"/>
                    <a:pt x="181" y="190"/>
                    <a:pt x="163" y="182"/>
                  </a:cubicBezTo>
                  <a:cubicBezTo>
                    <a:pt x="145" y="173"/>
                    <a:pt x="154" y="164"/>
                    <a:pt x="153" y="143"/>
                  </a:cubicBezTo>
                  <a:cubicBezTo>
                    <a:pt x="152" y="121"/>
                    <a:pt x="140" y="107"/>
                    <a:pt x="128" y="96"/>
                  </a:cubicBezTo>
                  <a:cubicBezTo>
                    <a:pt x="116" y="85"/>
                    <a:pt x="107" y="89"/>
                    <a:pt x="102" y="95"/>
                  </a:cubicBezTo>
                  <a:cubicBezTo>
                    <a:pt x="98" y="100"/>
                    <a:pt x="79" y="94"/>
                    <a:pt x="74" y="82"/>
                  </a:cubicBezTo>
                  <a:cubicBezTo>
                    <a:pt x="69" y="70"/>
                    <a:pt x="61" y="71"/>
                    <a:pt x="52" y="77"/>
                  </a:cubicBezTo>
                  <a:cubicBezTo>
                    <a:pt x="42" y="83"/>
                    <a:pt x="33" y="85"/>
                    <a:pt x="33" y="94"/>
                  </a:cubicBezTo>
                  <a:cubicBezTo>
                    <a:pt x="33" y="102"/>
                    <a:pt x="29" y="108"/>
                    <a:pt x="20" y="108"/>
                  </a:cubicBezTo>
                  <a:cubicBezTo>
                    <a:pt x="11" y="109"/>
                    <a:pt x="1" y="124"/>
                    <a:pt x="11" y="131"/>
                  </a:cubicBezTo>
                  <a:cubicBezTo>
                    <a:pt x="21" y="138"/>
                    <a:pt x="1" y="138"/>
                    <a:pt x="8" y="144"/>
                  </a:cubicBezTo>
                  <a:cubicBezTo>
                    <a:pt x="14" y="151"/>
                    <a:pt x="0" y="158"/>
                    <a:pt x="9" y="164"/>
                  </a:cubicBezTo>
                  <a:cubicBezTo>
                    <a:pt x="19" y="169"/>
                    <a:pt x="8" y="170"/>
                    <a:pt x="11" y="183"/>
                  </a:cubicBezTo>
                  <a:cubicBezTo>
                    <a:pt x="15" y="196"/>
                    <a:pt x="20" y="195"/>
                    <a:pt x="39" y="211"/>
                  </a:cubicBezTo>
                  <a:cubicBezTo>
                    <a:pt x="59" y="227"/>
                    <a:pt x="69" y="218"/>
                    <a:pt x="69" y="218"/>
                  </a:cubicBezTo>
                  <a:cubicBezTo>
                    <a:pt x="69" y="218"/>
                    <a:pt x="69" y="218"/>
                    <a:pt x="81" y="231"/>
                  </a:cubicBezTo>
                  <a:cubicBezTo>
                    <a:pt x="98" y="251"/>
                    <a:pt x="187" y="282"/>
                    <a:pt x="245" y="313"/>
                  </a:cubicBezTo>
                  <a:cubicBezTo>
                    <a:pt x="302" y="344"/>
                    <a:pt x="363" y="373"/>
                    <a:pt x="410" y="373"/>
                  </a:cubicBezTo>
                  <a:cubicBezTo>
                    <a:pt x="456" y="374"/>
                    <a:pt x="475" y="342"/>
                    <a:pt x="483" y="297"/>
                  </a:cubicBezTo>
                  <a:cubicBezTo>
                    <a:pt x="491" y="253"/>
                    <a:pt x="516" y="162"/>
                    <a:pt x="516" y="162"/>
                  </a:cubicBezTo>
                  <a:cubicBezTo>
                    <a:pt x="516" y="162"/>
                    <a:pt x="516" y="167"/>
                    <a:pt x="553" y="178"/>
                  </a:cubicBezTo>
                  <a:cubicBezTo>
                    <a:pt x="595" y="188"/>
                    <a:pt x="602" y="223"/>
                    <a:pt x="612" y="266"/>
                  </a:cubicBezTo>
                  <a:cubicBezTo>
                    <a:pt x="623" y="308"/>
                    <a:pt x="655" y="355"/>
                    <a:pt x="664" y="375"/>
                  </a:cubicBezTo>
                  <a:cubicBezTo>
                    <a:pt x="672" y="394"/>
                    <a:pt x="610" y="404"/>
                    <a:pt x="523" y="431"/>
                  </a:cubicBezTo>
                  <a:cubicBezTo>
                    <a:pt x="447" y="454"/>
                    <a:pt x="349" y="494"/>
                    <a:pt x="274" y="523"/>
                  </a:cubicBezTo>
                  <a:cubicBezTo>
                    <a:pt x="1048" y="523"/>
                    <a:pt x="1048" y="523"/>
                    <a:pt x="1048" y="523"/>
                  </a:cubicBezTo>
                  <a:cubicBezTo>
                    <a:pt x="1038" y="480"/>
                    <a:pt x="1029" y="435"/>
                    <a:pt x="1022" y="386"/>
                  </a:cubicBezTo>
                  <a:cubicBezTo>
                    <a:pt x="1001" y="241"/>
                    <a:pt x="914" y="185"/>
                    <a:pt x="874" y="10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prstClr val="black"/>
                </a:solidFill>
              </a:endParaRPr>
            </a:p>
          </p:txBody>
        </p:sp>
        <p:sp>
          <p:nvSpPr>
            <p:cNvPr id="18" name="Freeform 20"/>
            <p:cNvSpPr>
              <a:spLocks/>
            </p:cNvSpPr>
            <p:nvPr/>
          </p:nvSpPr>
          <p:spPr bwMode="auto">
            <a:xfrm>
              <a:off x="5008563" y="2117725"/>
              <a:ext cx="219075" cy="93663"/>
            </a:xfrm>
            <a:custGeom>
              <a:avLst/>
              <a:gdLst>
                <a:gd name="T0" fmla="*/ 53 w 137"/>
                <a:gd name="T1" fmla="*/ 38 h 59"/>
                <a:gd name="T2" fmla="*/ 94 w 137"/>
                <a:gd name="T3" fmla="*/ 56 h 59"/>
                <a:gd name="T4" fmla="*/ 114 w 137"/>
                <a:gd name="T5" fmla="*/ 32 h 59"/>
                <a:gd name="T6" fmla="*/ 132 w 137"/>
                <a:gd name="T7" fmla="*/ 17 h 59"/>
                <a:gd name="T8" fmla="*/ 137 w 137"/>
                <a:gd name="T9" fmla="*/ 0 h 59"/>
                <a:gd name="T10" fmla="*/ 0 w 137"/>
                <a:gd name="T11" fmla="*/ 0 h 59"/>
                <a:gd name="T12" fmla="*/ 53 w 137"/>
                <a:gd name="T13" fmla="*/ 38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7" h="59">
                  <a:moveTo>
                    <a:pt x="53" y="38"/>
                  </a:moveTo>
                  <a:cubicBezTo>
                    <a:pt x="78" y="45"/>
                    <a:pt x="81" y="54"/>
                    <a:pt x="94" y="56"/>
                  </a:cubicBezTo>
                  <a:cubicBezTo>
                    <a:pt x="108" y="59"/>
                    <a:pt x="109" y="40"/>
                    <a:pt x="114" y="32"/>
                  </a:cubicBezTo>
                  <a:cubicBezTo>
                    <a:pt x="120" y="23"/>
                    <a:pt x="126" y="31"/>
                    <a:pt x="132" y="17"/>
                  </a:cubicBezTo>
                  <a:cubicBezTo>
                    <a:pt x="135" y="11"/>
                    <a:pt x="136" y="6"/>
                    <a:pt x="13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25"/>
                    <a:pt x="32" y="32"/>
                    <a:pt x="53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prstClr val="black"/>
                </a:solidFill>
              </a:endParaRPr>
            </a:p>
          </p:txBody>
        </p:sp>
      </p:grpSp>
      <p:sp>
        <p:nvSpPr>
          <p:cNvPr id="19" name="Freeform 21"/>
          <p:cNvSpPr>
            <a:spLocks/>
          </p:cNvSpPr>
          <p:nvPr/>
        </p:nvSpPr>
        <p:spPr bwMode="auto">
          <a:xfrm>
            <a:off x="4785789" y="3941234"/>
            <a:ext cx="2705100" cy="1119717"/>
          </a:xfrm>
          <a:custGeom>
            <a:avLst/>
            <a:gdLst>
              <a:gd name="T0" fmla="*/ 114 w 1264"/>
              <a:gd name="T1" fmla="*/ 11 h 523"/>
              <a:gd name="T2" fmla="*/ 24 w 1264"/>
              <a:gd name="T3" fmla="*/ 161 h 523"/>
              <a:gd name="T4" fmla="*/ 204 w 1264"/>
              <a:gd name="T5" fmla="*/ 331 h 523"/>
              <a:gd name="T6" fmla="*/ 481 w 1264"/>
              <a:gd name="T7" fmla="*/ 520 h 523"/>
              <a:gd name="T8" fmla="*/ 484 w 1264"/>
              <a:gd name="T9" fmla="*/ 523 h 523"/>
              <a:gd name="T10" fmla="*/ 684 w 1264"/>
              <a:gd name="T11" fmla="*/ 523 h 523"/>
              <a:gd name="T12" fmla="*/ 618 w 1264"/>
              <a:gd name="T13" fmla="*/ 473 h 523"/>
              <a:gd name="T14" fmla="*/ 472 w 1264"/>
              <a:gd name="T15" fmla="*/ 344 h 523"/>
              <a:gd name="T16" fmla="*/ 363 w 1264"/>
              <a:gd name="T17" fmla="*/ 151 h 523"/>
              <a:gd name="T18" fmla="*/ 464 w 1264"/>
              <a:gd name="T19" fmla="*/ 159 h 523"/>
              <a:gd name="T20" fmla="*/ 715 w 1264"/>
              <a:gd name="T21" fmla="*/ 133 h 523"/>
              <a:gd name="T22" fmla="*/ 861 w 1264"/>
              <a:gd name="T23" fmla="*/ 403 h 523"/>
              <a:gd name="T24" fmla="*/ 944 w 1264"/>
              <a:gd name="T25" fmla="*/ 523 h 523"/>
              <a:gd name="T26" fmla="*/ 1264 w 1264"/>
              <a:gd name="T27" fmla="*/ 523 h 523"/>
              <a:gd name="T28" fmla="*/ 1120 w 1264"/>
              <a:gd name="T29" fmla="*/ 444 h 523"/>
              <a:gd name="T30" fmla="*/ 988 w 1264"/>
              <a:gd name="T31" fmla="*/ 241 h 523"/>
              <a:gd name="T32" fmla="*/ 917 w 1264"/>
              <a:gd name="T33" fmla="*/ 0 h 523"/>
              <a:gd name="T34" fmla="*/ 143 w 1264"/>
              <a:gd name="T35" fmla="*/ 0 h 523"/>
              <a:gd name="T36" fmla="*/ 114 w 1264"/>
              <a:gd name="T37" fmla="*/ 11 h 5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264" h="523">
                <a:moveTo>
                  <a:pt x="114" y="11"/>
                </a:moveTo>
                <a:cubicBezTo>
                  <a:pt x="38" y="40"/>
                  <a:pt x="0" y="83"/>
                  <a:pt x="24" y="161"/>
                </a:cubicBezTo>
                <a:cubicBezTo>
                  <a:pt x="49" y="239"/>
                  <a:pt x="139" y="276"/>
                  <a:pt x="204" y="331"/>
                </a:cubicBezTo>
                <a:cubicBezTo>
                  <a:pt x="268" y="386"/>
                  <a:pt x="431" y="485"/>
                  <a:pt x="481" y="520"/>
                </a:cubicBezTo>
                <a:cubicBezTo>
                  <a:pt x="482" y="521"/>
                  <a:pt x="483" y="522"/>
                  <a:pt x="484" y="523"/>
                </a:cubicBezTo>
                <a:cubicBezTo>
                  <a:pt x="684" y="523"/>
                  <a:pt x="684" y="523"/>
                  <a:pt x="684" y="523"/>
                </a:cubicBezTo>
                <a:cubicBezTo>
                  <a:pt x="667" y="506"/>
                  <a:pt x="646" y="489"/>
                  <a:pt x="618" y="473"/>
                </a:cubicBezTo>
                <a:cubicBezTo>
                  <a:pt x="563" y="441"/>
                  <a:pt x="519" y="404"/>
                  <a:pt x="472" y="344"/>
                </a:cubicBezTo>
                <a:cubicBezTo>
                  <a:pt x="426" y="284"/>
                  <a:pt x="347" y="158"/>
                  <a:pt x="363" y="151"/>
                </a:cubicBezTo>
                <a:cubicBezTo>
                  <a:pt x="379" y="145"/>
                  <a:pt x="425" y="156"/>
                  <a:pt x="464" y="159"/>
                </a:cubicBezTo>
                <a:cubicBezTo>
                  <a:pt x="643" y="162"/>
                  <a:pt x="715" y="133"/>
                  <a:pt x="715" y="133"/>
                </a:cubicBezTo>
                <a:cubicBezTo>
                  <a:pt x="755" y="230"/>
                  <a:pt x="824" y="356"/>
                  <a:pt x="861" y="403"/>
                </a:cubicBezTo>
                <a:cubicBezTo>
                  <a:pt x="897" y="451"/>
                  <a:pt x="895" y="476"/>
                  <a:pt x="944" y="523"/>
                </a:cubicBezTo>
                <a:cubicBezTo>
                  <a:pt x="1264" y="523"/>
                  <a:pt x="1264" y="523"/>
                  <a:pt x="1264" y="523"/>
                </a:cubicBezTo>
                <a:cubicBezTo>
                  <a:pt x="1212" y="483"/>
                  <a:pt x="1154" y="458"/>
                  <a:pt x="1120" y="444"/>
                </a:cubicBezTo>
                <a:cubicBezTo>
                  <a:pt x="1069" y="423"/>
                  <a:pt x="1030" y="371"/>
                  <a:pt x="988" y="241"/>
                </a:cubicBezTo>
                <a:cubicBezTo>
                  <a:pt x="960" y="156"/>
                  <a:pt x="936" y="82"/>
                  <a:pt x="917" y="0"/>
                </a:cubicBezTo>
                <a:cubicBezTo>
                  <a:pt x="143" y="0"/>
                  <a:pt x="143" y="0"/>
                  <a:pt x="143" y="0"/>
                </a:cubicBezTo>
                <a:cubicBezTo>
                  <a:pt x="133" y="4"/>
                  <a:pt x="123" y="8"/>
                  <a:pt x="114" y="1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>
              <a:solidFill>
                <a:prstClr val="black"/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5535084" y="5060953"/>
            <a:ext cx="2607733" cy="1115484"/>
            <a:chOff x="4151313" y="3795713"/>
            <a:chExt cx="1955800" cy="836613"/>
          </a:xfrm>
          <a:solidFill>
            <a:schemeClr val="accent4"/>
          </a:solidFill>
        </p:grpSpPr>
        <p:sp>
          <p:nvSpPr>
            <p:cNvPr id="20" name="Freeform 22"/>
            <p:cNvSpPr>
              <a:spLocks/>
            </p:cNvSpPr>
            <p:nvPr/>
          </p:nvSpPr>
          <p:spPr bwMode="auto">
            <a:xfrm>
              <a:off x="5103813" y="3795713"/>
              <a:ext cx="1003300" cy="836613"/>
            </a:xfrm>
            <a:custGeom>
              <a:avLst/>
              <a:gdLst>
                <a:gd name="T0" fmla="*/ 2 w 625"/>
                <a:gd name="T1" fmla="*/ 1 h 522"/>
                <a:gd name="T2" fmla="*/ 150 w 625"/>
                <a:gd name="T3" fmla="*/ 93 h 522"/>
                <a:gd name="T4" fmla="*/ 410 w 625"/>
                <a:gd name="T5" fmla="*/ 264 h 522"/>
                <a:gd name="T6" fmla="*/ 468 w 625"/>
                <a:gd name="T7" fmla="*/ 353 h 522"/>
                <a:gd name="T8" fmla="*/ 402 w 625"/>
                <a:gd name="T9" fmla="*/ 463 h 522"/>
                <a:gd name="T10" fmla="*/ 361 w 625"/>
                <a:gd name="T11" fmla="*/ 508 h 522"/>
                <a:gd name="T12" fmla="*/ 365 w 625"/>
                <a:gd name="T13" fmla="*/ 522 h 522"/>
                <a:gd name="T14" fmla="*/ 426 w 625"/>
                <a:gd name="T15" fmla="*/ 522 h 522"/>
                <a:gd name="T16" fmla="*/ 486 w 625"/>
                <a:gd name="T17" fmla="*/ 488 h 522"/>
                <a:gd name="T18" fmla="*/ 574 w 625"/>
                <a:gd name="T19" fmla="*/ 403 h 522"/>
                <a:gd name="T20" fmla="*/ 585 w 625"/>
                <a:gd name="T21" fmla="*/ 308 h 522"/>
                <a:gd name="T22" fmla="*/ 509 w 625"/>
                <a:gd name="T23" fmla="*/ 215 h 522"/>
                <a:gd name="T24" fmla="*/ 391 w 625"/>
                <a:gd name="T25" fmla="*/ 68 h 522"/>
                <a:gd name="T26" fmla="*/ 320 w 625"/>
                <a:gd name="T27" fmla="*/ 0 h 522"/>
                <a:gd name="T28" fmla="*/ 0 w 625"/>
                <a:gd name="T29" fmla="*/ 0 h 522"/>
                <a:gd name="T30" fmla="*/ 2 w 625"/>
                <a:gd name="T31" fmla="*/ 1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25" h="522">
                  <a:moveTo>
                    <a:pt x="2" y="1"/>
                  </a:moveTo>
                  <a:cubicBezTo>
                    <a:pt x="53" y="49"/>
                    <a:pt x="71" y="33"/>
                    <a:pt x="150" y="93"/>
                  </a:cubicBezTo>
                  <a:cubicBezTo>
                    <a:pt x="225" y="156"/>
                    <a:pt x="367" y="232"/>
                    <a:pt x="410" y="264"/>
                  </a:cubicBezTo>
                  <a:cubicBezTo>
                    <a:pt x="453" y="296"/>
                    <a:pt x="469" y="311"/>
                    <a:pt x="468" y="353"/>
                  </a:cubicBezTo>
                  <a:cubicBezTo>
                    <a:pt x="467" y="395"/>
                    <a:pt x="433" y="449"/>
                    <a:pt x="402" y="463"/>
                  </a:cubicBezTo>
                  <a:cubicBezTo>
                    <a:pt x="371" y="477"/>
                    <a:pt x="363" y="481"/>
                    <a:pt x="361" y="508"/>
                  </a:cubicBezTo>
                  <a:cubicBezTo>
                    <a:pt x="361" y="515"/>
                    <a:pt x="362" y="520"/>
                    <a:pt x="365" y="522"/>
                  </a:cubicBezTo>
                  <a:cubicBezTo>
                    <a:pt x="426" y="522"/>
                    <a:pt x="426" y="522"/>
                    <a:pt x="426" y="522"/>
                  </a:cubicBezTo>
                  <a:cubicBezTo>
                    <a:pt x="444" y="521"/>
                    <a:pt x="464" y="514"/>
                    <a:pt x="486" y="488"/>
                  </a:cubicBezTo>
                  <a:cubicBezTo>
                    <a:pt x="517" y="451"/>
                    <a:pt x="525" y="423"/>
                    <a:pt x="574" y="403"/>
                  </a:cubicBezTo>
                  <a:cubicBezTo>
                    <a:pt x="623" y="382"/>
                    <a:pt x="625" y="339"/>
                    <a:pt x="585" y="308"/>
                  </a:cubicBezTo>
                  <a:cubicBezTo>
                    <a:pt x="546" y="277"/>
                    <a:pt x="557" y="261"/>
                    <a:pt x="509" y="215"/>
                  </a:cubicBezTo>
                  <a:cubicBezTo>
                    <a:pt x="461" y="168"/>
                    <a:pt x="452" y="149"/>
                    <a:pt x="391" y="68"/>
                  </a:cubicBezTo>
                  <a:cubicBezTo>
                    <a:pt x="371" y="42"/>
                    <a:pt x="346" y="19"/>
                    <a:pt x="32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1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prstClr val="black"/>
                </a:solidFill>
              </a:endParaRPr>
            </a:p>
          </p:txBody>
        </p:sp>
        <p:sp>
          <p:nvSpPr>
            <p:cNvPr id="21" name="Freeform 23"/>
            <p:cNvSpPr>
              <a:spLocks/>
            </p:cNvSpPr>
            <p:nvPr/>
          </p:nvSpPr>
          <p:spPr bwMode="auto">
            <a:xfrm>
              <a:off x="4151313" y="3795713"/>
              <a:ext cx="638175" cy="396875"/>
            </a:xfrm>
            <a:custGeom>
              <a:avLst/>
              <a:gdLst>
                <a:gd name="T0" fmla="*/ 164 w 398"/>
                <a:gd name="T1" fmla="*/ 92 h 248"/>
                <a:gd name="T2" fmla="*/ 72 w 398"/>
                <a:gd name="T3" fmla="*/ 186 h 248"/>
                <a:gd name="T4" fmla="*/ 1 w 398"/>
                <a:gd name="T5" fmla="*/ 208 h 248"/>
                <a:gd name="T6" fmla="*/ 49 w 398"/>
                <a:gd name="T7" fmla="*/ 244 h 248"/>
                <a:gd name="T8" fmla="*/ 119 w 398"/>
                <a:gd name="T9" fmla="*/ 248 h 248"/>
                <a:gd name="T10" fmla="*/ 208 w 398"/>
                <a:gd name="T11" fmla="*/ 208 h 248"/>
                <a:gd name="T12" fmla="*/ 370 w 398"/>
                <a:gd name="T13" fmla="*/ 105 h 248"/>
                <a:gd name="T14" fmla="*/ 374 w 398"/>
                <a:gd name="T15" fmla="*/ 44 h 248"/>
                <a:gd name="T16" fmla="*/ 334 w 398"/>
                <a:gd name="T17" fmla="*/ 0 h 248"/>
                <a:gd name="T18" fmla="*/ 134 w 398"/>
                <a:gd name="T19" fmla="*/ 0 h 248"/>
                <a:gd name="T20" fmla="*/ 164 w 398"/>
                <a:gd name="T21" fmla="*/ 92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98" h="248">
                  <a:moveTo>
                    <a:pt x="164" y="92"/>
                  </a:moveTo>
                  <a:cubicBezTo>
                    <a:pt x="139" y="125"/>
                    <a:pt x="108" y="169"/>
                    <a:pt x="72" y="186"/>
                  </a:cubicBezTo>
                  <a:cubicBezTo>
                    <a:pt x="36" y="203"/>
                    <a:pt x="1" y="192"/>
                    <a:pt x="1" y="208"/>
                  </a:cubicBezTo>
                  <a:cubicBezTo>
                    <a:pt x="0" y="225"/>
                    <a:pt x="19" y="243"/>
                    <a:pt x="49" y="244"/>
                  </a:cubicBezTo>
                  <a:cubicBezTo>
                    <a:pt x="79" y="246"/>
                    <a:pt x="84" y="247"/>
                    <a:pt x="119" y="248"/>
                  </a:cubicBezTo>
                  <a:cubicBezTo>
                    <a:pt x="153" y="248"/>
                    <a:pt x="208" y="208"/>
                    <a:pt x="208" y="208"/>
                  </a:cubicBezTo>
                  <a:cubicBezTo>
                    <a:pt x="276" y="152"/>
                    <a:pt x="342" y="125"/>
                    <a:pt x="370" y="105"/>
                  </a:cubicBezTo>
                  <a:cubicBezTo>
                    <a:pt x="398" y="86"/>
                    <a:pt x="397" y="73"/>
                    <a:pt x="374" y="44"/>
                  </a:cubicBezTo>
                  <a:cubicBezTo>
                    <a:pt x="362" y="30"/>
                    <a:pt x="350" y="15"/>
                    <a:pt x="334" y="0"/>
                  </a:cubicBezTo>
                  <a:cubicBezTo>
                    <a:pt x="134" y="0"/>
                    <a:pt x="134" y="0"/>
                    <a:pt x="134" y="0"/>
                  </a:cubicBezTo>
                  <a:cubicBezTo>
                    <a:pt x="180" y="34"/>
                    <a:pt x="189" y="59"/>
                    <a:pt x="164" y="9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prstClr val="black"/>
                </a:solidFill>
              </a:endParaRPr>
            </a:p>
          </p:txBody>
        </p:sp>
      </p:grpSp>
      <p:sp>
        <p:nvSpPr>
          <p:cNvPr id="22" name="Freeform 24"/>
          <p:cNvSpPr>
            <a:spLocks noEditPoints="1"/>
          </p:cNvSpPr>
          <p:nvPr/>
        </p:nvSpPr>
        <p:spPr bwMode="auto">
          <a:xfrm>
            <a:off x="5050367" y="1706033"/>
            <a:ext cx="3134784" cy="4470400"/>
          </a:xfrm>
          <a:custGeom>
            <a:avLst/>
            <a:gdLst>
              <a:gd name="T0" fmla="*/ 626 w 1466"/>
              <a:gd name="T1" fmla="*/ 129 h 2090"/>
              <a:gd name="T2" fmla="*/ 789 w 1466"/>
              <a:gd name="T3" fmla="*/ 430 h 2090"/>
              <a:gd name="T4" fmla="*/ 797 w 1466"/>
              <a:gd name="T5" fmla="*/ 404 h 2090"/>
              <a:gd name="T6" fmla="*/ 832 w 1466"/>
              <a:gd name="T7" fmla="*/ 417 h 2090"/>
              <a:gd name="T8" fmla="*/ 846 w 1466"/>
              <a:gd name="T9" fmla="*/ 387 h 2090"/>
              <a:gd name="T10" fmla="*/ 897 w 1466"/>
              <a:gd name="T11" fmla="*/ 444 h 2090"/>
              <a:gd name="T12" fmla="*/ 902 w 1466"/>
              <a:gd name="T13" fmla="*/ 502 h 2090"/>
              <a:gd name="T14" fmla="*/ 926 w 1466"/>
              <a:gd name="T15" fmla="*/ 522 h 2090"/>
              <a:gd name="T16" fmla="*/ 929 w 1466"/>
              <a:gd name="T17" fmla="*/ 510 h 2090"/>
              <a:gd name="T18" fmla="*/ 935 w 1466"/>
              <a:gd name="T19" fmla="*/ 481 h 2090"/>
              <a:gd name="T20" fmla="*/ 920 w 1466"/>
              <a:gd name="T21" fmla="*/ 423 h 2090"/>
              <a:gd name="T22" fmla="*/ 876 w 1466"/>
              <a:gd name="T23" fmla="*/ 375 h 2090"/>
              <a:gd name="T24" fmla="*/ 844 w 1466"/>
              <a:gd name="T25" fmla="*/ 355 h 2090"/>
              <a:gd name="T26" fmla="*/ 796 w 1466"/>
              <a:gd name="T27" fmla="*/ 364 h 2090"/>
              <a:gd name="T28" fmla="*/ 756 w 1466"/>
              <a:gd name="T29" fmla="*/ 294 h 2090"/>
              <a:gd name="T30" fmla="*/ 653 w 1466"/>
              <a:gd name="T31" fmla="*/ 116 h 2090"/>
              <a:gd name="T32" fmla="*/ 546 w 1466"/>
              <a:gd name="T33" fmla="*/ 64 h 2090"/>
              <a:gd name="T34" fmla="*/ 221 w 1466"/>
              <a:gd name="T35" fmla="*/ 143 h 2090"/>
              <a:gd name="T36" fmla="*/ 188 w 1466"/>
              <a:gd name="T37" fmla="*/ 140 h 2090"/>
              <a:gd name="T38" fmla="*/ 69 w 1466"/>
              <a:gd name="T39" fmla="*/ 0 h 2090"/>
              <a:gd name="T40" fmla="*/ 40 w 1466"/>
              <a:gd name="T41" fmla="*/ 17 h 2090"/>
              <a:gd name="T42" fmla="*/ 107 w 1466"/>
              <a:gd name="T43" fmla="*/ 220 h 2090"/>
              <a:gd name="T44" fmla="*/ 357 w 1466"/>
              <a:gd name="T45" fmla="*/ 139 h 2090"/>
              <a:gd name="T46" fmla="*/ 602 w 1466"/>
              <a:gd name="T47" fmla="*/ 495 h 2090"/>
              <a:gd name="T48" fmla="*/ 496 w 1466"/>
              <a:gd name="T49" fmla="*/ 341 h 2090"/>
              <a:gd name="T50" fmla="*/ 441 w 1466"/>
              <a:gd name="T51" fmla="*/ 300 h 2090"/>
              <a:gd name="T52" fmla="*/ 460 w 1466"/>
              <a:gd name="T53" fmla="*/ 299 h 2090"/>
              <a:gd name="T54" fmla="*/ 530 w 1466"/>
              <a:gd name="T55" fmla="*/ 283 h 2090"/>
              <a:gd name="T56" fmla="*/ 556 w 1466"/>
              <a:gd name="T57" fmla="*/ 275 h 2090"/>
              <a:gd name="T58" fmla="*/ 596 w 1466"/>
              <a:gd name="T59" fmla="*/ 337 h 2090"/>
              <a:gd name="T60" fmla="*/ 722 w 1466"/>
              <a:gd name="T61" fmla="*/ 514 h 2090"/>
              <a:gd name="T62" fmla="*/ 761 w 1466"/>
              <a:gd name="T63" fmla="*/ 522 h 2090"/>
              <a:gd name="T64" fmla="*/ 619 w 1466"/>
              <a:gd name="T65" fmla="*/ 323 h 2090"/>
              <a:gd name="T66" fmla="*/ 461 w 1466"/>
              <a:gd name="T67" fmla="*/ 273 h 2090"/>
              <a:gd name="T68" fmla="*/ 469 w 1466"/>
              <a:gd name="T69" fmla="*/ 360 h 2090"/>
              <a:gd name="T70" fmla="*/ 579 w 1466"/>
              <a:gd name="T71" fmla="*/ 522 h 2090"/>
              <a:gd name="T72" fmla="*/ 602 w 1466"/>
              <a:gd name="T73" fmla="*/ 495 h 2090"/>
              <a:gd name="T74" fmla="*/ 694 w 1466"/>
              <a:gd name="T75" fmla="*/ 682 h 2090"/>
              <a:gd name="T76" fmla="*/ 611 w 1466"/>
              <a:gd name="T77" fmla="*/ 522 h 2090"/>
              <a:gd name="T78" fmla="*/ 620 w 1466"/>
              <a:gd name="T79" fmla="*/ 625 h 2090"/>
              <a:gd name="T80" fmla="*/ 794 w 1466"/>
              <a:gd name="T81" fmla="*/ 1045 h 2090"/>
              <a:gd name="T82" fmla="*/ 796 w 1466"/>
              <a:gd name="T83" fmla="*/ 901 h 2090"/>
              <a:gd name="T84" fmla="*/ 875 w 1466"/>
              <a:gd name="T85" fmla="*/ 554 h 2090"/>
              <a:gd name="T86" fmla="*/ 814 w 1466"/>
              <a:gd name="T87" fmla="*/ 560 h 2090"/>
              <a:gd name="T88" fmla="*/ 728 w 1466"/>
              <a:gd name="T89" fmla="*/ 522 h 2090"/>
              <a:gd name="T90" fmla="*/ 825 w 1466"/>
              <a:gd name="T91" fmla="*/ 593 h 2090"/>
              <a:gd name="T92" fmla="*/ 858 w 1466"/>
              <a:gd name="T93" fmla="*/ 604 h 2090"/>
              <a:gd name="T94" fmla="*/ 919 w 1466"/>
              <a:gd name="T95" fmla="*/ 548 h 2090"/>
              <a:gd name="T96" fmla="*/ 898 w 1466"/>
              <a:gd name="T97" fmla="*/ 522 h 2090"/>
              <a:gd name="T98" fmla="*/ 1008 w 1466"/>
              <a:gd name="T99" fmla="*/ 1459 h 2090"/>
              <a:gd name="T100" fmla="*/ 824 w 1466"/>
              <a:gd name="T101" fmla="*/ 1045 h 2090"/>
              <a:gd name="T102" fmla="*/ 865 w 1466"/>
              <a:gd name="T103" fmla="*/ 1286 h 2090"/>
              <a:gd name="T104" fmla="*/ 1141 w 1466"/>
              <a:gd name="T105" fmla="*/ 1568 h 2090"/>
              <a:gd name="T106" fmla="*/ 1008 w 1466"/>
              <a:gd name="T107" fmla="*/ 1459 h 2090"/>
              <a:gd name="T108" fmla="*/ 1396 w 1466"/>
              <a:gd name="T109" fmla="*/ 1817 h 2090"/>
              <a:gd name="T110" fmla="*/ 1273 w 1466"/>
              <a:gd name="T111" fmla="*/ 1667 h 2090"/>
              <a:gd name="T112" fmla="*/ 1190 w 1466"/>
              <a:gd name="T113" fmla="*/ 1568 h 2090"/>
              <a:gd name="T114" fmla="*/ 1212 w 1466"/>
              <a:gd name="T115" fmla="*/ 1636 h 2090"/>
              <a:gd name="T116" fmla="*/ 1406 w 1466"/>
              <a:gd name="T117" fmla="*/ 1876 h 2090"/>
              <a:gd name="T118" fmla="*/ 1307 w 1466"/>
              <a:gd name="T119" fmla="*/ 2056 h 2090"/>
              <a:gd name="T120" fmla="*/ 1310 w 1466"/>
              <a:gd name="T121" fmla="*/ 2090 h 2090"/>
              <a:gd name="T122" fmla="*/ 1351 w 1466"/>
              <a:gd name="T123" fmla="*/ 2043 h 2090"/>
              <a:gd name="T124" fmla="*/ 1462 w 1466"/>
              <a:gd name="T125" fmla="*/ 1930 h 20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466" h="2090">
                <a:moveTo>
                  <a:pt x="555" y="96"/>
                </a:moveTo>
                <a:cubicBezTo>
                  <a:pt x="611" y="98"/>
                  <a:pt x="619" y="108"/>
                  <a:pt x="626" y="129"/>
                </a:cubicBezTo>
                <a:cubicBezTo>
                  <a:pt x="633" y="149"/>
                  <a:pt x="702" y="249"/>
                  <a:pt x="730" y="309"/>
                </a:cubicBezTo>
                <a:cubicBezTo>
                  <a:pt x="758" y="368"/>
                  <a:pt x="785" y="416"/>
                  <a:pt x="789" y="430"/>
                </a:cubicBezTo>
                <a:cubicBezTo>
                  <a:pt x="793" y="444"/>
                  <a:pt x="809" y="446"/>
                  <a:pt x="809" y="440"/>
                </a:cubicBezTo>
                <a:cubicBezTo>
                  <a:pt x="809" y="435"/>
                  <a:pt x="805" y="412"/>
                  <a:pt x="797" y="404"/>
                </a:cubicBezTo>
                <a:cubicBezTo>
                  <a:pt x="792" y="395"/>
                  <a:pt x="794" y="394"/>
                  <a:pt x="806" y="399"/>
                </a:cubicBezTo>
                <a:cubicBezTo>
                  <a:pt x="818" y="405"/>
                  <a:pt x="827" y="411"/>
                  <a:pt x="832" y="417"/>
                </a:cubicBezTo>
                <a:cubicBezTo>
                  <a:pt x="837" y="422"/>
                  <a:pt x="840" y="412"/>
                  <a:pt x="840" y="402"/>
                </a:cubicBezTo>
                <a:cubicBezTo>
                  <a:pt x="840" y="392"/>
                  <a:pt x="841" y="385"/>
                  <a:pt x="846" y="387"/>
                </a:cubicBezTo>
                <a:cubicBezTo>
                  <a:pt x="852" y="390"/>
                  <a:pt x="852" y="399"/>
                  <a:pt x="866" y="408"/>
                </a:cubicBezTo>
                <a:cubicBezTo>
                  <a:pt x="880" y="417"/>
                  <a:pt x="889" y="431"/>
                  <a:pt x="897" y="444"/>
                </a:cubicBezTo>
                <a:cubicBezTo>
                  <a:pt x="906" y="457"/>
                  <a:pt x="910" y="468"/>
                  <a:pt x="907" y="476"/>
                </a:cubicBezTo>
                <a:cubicBezTo>
                  <a:pt x="905" y="484"/>
                  <a:pt x="908" y="486"/>
                  <a:pt x="902" y="502"/>
                </a:cubicBezTo>
                <a:cubicBezTo>
                  <a:pt x="899" y="510"/>
                  <a:pt x="898" y="516"/>
                  <a:pt x="898" y="522"/>
                </a:cubicBezTo>
                <a:cubicBezTo>
                  <a:pt x="926" y="522"/>
                  <a:pt x="926" y="522"/>
                  <a:pt x="926" y="522"/>
                </a:cubicBezTo>
                <a:cubicBezTo>
                  <a:pt x="926" y="522"/>
                  <a:pt x="927" y="521"/>
                  <a:pt x="927" y="521"/>
                </a:cubicBezTo>
                <a:cubicBezTo>
                  <a:pt x="927" y="516"/>
                  <a:pt x="927" y="513"/>
                  <a:pt x="929" y="510"/>
                </a:cubicBezTo>
                <a:cubicBezTo>
                  <a:pt x="934" y="497"/>
                  <a:pt x="935" y="488"/>
                  <a:pt x="935" y="482"/>
                </a:cubicBezTo>
                <a:cubicBezTo>
                  <a:pt x="935" y="482"/>
                  <a:pt x="935" y="481"/>
                  <a:pt x="935" y="481"/>
                </a:cubicBezTo>
                <a:cubicBezTo>
                  <a:pt x="943" y="456"/>
                  <a:pt x="927" y="433"/>
                  <a:pt x="921" y="425"/>
                </a:cubicBezTo>
                <a:cubicBezTo>
                  <a:pt x="920" y="423"/>
                  <a:pt x="920" y="423"/>
                  <a:pt x="920" y="423"/>
                </a:cubicBezTo>
                <a:cubicBezTo>
                  <a:pt x="911" y="409"/>
                  <a:pt x="900" y="393"/>
                  <a:pt x="882" y="381"/>
                </a:cubicBezTo>
                <a:cubicBezTo>
                  <a:pt x="879" y="379"/>
                  <a:pt x="878" y="378"/>
                  <a:pt x="876" y="375"/>
                </a:cubicBezTo>
                <a:cubicBezTo>
                  <a:pt x="873" y="371"/>
                  <a:pt x="868" y="362"/>
                  <a:pt x="857" y="358"/>
                </a:cubicBezTo>
                <a:cubicBezTo>
                  <a:pt x="853" y="356"/>
                  <a:pt x="849" y="355"/>
                  <a:pt x="844" y="355"/>
                </a:cubicBezTo>
                <a:cubicBezTo>
                  <a:pt x="836" y="355"/>
                  <a:pt x="825" y="358"/>
                  <a:pt x="818" y="370"/>
                </a:cubicBezTo>
                <a:cubicBezTo>
                  <a:pt x="809" y="366"/>
                  <a:pt x="803" y="364"/>
                  <a:pt x="796" y="364"/>
                </a:cubicBezTo>
                <a:cubicBezTo>
                  <a:pt x="795" y="364"/>
                  <a:pt x="793" y="364"/>
                  <a:pt x="791" y="365"/>
                </a:cubicBezTo>
                <a:cubicBezTo>
                  <a:pt x="781" y="345"/>
                  <a:pt x="768" y="320"/>
                  <a:pt x="756" y="294"/>
                </a:cubicBezTo>
                <a:cubicBezTo>
                  <a:pt x="739" y="259"/>
                  <a:pt x="711" y="212"/>
                  <a:pt x="688" y="174"/>
                </a:cubicBezTo>
                <a:cubicBezTo>
                  <a:pt x="674" y="152"/>
                  <a:pt x="656" y="123"/>
                  <a:pt x="653" y="116"/>
                </a:cubicBezTo>
                <a:cubicBezTo>
                  <a:pt x="641" y="79"/>
                  <a:pt x="617" y="66"/>
                  <a:pt x="556" y="64"/>
                </a:cubicBezTo>
                <a:cubicBezTo>
                  <a:pt x="552" y="64"/>
                  <a:pt x="549" y="64"/>
                  <a:pt x="546" y="64"/>
                </a:cubicBezTo>
                <a:cubicBezTo>
                  <a:pt x="489" y="64"/>
                  <a:pt x="412" y="82"/>
                  <a:pt x="346" y="110"/>
                </a:cubicBezTo>
                <a:cubicBezTo>
                  <a:pt x="295" y="132"/>
                  <a:pt x="253" y="143"/>
                  <a:pt x="221" y="143"/>
                </a:cubicBezTo>
                <a:cubicBezTo>
                  <a:pt x="214" y="143"/>
                  <a:pt x="208" y="143"/>
                  <a:pt x="202" y="142"/>
                </a:cubicBezTo>
                <a:cubicBezTo>
                  <a:pt x="197" y="141"/>
                  <a:pt x="193" y="140"/>
                  <a:pt x="188" y="140"/>
                </a:cubicBezTo>
                <a:cubicBezTo>
                  <a:pt x="165" y="140"/>
                  <a:pt x="144" y="150"/>
                  <a:pt x="127" y="161"/>
                </a:cubicBezTo>
                <a:cubicBezTo>
                  <a:pt x="126" y="121"/>
                  <a:pt x="123" y="44"/>
                  <a:pt x="69" y="0"/>
                </a:cubicBezTo>
                <a:cubicBezTo>
                  <a:pt x="0" y="0"/>
                  <a:pt x="0" y="0"/>
                  <a:pt x="0" y="0"/>
                </a:cubicBezTo>
                <a:cubicBezTo>
                  <a:pt x="13" y="3"/>
                  <a:pt x="26" y="8"/>
                  <a:pt x="40" y="17"/>
                </a:cubicBezTo>
                <a:cubicBezTo>
                  <a:pt x="99" y="53"/>
                  <a:pt x="98" y="138"/>
                  <a:pt x="98" y="174"/>
                </a:cubicBezTo>
                <a:cubicBezTo>
                  <a:pt x="99" y="210"/>
                  <a:pt x="103" y="225"/>
                  <a:pt x="107" y="220"/>
                </a:cubicBezTo>
                <a:cubicBezTo>
                  <a:pt x="110" y="215"/>
                  <a:pt x="155" y="165"/>
                  <a:pt x="197" y="173"/>
                </a:cubicBezTo>
                <a:cubicBezTo>
                  <a:pt x="238" y="180"/>
                  <a:pt x="294" y="167"/>
                  <a:pt x="357" y="139"/>
                </a:cubicBezTo>
                <a:cubicBezTo>
                  <a:pt x="420" y="112"/>
                  <a:pt x="498" y="94"/>
                  <a:pt x="555" y="96"/>
                </a:cubicBezTo>
                <a:close/>
                <a:moveTo>
                  <a:pt x="602" y="495"/>
                </a:moveTo>
                <a:cubicBezTo>
                  <a:pt x="596" y="478"/>
                  <a:pt x="591" y="462"/>
                  <a:pt x="584" y="445"/>
                </a:cubicBezTo>
                <a:cubicBezTo>
                  <a:pt x="564" y="393"/>
                  <a:pt x="538" y="374"/>
                  <a:pt x="496" y="341"/>
                </a:cubicBezTo>
                <a:cubicBezTo>
                  <a:pt x="487" y="334"/>
                  <a:pt x="487" y="334"/>
                  <a:pt x="487" y="334"/>
                </a:cubicBezTo>
                <a:cubicBezTo>
                  <a:pt x="470" y="321"/>
                  <a:pt x="455" y="310"/>
                  <a:pt x="441" y="300"/>
                </a:cubicBezTo>
                <a:cubicBezTo>
                  <a:pt x="446" y="299"/>
                  <a:pt x="451" y="299"/>
                  <a:pt x="456" y="299"/>
                </a:cubicBezTo>
                <a:cubicBezTo>
                  <a:pt x="458" y="299"/>
                  <a:pt x="459" y="299"/>
                  <a:pt x="460" y="299"/>
                </a:cubicBezTo>
                <a:cubicBezTo>
                  <a:pt x="463" y="299"/>
                  <a:pt x="465" y="299"/>
                  <a:pt x="467" y="299"/>
                </a:cubicBezTo>
                <a:cubicBezTo>
                  <a:pt x="500" y="299"/>
                  <a:pt x="517" y="290"/>
                  <a:pt x="530" y="283"/>
                </a:cubicBezTo>
                <a:cubicBezTo>
                  <a:pt x="538" y="278"/>
                  <a:pt x="544" y="276"/>
                  <a:pt x="555" y="275"/>
                </a:cubicBezTo>
                <a:cubicBezTo>
                  <a:pt x="555" y="275"/>
                  <a:pt x="555" y="275"/>
                  <a:pt x="556" y="275"/>
                </a:cubicBezTo>
                <a:cubicBezTo>
                  <a:pt x="563" y="275"/>
                  <a:pt x="568" y="285"/>
                  <a:pt x="579" y="306"/>
                </a:cubicBezTo>
                <a:cubicBezTo>
                  <a:pt x="584" y="317"/>
                  <a:pt x="589" y="327"/>
                  <a:pt x="596" y="337"/>
                </a:cubicBezTo>
                <a:cubicBezTo>
                  <a:pt x="602" y="346"/>
                  <a:pt x="614" y="362"/>
                  <a:pt x="629" y="383"/>
                </a:cubicBezTo>
                <a:cubicBezTo>
                  <a:pt x="661" y="426"/>
                  <a:pt x="705" y="486"/>
                  <a:pt x="722" y="514"/>
                </a:cubicBezTo>
                <a:cubicBezTo>
                  <a:pt x="724" y="517"/>
                  <a:pt x="726" y="520"/>
                  <a:pt x="728" y="522"/>
                </a:cubicBezTo>
                <a:cubicBezTo>
                  <a:pt x="761" y="522"/>
                  <a:pt x="761" y="522"/>
                  <a:pt x="761" y="522"/>
                </a:cubicBezTo>
                <a:cubicBezTo>
                  <a:pt x="756" y="517"/>
                  <a:pt x="752" y="510"/>
                  <a:pt x="747" y="501"/>
                </a:cubicBezTo>
                <a:cubicBezTo>
                  <a:pt x="720" y="460"/>
                  <a:pt x="639" y="351"/>
                  <a:pt x="619" y="323"/>
                </a:cubicBezTo>
                <a:cubicBezTo>
                  <a:pt x="600" y="295"/>
                  <a:pt x="592" y="247"/>
                  <a:pt x="553" y="249"/>
                </a:cubicBezTo>
                <a:cubicBezTo>
                  <a:pt x="514" y="252"/>
                  <a:pt x="514" y="275"/>
                  <a:pt x="461" y="273"/>
                </a:cubicBezTo>
                <a:cubicBezTo>
                  <a:pt x="409" y="271"/>
                  <a:pt x="383" y="297"/>
                  <a:pt x="383" y="297"/>
                </a:cubicBezTo>
                <a:cubicBezTo>
                  <a:pt x="383" y="297"/>
                  <a:pt x="423" y="324"/>
                  <a:pt x="469" y="360"/>
                </a:cubicBezTo>
                <a:cubicBezTo>
                  <a:pt x="516" y="396"/>
                  <a:pt x="539" y="411"/>
                  <a:pt x="558" y="458"/>
                </a:cubicBezTo>
                <a:cubicBezTo>
                  <a:pt x="566" y="480"/>
                  <a:pt x="572" y="500"/>
                  <a:pt x="579" y="522"/>
                </a:cubicBezTo>
                <a:cubicBezTo>
                  <a:pt x="611" y="522"/>
                  <a:pt x="611" y="522"/>
                  <a:pt x="611" y="522"/>
                </a:cubicBezTo>
                <a:cubicBezTo>
                  <a:pt x="607" y="513"/>
                  <a:pt x="604" y="504"/>
                  <a:pt x="602" y="495"/>
                </a:cubicBezTo>
                <a:close/>
                <a:moveTo>
                  <a:pt x="796" y="901"/>
                </a:moveTo>
                <a:cubicBezTo>
                  <a:pt x="781" y="797"/>
                  <a:pt x="735" y="736"/>
                  <a:pt x="694" y="682"/>
                </a:cubicBezTo>
                <a:cubicBezTo>
                  <a:pt x="676" y="658"/>
                  <a:pt x="658" y="634"/>
                  <a:pt x="646" y="610"/>
                </a:cubicBezTo>
                <a:cubicBezTo>
                  <a:pt x="629" y="574"/>
                  <a:pt x="618" y="546"/>
                  <a:pt x="611" y="522"/>
                </a:cubicBezTo>
                <a:cubicBezTo>
                  <a:pt x="579" y="522"/>
                  <a:pt x="579" y="522"/>
                  <a:pt x="579" y="522"/>
                </a:cubicBezTo>
                <a:cubicBezTo>
                  <a:pt x="588" y="550"/>
                  <a:pt x="599" y="581"/>
                  <a:pt x="620" y="625"/>
                </a:cubicBezTo>
                <a:cubicBezTo>
                  <a:pt x="660" y="707"/>
                  <a:pt x="747" y="763"/>
                  <a:pt x="768" y="908"/>
                </a:cubicBezTo>
                <a:cubicBezTo>
                  <a:pt x="775" y="957"/>
                  <a:pt x="784" y="1002"/>
                  <a:pt x="794" y="1045"/>
                </a:cubicBezTo>
                <a:cubicBezTo>
                  <a:pt x="824" y="1045"/>
                  <a:pt x="824" y="1045"/>
                  <a:pt x="824" y="1045"/>
                </a:cubicBezTo>
                <a:cubicBezTo>
                  <a:pt x="813" y="1000"/>
                  <a:pt x="804" y="953"/>
                  <a:pt x="796" y="901"/>
                </a:cubicBezTo>
                <a:close/>
                <a:moveTo>
                  <a:pt x="893" y="539"/>
                </a:moveTo>
                <a:cubicBezTo>
                  <a:pt x="887" y="553"/>
                  <a:pt x="881" y="545"/>
                  <a:pt x="875" y="554"/>
                </a:cubicBezTo>
                <a:cubicBezTo>
                  <a:pt x="870" y="562"/>
                  <a:pt x="869" y="581"/>
                  <a:pt x="855" y="578"/>
                </a:cubicBezTo>
                <a:cubicBezTo>
                  <a:pt x="842" y="576"/>
                  <a:pt x="839" y="567"/>
                  <a:pt x="814" y="560"/>
                </a:cubicBezTo>
                <a:cubicBezTo>
                  <a:pt x="793" y="554"/>
                  <a:pt x="779" y="547"/>
                  <a:pt x="761" y="522"/>
                </a:cubicBezTo>
                <a:cubicBezTo>
                  <a:pt x="728" y="522"/>
                  <a:pt x="728" y="522"/>
                  <a:pt x="728" y="522"/>
                </a:cubicBezTo>
                <a:cubicBezTo>
                  <a:pt x="755" y="564"/>
                  <a:pt x="775" y="575"/>
                  <a:pt x="806" y="584"/>
                </a:cubicBezTo>
                <a:cubicBezTo>
                  <a:pt x="816" y="587"/>
                  <a:pt x="820" y="590"/>
                  <a:pt x="825" y="593"/>
                </a:cubicBezTo>
                <a:cubicBezTo>
                  <a:pt x="831" y="597"/>
                  <a:pt x="839" y="602"/>
                  <a:pt x="850" y="604"/>
                </a:cubicBezTo>
                <a:cubicBezTo>
                  <a:pt x="853" y="604"/>
                  <a:pt x="855" y="604"/>
                  <a:pt x="858" y="604"/>
                </a:cubicBezTo>
                <a:cubicBezTo>
                  <a:pt x="885" y="604"/>
                  <a:pt x="895" y="580"/>
                  <a:pt x="898" y="571"/>
                </a:cubicBezTo>
                <a:cubicBezTo>
                  <a:pt x="905" y="568"/>
                  <a:pt x="913" y="561"/>
                  <a:pt x="919" y="548"/>
                </a:cubicBezTo>
                <a:cubicBezTo>
                  <a:pt x="924" y="538"/>
                  <a:pt x="926" y="529"/>
                  <a:pt x="926" y="522"/>
                </a:cubicBezTo>
                <a:cubicBezTo>
                  <a:pt x="898" y="522"/>
                  <a:pt x="898" y="522"/>
                  <a:pt x="898" y="522"/>
                </a:cubicBezTo>
                <a:cubicBezTo>
                  <a:pt x="897" y="528"/>
                  <a:pt x="896" y="533"/>
                  <a:pt x="893" y="539"/>
                </a:cubicBezTo>
                <a:close/>
                <a:moveTo>
                  <a:pt x="1008" y="1459"/>
                </a:moveTo>
                <a:cubicBezTo>
                  <a:pt x="975" y="1445"/>
                  <a:pt x="937" y="1413"/>
                  <a:pt x="892" y="1274"/>
                </a:cubicBezTo>
                <a:cubicBezTo>
                  <a:pt x="865" y="1193"/>
                  <a:pt x="842" y="1122"/>
                  <a:pt x="824" y="1045"/>
                </a:cubicBezTo>
                <a:cubicBezTo>
                  <a:pt x="794" y="1045"/>
                  <a:pt x="794" y="1045"/>
                  <a:pt x="794" y="1045"/>
                </a:cubicBezTo>
                <a:cubicBezTo>
                  <a:pt x="813" y="1127"/>
                  <a:pt x="837" y="1201"/>
                  <a:pt x="865" y="1286"/>
                </a:cubicBezTo>
                <a:cubicBezTo>
                  <a:pt x="907" y="1416"/>
                  <a:pt x="946" y="1468"/>
                  <a:pt x="997" y="1489"/>
                </a:cubicBezTo>
                <a:cubicBezTo>
                  <a:pt x="1031" y="1503"/>
                  <a:pt x="1089" y="1528"/>
                  <a:pt x="1141" y="1568"/>
                </a:cubicBezTo>
                <a:cubicBezTo>
                  <a:pt x="1190" y="1568"/>
                  <a:pt x="1190" y="1568"/>
                  <a:pt x="1190" y="1568"/>
                </a:cubicBezTo>
                <a:cubicBezTo>
                  <a:pt x="1123" y="1507"/>
                  <a:pt x="1040" y="1472"/>
                  <a:pt x="1008" y="1459"/>
                </a:cubicBezTo>
                <a:close/>
                <a:moveTo>
                  <a:pt x="1424" y="1850"/>
                </a:moveTo>
                <a:cubicBezTo>
                  <a:pt x="1408" y="1838"/>
                  <a:pt x="1403" y="1830"/>
                  <a:pt x="1396" y="1817"/>
                </a:cubicBezTo>
                <a:cubicBezTo>
                  <a:pt x="1387" y="1803"/>
                  <a:pt x="1377" y="1785"/>
                  <a:pt x="1350" y="1759"/>
                </a:cubicBezTo>
                <a:cubicBezTo>
                  <a:pt x="1316" y="1726"/>
                  <a:pt x="1303" y="1708"/>
                  <a:pt x="1273" y="1667"/>
                </a:cubicBezTo>
                <a:cubicBezTo>
                  <a:pt x="1262" y="1653"/>
                  <a:pt x="1250" y="1637"/>
                  <a:pt x="1235" y="1616"/>
                </a:cubicBezTo>
                <a:cubicBezTo>
                  <a:pt x="1222" y="1598"/>
                  <a:pt x="1206" y="1582"/>
                  <a:pt x="1190" y="1568"/>
                </a:cubicBezTo>
                <a:cubicBezTo>
                  <a:pt x="1141" y="1568"/>
                  <a:pt x="1141" y="1568"/>
                  <a:pt x="1141" y="1568"/>
                </a:cubicBezTo>
                <a:cubicBezTo>
                  <a:pt x="1167" y="1587"/>
                  <a:pt x="1192" y="1610"/>
                  <a:pt x="1212" y="1636"/>
                </a:cubicBezTo>
                <a:cubicBezTo>
                  <a:pt x="1273" y="1717"/>
                  <a:pt x="1282" y="1736"/>
                  <a:pt x="1330" y="1783"/>
                </a:cubicBezTo>
                <a:cubicBezTo>
                  <a:pt x="1378" y="1829"/>
                  <a:pt x="1367" y="1845"/>
                  <a:pt x="1406" y="1876"/>
                </a:cubicBezTo>
                <a:cubicBezTo>
                  <a:pt x="1446" y="1907"/>
                  <a:pt x="1444" y="1950"/>
                  <a:pt x="1395" y="1971"/>
                </a:cubicBezTo>
                <a:cubicBezTo>
                  <a:pt x="1346" y="1991"/>
                  <a:pt x="1338" y="2019"/>
                  <a:pt x="1307" y="2056"/>
                </a:cubicBezTo>
                <a:cubicBezTo>
                  <a:pt x="1285" y="2082"/>
                  <a:pt x="1265" y="2089"/>
                  <a:pt x="1247" y="2090"/>
                </a:cubicBezTo>
                <a:cubicBezTo>
                  <a:pt x="1310" y="2090"/>
                  <a:pt x="1310" y="2090"/>
                  <a:pt x="1310" y="2090"/>
                </a:cubicBezTo>
                <a:cubicBezTo>
                  <a:pt x="1316" y="2085"/>
                  <a:pt x="1323" y="2079"/>
                  <a:pt x="1329" y="2072"/>
                </a:cubicBezTo>
                <a:cubicBezTo>
                  <a:pt x="1338" y="2061"/>
                  <a:pt x="1345" y="2052"/>
                  <a:pt x="1351" y="2043"/>
                </a:cubicBezTo>
                <a:cubicBezTo>
                  <a:pt x="1368" y="2020"/>
                  <a:pt x="1378" y="2006"/>
                  <a:pt x="1406" y="1994"/>
                </a:cubicBezTo>
                <a:cubicBezTo>
                  <a:pt x="1438" y="1981"/>
                  <a:pt x="1458" y="1958"/>
                  <a:pt x="1462" y="1930"/>
                </a:cubicBezTo>
                <a:cubicBezTo>
                  <a:pt x="1466" y="1901"/>
                  <a:pt x="1452" y="1872"/>
                  <a:pt x="1424" y="1850"/>
                </a:cubicBezTo>
                <a:close/>
              </a:path>
            </a:pathLst>
          </a:custGeom>
          <a:solidFill>
            <a:schemeClr val="tx1">
              <a:alpha val="5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>
              <a:solidFill>
                <a:prstClr val="black"/>
              </a:solidFill>
            </a:endParaRPr>
          </a:p>
        </p:txBody>
      </p:sp>
      <p:sp>
        <p:nvSpPr>
          <p:cNvPr id="28" name="Freeform 29"/>
          <p:cNvSpPr>
            <a:spLocks noEditPoints="1"/>
          </p:cNvSpPr>
          <p:nvPr/>
        </p:nvSpPr>
        <p:spPr bwMode="auto">
          <a:xfrm>
            <a:off x="950696" y="2514601"/>
            <a:ext cx="776507" cy="528913"/>
          </a:xfrm>
          <a:custGeom>
            <a:avLst/>
            <a:gdLst>
              <a:gd name="T0" fmla="*/ 345 w 400"/>
              <a:gd name="T1" fmla="*/ 80 h 272"/>
              <a:gd name="T2" fmla="*/ 328 w 400"/>
              <a:gd name="T3" fmla="*/ 123 h 272"/>
              <a:gd name="T4" fmla="*/ 360 w 400"/>
              <a:gd name="T5" fmla="*/ 230 h 272"/>
              <a:gd name="T6" fmla="*/ 360 w 400"/>
              <a:gd name="T7" fmla="*/ 249 h 272"/>
              <a:gd name="T8" fmla="*/ 378 w 400"/>
              <a:gd name="T9" fmla="*/ 270 h 272"/>
              <a:gd name="T10" fmla="*/ 379 w 400"/>
              <a:gd name="T11" fmla="*/ 271 h 272"/>
              <a:gd name="T12" fmla="*/ 399 w 400"/>
              <a:gd name="T13" fmla="*/ 252 h 272"/>
              <a:gd name="T14" fmla="*/ 400 w 400"/>
              <a:gd name="T15" fmla="*/ 230 h 272"/>
              <a:gd name="T16" fmla="*/ 345 w 400"/>
              <a:gd name="T17" fmla="*/ 80 h 272"/>
              <a:gd name="T18" fmla="*/ 200 w 400"/>
              <a:gd name="T19" fmla="*/ 55 h 272"/>
              <a:gd name="T20" fmla="*/ 226 w 400"/>
              <a:gd name="T21" fmla="*/ 57 h 272"/>
              <a:gd name="T22" fmla="*/ 254 w 400"/>
              <a:gd name="T23" fmla="*/ 22 h 272"/>
              <a:gd name="T24" fmla="*/ 200 w 400"/>
              <a:gd name="T25" fmla="*/ 15 h 272"/>
              <a:gd name="T26" fmla="*/ 0 w 400"/>
              <a:gd name="T27" fmla="*/ 230 h 272"/>
              <a:gd name="T28" fmla="*/ 1 w 400"/>
              <a:gd name="T29" fmla="*/ 252 h 272"/>
              <a:gd name="T30" fmla="*/ 23 w 400"/>
              <a:gd name="T31" fmla="*/ 270 h 272"/>
              <a:gd name="T32" fmla="*/ 41 w 400"/>
              <a:gd name="T33" fmla="*/ 248 h 272"/>
              <a:gd name="T34" fmla="*/ 40 w 400"/>
              <a:gd name="T35" fmla="*/ 230 h 272"/>
              <a:gd name="T36" fmla="*/ 200 w 400"/>
              <a:gd name="T37" fmla="*/ 55 h 272"/>
              <a:gd name="T38" fmla="*/ 163 w 400"/>
              <a:gd name="T39" fmla="*/ 207 h 272"/>
              <a:gd name="T40" fmla="*/ 178 w 400"/>
              <a:gd name="T41" fmla="*/ 261 h 272"/>
              <a:gd name="T42" fmla="*/ 232 w 400"/>
              <a:gd name="T43" fmla="*/ 247 h 272"/>
              <a:gd name="T44" fmla="*/ 326 w 400"/>
              <a:gd name="T45" fmla="*/ 5 h 272"/>
              <a:gd name="T46" fmla="*/ 163 w 400"/>
              <a:gd name="T47" fmla="*/ 207 h 2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400" h="272">
                <a:moveTo>
                  <a:pt x="345" y="80"/>
                </a:moveTo>
                <a:cubicBezTo>
                  <a:pt x="339" y="95"/>
                  <a:pt x="333" y="110"/>
                  <a:pt x="328" y="123"/>
                </a:cubicBezTo>
                <a:cubicBezTo>
                  <a:pt x="348" y="152"/>
                  <a:pt x="360" y="189"/>
                  <a:pt x="360" y="230"/>
                </a:cubicBezTo>
                <a:cubicBezTo>
                  <a:pt x="360" y="236"/>
                  <a:pt x="360" y="243"/>
                  <a:pt x="360" y="249"/>
                </a:cubicBezTo>
                <a:cubicBezTo>
                  <a:pt x="359" y="260"/>
                  <a:pt x="367" y="269"/>
                  <a:pt x="378" y="270"/>
                </a:cubicBezTo>
                <a:cubicBezTo>
                  <a:pt x="378" y="271"/>
                  <a:pt x="379" y="271"/>
                  <a:pt x="379" y="271"/>
                </a:cubicBezTo>
                <a:cubicBezTo>
                  <a:pt x="390" y="271"/>
                  <a:pt x="398" y="263"/>
                  <a:pt x="399" y="252"/>
                </a:cubicBezTo>
                <a:cubicBezTo>
                  <a:pt x="400" y="245"/>
                  <a:pt x="400" y="237"/>
                  <a:pt x="400" y="230"/>
                </a:cubicBezTo>
                <a:cubicBezTo>
                  <a:pt x="400" y="171"/>
                  <a:pt x="379" y="118"/>
                  <a:pt x="345" y="80"/>
                </a:cubicBezTo>
                <a:close/>
                <a:moveTo>
                  <a:pt x="200" y="55"/>
                </a:moveTo>
                <a:cubicBezTo>
                  <a:pt x="209" y="55"/>
                  <a:pt x="218" y="55"/>
                  <a:pt x="226" y="57"/>
                </a:cubicBezTo>
                <a:cubicBezTo>
                  <a:pt x="235" y="46"/>
                  <a:pt x="245" y="34"/>
                  <a:pt x="254" y="22"/>
                </a:cubicBezTo>
                <a:cubicBezTo>
                  <a:pt x="237" y="17"/>
                  <a:pt x="219" y="15"/>
                  <a:pt x="200" y="15"/>
                </a:cubicBezTo>
                <a:cubicBezTo>
                  <a:pt x="88" y="15"/>
                  <a:pt x="0" y="109"/>
                  <a:pt x="0" y="230"/>
                </a:cubicBezTo>
                <a:cubicBezTo>
                  <a:pt x="0" y="237"/>
                  <a:pt x="1" y="245"/>
                  <a:pt x="1" y="252"/>
                </a:cubicBezTo>
                <a:cubicBezTo>
                  <a:pt x="2" y="263"/>
                  <a:pt x="12" y="271"/>
                  <a:pt x="23" y="270"/>
                </a:cubicBezTo>
                <a:cubicBezTo>
                  <a:pt x="34" y="269"/>
                  <a:pt x="42" y="259"/>
                  <a:pt x="41" y="248"/>
                </a:cubicBezTo>
                <a:cubicBezTo>
                  <a:pt x="41" y="242"/>
                  <a:pt x="40" y="236"/>
                  <a:pt x="40" y="230"/>
                </a:cubicBezTo>
                <a:cubicBezTo>
                  <a:pt x="40" y="132"/>
                  <a:pt x="111" y="55"/>
                  <a:pt x="200" y="55"/>
                </a:cubicBezTo>
                <a:close/>
                <a:moveTo>
                  <a:pt x="163" y="207"/>
                </a:moveTo>
                <a:cubicBezTo>
                  <a:pt x="149" y="230"/>
                  <a:pt x="158" y="250"/>
                  <a:pt x="178" y="261"/>
                </a:cubicBezTo>
                <a:cubicBezTo>
                  <a:pt x="197" y="272"/>
                  <a:pt x="218" y="270"/>
                  <a:pt x="232" y="247"/>
                </a:cubicBezTo>
                <a:cubicBezTo>
                  <a:pt x="246" y="223"/>
                  <a:pt x="333" y="9"/>
                  <a:pt x="326" y="5"/>
                </a:cubicBezTo>
                <a:cubicBezTo>
                  <a:pt x="318" y="0"/>
                  <a:pt x="177" y="183"/>
                  <a:pt x="163" y="207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>
              <a:solidFill>
                <a:prstClr val="black"/>
              </a:solidFill>
            </a:endParaRPr>
          </a:p>
        </p:txBody>
      </p:sp>
      <p:sp>
        <p:nvSpPr>
          <p:cNvPr id="179" name="TextBox 178"/>
          <p:cNvSpPr txBox="1"/>
          <p:nvPr/>
        </p:nvSpPr>
        <p:spPr>
          <a:xfrm>
            <a:off x="744702" y="3043518"/>
            <a:ext cx="3201695" cy="505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400" dirty="0">
                <a:solidFill>
                  <a:srgbClr val="95A5A6"/>
                </a:solidFill>
                <a:latin typeface="Lato Black" pitchFamily="34" charset="0"/>
              </a:rPr>
              <a:t>15 Minutes</a:t>
            </a:r>
            <a:endParaRPr lang="en-US" sz="2400" dirty="0">
              <a:solidFill>
                <a:srgbClr val="95A5A6"/>
              </a:solidFill>
              <a:latin typeface="Lato Light" pitchFamily="34" charset="0"/>
            </a:endParaRPr>
          </a:p>
        </p:txBody>
      </p:sp>
      <p:sp>
        <p:nvSpPr>
          <p:cNvPr id="181" name="TextBox 180"/>
          <p:cNvSpPr txBox="1"/>
          <p:nvPr/>
        </p:nvSpPr>
        <p:spPr>
          <a:xfrm>
            <a:off x="7010401" y="1864235"/>
            <a:ext cx="3735932" cy="8228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67" dirty="0">
                <a:solidFill>
                  <a:prstClr val="white"/>
                </a:solidFill>
                <a:latin typeface="Lato Black" pitchFamily="34" charset="0"/>
              </a:rPr>
              <a:t>Sprint Planning</a:t>
            </a:r>
          </a:p>
          <a:p>
            <a:pPr>
              <a:lnSpc>
                <a:spcPct val="120000"/>
              </a:lnSpc>
            </a:pPr>
            <a:endParaRPr lang="en-US" sz="1200" dirty="0">
              <a:solidFill>
                <a:prstClr val="white"/>
              </a:solidFill>
              <a:latin typeface="Lato" pitchFamily="34" charset="0"/>
            </a:endParaRPr>
          </a:p>
          <a:p>
            <a:pPr>
              <a:lnSpc>
                <a:spcPct val="120000"/>
              </a:lnSpc>
            </a:pPr>
            <a:r>
              <a:rPr lang="en-US" sz="1200" dirty="0">
                <a:solidFill>
                  <a:prstClr val="white"/>
                </a:solidFill>
                <a:latin typeface="Lato" pitchFamily="34" charset="0"/>
              </a:rPr>
              <a:t>Sprint Goal and Sprint Backlog</a:t>
            </a:r>
          </a:p>
        </p:txBody>
      </p:sp>
      <p:sp>
        <p:nvSpPr>
          <p:cNvPr id="182" name="TextBox 181"/>
          <p:cNvSpPr txBox="1"/>
          <p:nvPr/>
        </p:nvSpPr>
        <p:spPr>
          <a:xfrm>
            <a:off x="7315205" y="3014667"/>
            <a:ext cx="4271433" cy="7488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67" dirty="0">
                <a:latin typeface="Lato Black" pitchFamily="34" charset="0"/>
              </a:rPr>
              <a:t>Sprint Execution</a:t>
            </a:r>
          </a:p>
          <a:p>
            <a:pPr>
              <a:lnSpc>
                <a:spcPct val="90000"/>
              </a:lnSpc>
            </a:pPr>
            <a:endParaRPr lang="en-US" sz="1333" dirty="0"/>
          </a:p>
          <a:p>
            <a:pPr>
              <a:lnSpc>
                <a:spcPct val="90000"/>
              </a:lnSpc>
            </a:pPr>
            <a:r>
              <a:rPr lang="en-US" sz="1333" dirty="0"/>
              <a:t>Time-box of 10 days.</a:t>
            </a:r>
          </a:p>
        </p:txBody>
      </p:sp>
      <p:sp>
        <p:nvSpPr>
          <p:cNvPr id="184" name="TextBox 183"/>
          <p:cNvSpPr txBox="1"/>
          <p:nvPr/>
        </p:nvSpPr>
        <p:spPr>
          <a:xfrm>
            <a:off x="7721600" y="4038020"/>
            <a:ext cx="4267200" cy="7201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867" dirty="0">
                <a:solidFill>
                  <a:srgbClr val="FFFFFF"/>
                </a:solidFill>
                <a:latin typeface="Lato"/>
              </a:rPr>
              <a:t>Sprint Review</a:t>
            </a:r>
          </a:p>
          <a:p>
            <a:pPr>
              <a:lnSpc>
                <a:spcPct val="90000"/>
              </a:lnSpc>
            </a:pPr>
            <a:endParaRPr lang="en-US" sz="1333" dirty="0">
              <a:solidFill>
                <a:srgbClr val="FFFFFF"/>
              </a:solidFill>
            </a:endParaRPr>
          </a:p>
          <a:p>
            <a:pPr>
              <a:lnSpc>
                <a:spcPct val="90000"/>
              </a:lnSpc>
            </a:pPr>
            <a:r>
              <a:rPr lang="en-US" sz="1333" dirty="0">
                <a:solidFill>
                  <a:srgbClr val="FFFFFF"/>
                </a:solidFill>
              </a:rPr>
              <a:t>Review the Product Increment..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8324239" y="5244265"/>
            <a:ext cx="4271433" cy="769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67" dirty="0">
                <a:latin typeface="Lato Black" pitchFamily="34" charset="0"/>
              </a:rPr>
              <a:t>Retrospective</a:t>
            </a:r>
          </a:p>
          <a:p>
            <a:endParaRPr lang="en-US" sz="1333" dirty="0"/>
          </a:p>
          <a:p>
            <a:pPr>
              <a:lnSpc>
                <a:spcPct val="90000"/>
              </a:lnSpc>
            </a:pPr>
            <a:r>
              <a:rPr lang="en-US" sz="1333" dirty="0"/>
              <a:t>Identify improvements.</a:t>
            </a:r>
          </a:p>
        </p:txBody>
      </p:sp>
    </p:spTree>
    <p:extLst>
      <p:ext uri="{BB962C8B-B14F-4D97-AF65-F5344CB8AC3E}">
        <p14:creationId xmlns:p14="http://schemas.microsoft.com/office/powerpoint/2010/main" val="128712478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00"/>
                            </p:stCondLst>
                            <p:childTnLst>
                              <p:par>
                                <p:cTn id="11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3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500"/>
                            </p:stCondLst>
                            <p:childTnLst>
                              <p:par>
                                <p:cTn id="10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animBg="1"/>
      <p:bldP spid="4" grpId="0" animBg="1"/>
      <p:bldP spid="5" grpId="0" animBg="1"/>
      <p:bldP spid="6" grpId="0" animBg="1"/>
      <p:bldP spid="8" grpId="0" animBg="1"/>
      <p:bldP spid="9" grpId="0" animBg="1"/>
      <p:bldP spid="10" grpId="0" animBg="1"/>
      <p:bldP spid="11" grpId="0" animBg="1"/>
      <p:bldP spid="12" grpId="0" animBg="1"/>
      <p:bldP spid="15" grpId="0" animBg="1"/>
      <p:bldP spid="16" grpId="0" animBg="1"/>
      <p:bldP spid="19" grpId="0" animBg="1"/>
      <p:bldP spid="22" grpId="0" animBg="1"/>
      <p:bldP spid="28" grpId="0" animBg="1"/>
      <p:bldP spid="179" grpId="0"/>
      <p:bldP spid="181" grpId="0"/>
      <p:bldP spid="182" grpId="0"/>
      <p:bldP spid="184" grpId="0"/>
      <p:bldP spid="33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Sprint planning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Scrum Guide</a:t>
            </a:r>
          </a:p>
        </p:txBody>
      </p:sp>
    </p:spTree>
    <p:extLst>
      <p:ext uri="{BB962C8B-B14F-4D97-AF65-F5344CB8AC3E}">
        <p14:creationId xmlns:p14="http://schemas.microsoft.com/office/powerpoint/2010/main" val="179328591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be delivered?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467998"/>
            <a:ext cx="10972800" cy="3396102"/>
          </a:xfrm>
        </p:spPr>
        <p:txBody>
          <a:bodyPr>
            <a:normAutofit/>
          </a:bodyPr>
          <a:lstStyle/>
          <a:p>
            <a:r>
              <a:rPr lang="en-US" dirty="0"/>
              <a:t>In the “Backlog” column generate:</a:t>
            </a:r>
          </a:p>
          <a:p>
            <a:pPr lvl="1"/>
            <a:r>
              <a:rPr lang="en-US" dirty="0"/>
              <a:t>10 CRs of color yellow.</a:t>
            </a:r>
          </a:p>
          <a:p>
            <a:r>
              <a:rPr lang="en-US" dirty="0"/>
              <a:t>Write “CR” and the number of work item in the center of a sticky note. The number is continuous </a:t>
            </a:r>
            <a:r>
              <a:rPr lang="mr-IN" dirty="0"/>
              <a:t>–</a:t>
            </a:r>
            <a:r>
              <a:rPr lang="en-US" dirty="0"/>
              <a:t> from 1 to 10.</a:t>
            </a:r>
          </a:p>
          <a:p>
            <a:r>
              <a:rPr lang="en-US" dirty="0"/>
              <a:t>Put 0 in the top left corner leaving room top and bottom.</a:t>
            </a:r>
            <a:endParaRPr lang="en-GB" dirty="0"/>
          </a:p>
        </p:txBody>
      </p:sp>
      <p:grpSp>
        <p:nvGrpSpPr>
          <p:cNvPr id="9" name="Group 8"/>
          <p:cNvGrpSpPr/>
          <p:nvPr/>
        </p:nvGrpSpPr>
        <p:grpSpPr>
          <a:xfrm>
            <a:off x="4186767" y="5000978"/>
            <a:ext cx="3564466" cy="1126066"/>
            <a:chOff x="3704167" y="3578578"/>
            <a:chExt cx="3564466" cy="1126066"/>
          </a:xfrm>
        </p:grpSpPr>
        <p:sp>
          <p:nvSpPr>
            <p:cNvPr id="5" name="Rectangle 4"/>
            <p:cNvSpPr/>
            <p:nvPr/>
          </p:nvSpPr>
          <p:spPr>
            <a:xfrm>
              <a:off x="3704167" y="3578578"/>
              <a:ext cx="3564466" cy="1126066"/>
            </a:xfrm>
            <a:prstGeom prst="rect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181600" y="3857979"/>
              <a:ext cx="103754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/>
                <a:t>CR#1</a:t>
              </a:r>
              <a:endParaRPr lang="bg-BG" sz="2800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815667" y="3617879"/>
              <a:ext cx="35887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0</a:t>
              </a:r>
              <a:endParaRPr lang="bg-BG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99191572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Sprint execution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Scrum Guide</a:t>
            </a:r>
          </a:p>
        </p:txBody>
      </p:sp>
    </p:spTree>
    <p:extLst>
      <p:ext uri="{BB962C8B-B14F-4D97-AF65-F5344CB8AC3E}">
        <p14:creationId xmlns:p14="http://schemas.microsoft.com/office/powerpoint/2010/main" val="66174433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Daily routine of the Sprint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Pick an event card and follow its instructions. If there is a ROM – create a new CR instead!</a:t>
            </a:r>
          </a:p>
          <a:p>
            <a:r>
              <a:rPr lang="en-US" dirty="0"/>
              <a:t>Each of the Dev team members should: </a:t>
            </a:r>
          </a:p>
          <a:p>
            <a:pPr lvl="1"/>
            <a:r>
              <a:rPr lang="en-US" dirty="0"/>
              <a:t>Move the card they will work on in the respective column </a:t>
            </a:r>
            <a:r>
              <a:rPr lang="en-US" b="1" dirty="0"/>
              <a:t>with a die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Roll a die to see if the card can move to the next column to the right,</a:t>
            </a:r>
          </a:p>
          <a:p>
            <a:pPr lvl="0"/>
            <a:r>
              <a:rPr lang="en-US" dirty="0"/>
              <a:t>Each team member moves the cards on the board according to the rules.</a:t>
            </a:r>
          </a:p>
          <a:p>
            <a:r>
              <a:rPr lang="en-US" dirty="0"/>
              <a:t>At the end of the day the Dev team collects CFD for the CRs</a:t>
            </a:r>
          </a:p>
        </p:txBody>
      </p:sp>
    </p:spTree>
    <p:extLst>
      <p:ext uri="{BB962C8B-B14F-4D97-AF65-F5344CB8AC3E}">
        <p14:creationId xmlns:p14="http://schemas.microsoft.com/office/powerpoint/2010/main" val="210969849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541101" y="2554617"/>
            <a:ext cx="11353721" cy="1754326"/>
          </a:xfrm>
        </p:spPr>
        <p:txBody>
          <a:bodyPr/>
          <a:lstStyle/>
          <a:p>
            <a:r>
              <a:rPr lang="en-US" dirty="0"/>
              <a:t>A card cannot be moved more than once in the same day.</a:t>
            </a:r>
          </a:p>
        </p:txBody>
      </p:sp>
    </p:spTree>
    <p:extLst>
      <p:ext uri="{BB962C8B-B14F-4D97-AF65-F5344CB8AC3E}">
        <p14:creationId xmlns:p14="http://schemas.microsoft.com/office/powerpoint/2010/main" val="116005608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can help each other!</a:t>
            </a:r>
          </a:p>
        </p:txBody>
      </p:sp>
    </p:spTree>
    <p:extLst>
      <p:ext uri="{BB962C8B-B14F-4D97-AF65-F5344CB8AC3E}">
        <p14:creationId xmlns:p14="http://schemas.microsoft.com/office/powerpoint/2010/main" val="4056120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7" name="Freeform 79"/>
          <p:cNvSpPr>
            <a:spLocks/>
          </p:cNvSpPr>
          <p:nvPr/>
        </p:nvSpPr>
        <p:spPr bwMode="auto">
          <a:xfrm>
            <a:off x="3752854" y="1533973"/>
            <a:ext cx="6447367" cy="421217"/>
          </a:xfrm>
          <a:custGeom>
            <a:avLst/>
            <a:gdLst>
              <a:gd name="T0" fmla="*/ 2834 w 3046"/>
              <a:gd name="T1" fmla="*/ 0 h 199"/>
              <a:gd name="T2" fmla="*/ 0 w 3046"/>
              <a:gd name="T3" fmla="*/ 0 h 199"/>
              <a:gd name="T4" fmla="*/ 0 w 3046"/>
              <a:gd name="T5" fmla="*/ 0 h 199"/>
              <a:gd name="T6" fmla="*/ 2834 w 3046"/>
              <a:gd name="T7" fmla="*/ 0 h 199"/>
              <a:gd name="T8" fmla="*/ 3046 w 3046"/>
              <a:gd name="T9" fmla="*/ 199 h 199"/>
              <a:gd name="T10" fmla="*/ 2834 w 3046"/>
              <a:gd name="T11" fmla="*/ 0 h 1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046" h="199">
                <a:moveTo>
                  <a:pt x="2834" y="0"/>
                </a:moveTo>
                <a:lnTo>
                  <a:pt x="0" y="0"/>
                </a:lnTo>
                <a:lnTo>
                  <a:pt x="0" y="0"/>
                </a:lnTo>
                <a:lnTo>
                  <a:pt x="2834" y="0"/>
                </a:lnTo>
                <a:lnTo>
                  <a:pt x="3046" y="199"/>
                </a:lnTo>
                <a:lnTo>
                  <a:pt x="283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>
              <a:solidFill>
                <a:prstClr val="black"/>
              </a:solidFill>
            </a:endParaRPr>
          </a:p>
        </p:txBody>
      </p:sp>
      <p:sp>
        <p:nvSpPr>
          <p:cNvPr id="2058" name="Freeform 80"/>
          <p:cNvSpPr>
            <a:spLocks/>
          </p:cNvSpPr>
          <p:nvPr/>
        </p:nvSpPr>
        <p:spPr bwMode="auto">
          <a:xfrm>
            <a:off x="3752854" y="1533973"/>
            <a:ext cx="6447367" cy="421217"/>
          </a:xfrm>
          <a:custGeom>
            <a:avLst/>
            <a:gdLst>
              <a:gd name="T0" fmla="*/ 2834 w 3046"/>
              <a:gd name="T1" fmla="*/ 0 h 199"/>
              <a:gd name="T2" fmla="*/ 0 w 3046"/>
              <a:gd name="T3" fmla="*/ 0 h 199"/>
              <a:gd name="T4" fmla="*/ 0 w 3046"/>
              <a:gd name="T5" fmla="*/ 0 h 199"/>
              <a:gd name="T6" fmla="*/ 2834 w 3046"/>
              <a:gd name="T7" fmla="*/ 0 h 199"/>
              <a:gd name="T8" fmla="*/ 3046 w 3046"/>
              <a:gd name="T9" fmla="*/ 199 h 199"/>
              <a:gd name="T10" fmla="*/ 2834 w 3046"/>
              <a:gd name="T11" fmla="*/ 0 h 1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046" h="199">
                <a:moveTo>
                  <a:pt x="2834" y="0"/>
                </a:moveTo>
                <a:lnTo>
                  <a:pt x="0" y="0"/>
                </a:lnTo>
                <a:lnTo>
                  <a:pt x="0" y="0"/>
                </a:lnTo>
                <a:lnTo>
                  <a:pt x="2834" y="0"/>
                </a:lnTo>
                <a:lnTo>
                  <a:pt x="3046" y="199"/>
                </a:lnTo>
                <a:lnTo>
                  <a:pt x="2834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>
              <a:solidFill>
                <a:prstClr val="black"/>
              </a:solidFill>
            </a:endParaRPr>
          </a:p>
        </p:txBody>
      </p:sp>
      <p:sp>
        <p:nvSpPr>
          <p:cNvPr id="2060" name="Freeform 82"/>
          <p:cNvSpPr>
            <a:spLocks/>
          </p:cNvSpPr>
          <p:nvPr/>
        </p:nvSpPr>
        <p:spPr bwMode="auto">
          <a:xfrm>
            <a:off x="3752854" y="1533970"/>
            <a:ext cx="6447367" cy="859367"/>
          </a:xfrm>
          <a:custGeom>
            <a:avLst/>
            <a:gdLst>
              <a:gd name="T0" fmla="*/ 2834 w 3046"/>
              <a:gd name="T1" fmla="*/ 0 h 406"/>
              <a:gd name="T2" fmla="*/ 0 w 3046"/>
              <a:gd name="T3" fmla="*/ 0 h 406"/>
              <a:gd name="T4" fmla="*/ 0 w 3046"/>
              <a:gd name="T5" fmla="*/ 406 h 406"/>
              <a:gd name="T6" fmla="*/ 2413 w 3046"/>
              <a:gd name="T7" fmla="*/ 406 h 406"/>
              <a:gd name="T8" fmla="*/ 2835 w 3046"/>
              <a:gd name="T9" fmla="*/ 406 h 406"/>
              <a:gd name="T10" fmla="*/ 3046 w 3046"/>
              <a:gd name="T11" fmla="*/ 199 h 406"/>
              <a:gd name="T12" fmla="*/ 2834 w 3046"/>
              <a:gd name="T13" fmla="*/ 0 h 4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046" h="406">
                <a:moveTo>
                  <a:pt x="2834" y="0"/>
                </a:moveTo>
                <a:lnTo>
                  <a:pt x="0" y="0"/>
                </a:lnTo>
                <a:lnTo>
                  <a:pt x="0" y="406"/>
                </a:lnTo>
                <a:lnTo>
                  <a:pt x="2413" y="406"/>
                </a:lnTo>
                <a:lnTo>
                  <a:pt x="2835" y="406"/>
                </a:lnTo>
                <a:lnTo>
                  <a:pt x="3046" y="199"/>
                </a:lnTo>
                <a:lnTo>
                  <a:pt x="2834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>
              <a:solidFill>
                <a:prstClr val="black"/>
              </a:solidFill>
            </a:endParaRPr>
          </a:p>
        </p:txBody>
      </p:sp>
      <p:sp>
        <p:nvSpPr>
          <p:cNvPr id="2061" name="Freeform 83"/>
          <p:cNvSpPr>
            <a:spLocks/>
          </p:cNvSpPr>
          <p:nvPr/>
        </p:nvSpPr>
        <p:spPr bwMode="auto">
          <a:xfrm>
            <a:off x="3752855" y="3235771"/>
            <a:ext cx="7296151" cy="440267"/>
          </a:xfrm>
          <a:custGeom>
            <a:avLst/>
            <a:gdLst>
              <a:gd name="T0" fmla="*/ 3233 w 3447"/>
              <a:gd name="T1" fmla="*/ 0 h 208"/>
              <a:gd name="T2" fmla="*/ 2413 w 3447"/>
              <a:gd name="T3" fmla="*/ 0 h 208"/>
              <a:gd name="T4" fmla="*/ 2413 w 3447"/>
              <a:gd name="T5" fmla="*/ 0 h 208"/>
              <a:gd name="T6" fmla="*/ 0 w 3447"/>
              <a:gd name="T7" fmla="*/ 0 h 208"/>
              <a:gd name="T8" fmla="*/ 3233 w 3447"/>
              <a:gd name="T9" fmla="*/ 0 h 208"/>
              <a:gd name="T10" fmla="*/ 3447 w 3447"/>
              <a:gd name="T11" fmla="*/ 208 h 208"/>
              <a:gd name="T12" fmla="*/ 3233 w 3447"/>
              <a:gd name="T13" fmla="*/ 0 h 2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447" h="208">
                <a:moveTo>
                  <a:pt x="3233" y="0"/>
                </a:moveTo>
                <a:lnTo>
                  <a:pt x="2413" y="0"/>
                </a:lnTo>
                <a:lnTo>
                  <a:pt x="2413" y="0"/>
                </a:lnTo>
                <a:lnTo>
                  <a:pt x="0" y="0"/>
                </a:lnTo>
                <a:lnTo>
                  <a:pt x="3233" y="0"/>
                </a:lnTo>
                <a:lnTo>
                  <a:pt x="3447" y="208"/>
                </a:lnTo>
                <a:lnTo>
                  <a:pt x="323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>
              <a:solidFill>
                <a:prstClr val="black"/>
              </a:solidFill>
            </a:endParaRPr>
          </a:p>
        </p:txBody>
      </p:sp>
      <p:sp>
        <p:nvSpPr>
          <p:cNvPr id="2062" name="Freeform 84"/>
          <p:cNvSpPr>
            <a:spLocks/>
          </p:cNvSpPr>
          <p:nvPr/>
        </p:nvSpPr>
        <p:spPr bwMode="auto">
          <a:xfrm>
            <a:off x="3752855" y="3235771"/>
            <a:ext cx="7296151" cy="440267"/>
          </a:xfrm>
          <a:custGeom>
            <a:avLst/>
            <a:gdLst>
              <a:gd name="T0" fmla="*/ 3233 w 3447"/>
              <a:gd name="T1" fmla="*/ 0 h 208"/>
              <a:gd name="T2" fmla="*/ 2413 w 3447"/>
              <a:gd name="T3" fmla="*/ 0 h 208"/>
              <a:gd name="T4" fmla="*/ 2413 w 3447"/>
              <a:gd name="T5" fmla="*/ 0 h 208"/>
              <a:gd name="T6" fmla="*/ 0 w 3447"/>
              <a:gd name="T7" fmla="*/ 0 h 208"/>
              <a:gd name="T8" fmla="*/ 3233 w 3447"/>
              <a:gd name="T9" fmla="*/ 0 h 208"/>
              <a:gd name="T10" fmla="*/ 3447 w 3447"/>
              <a:gd name="T11" fmla="*/ 208 h 208"/>
              <a:gd name="T12" fmla="*/ 3233 w 3447"/>
              <a:gd name="T13" fmla="*/ 0 h 2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447" h="208">
                <a:moveTo>
                  <a:pt x="3233" y="0"/>
                </a:moveTo>
                <a:lnTo>
                  <a:pt x="2413" y="0"/>
                </a:lnTo>
                <a:lnTo>
                  <a:pt x="2413" y="0"/>
                </a:lnTo>
                <a:lnTo>
                  <a:pt x="0" y="0"/>
                </a:lnTo>
                <a:lnTo>
                  <a:pt x="3233" y="0"/>
                </a:lnTo>
                <a:lnTo>
                  <a:pt x="3447" y="208"/>
                </a:lnTo>
                <a:lnTo>
                  <a:pt x="3233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>
              <a:solidFill>
                <a:prstClr val="black"/>
              </a:solidFill>
            </a:endParaRPr>
          </a:p>
        </p:txBody>
      </p:sp>
      <p:sp>
        <p:nvSpPr>
          <p:cNvPr id="2064" name="Freeform 86"/>
          <p:cNvSpPr>
            <a:spLocks/>
          </p:cNvSpPr>
          <p:nvPr/>
        </p:nvSpPr>
        <p:spPr bwMode="auto">
          <a:xfrm>
            <a:off x="3752855" y="3235771"/>
            <a:ext cx="7296151" cy="863600"/>
          </a:xfrm>
          <a:custGeom>
            <a:avLst/>
            <a:gdLst>
              <a:gd name="T0" fmla="*/ 3233 w 3447"/>
              <a:gd name="T1" fmla="*/ 0 h 408"/>
              <a:gd name="T2" fmla="*/ 0 w 3447"/>
              <a:gd name="T3" fmla="*/ 0 h 408"/>
              <a:gd name="T4" fmla="*/ 0 w 3447"/>
              <a:gd name="T5" fmla="*/ 408 h 408"/>
              <a:gd name="T6" fmla="*/ 3235 w 3447"/>
              <a:gd name="T7" fmla="*/ 408 h 408"/>
              <a:gd name="T8" fmla="*/ 3447 w 3447"/>
              <a:gd name="T9" fmla="*/ 208 h 408"/>
              <a:gd name="T10" fmla="*/ 3233 w 3447"/>
              <a:gd name="T11" fmla="*/ 0 h 4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447" h="408">
                <a:moveTo>
                  <a:pt x="3233" y="0"/>
                </a:moveTo>
                <a:lnTo>
                  <a:pt x="0" y="0"/>
                </a:lnTo>
                <a:lnTo>
                  <a:pt x="0" y="408"/>
                </a:lnTo>
                <a:lnTo>
                  <a:pt x="3235" y="408"/>
                </a:lnTo>
                <a:lnTo>
                  <a:pt x="3447" y="208"/>
                </a:lnTo>
                <a:lnTo>
                  <a:pt x="3233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>
              <a:solidFill>
                <a:prstClr val="black"/>
              </a:solidFill>
            </a:endParaRPr>
          </a:p>
        </p:txBody>
      </p:sp>
      <p:sp>
        <p:nvSpPr>
          <p:cNvPr id="2079" name="Freeform 87"/>
          <p:cNvSpPr>
            <a:spLocks/>
          </p:cNvSpPr>
          <p:nvPr/>
        </p:nvSpPr>
        <p:spPr bwMode="auto">
          <a:xfrm>
            <a:off x="3752853" y="3235771"/>
            <a:ext cx="5107519" cy="0"/>
          </a:xfrm>
          <a:custGeom>
            <a:avLst/>
            <a:gdLst>
              <a:gd name="T0" fmla="*/ 2413 w 2413"/>
              <a:gd name="T1" fmla="*/ 2413 w 2413"/>
              <a:gd name="T2" fmla="*/ 0 w 2413"/>
              <a:gd name="T3" fmla="*/ 0 w 2413"/>
              <a:gd name="T4" fmla="*/ 2413 w 2413"/>
              <a:gd name="T5" fmla="*/ 2413 w 2413"/>
            </a:gdLst>
            <a:ahLst/>
            <a:cxnLst>
              <a:cxn ang="0">
                <a:pos x="T0" y="0"/>
              </a:cxn>
              <a:cxn ang="0">
                <a:pos x="T1" y="0"/>
              </a:cxn>
              <a:cxn ang="0">
                <a:pos x="T2" y="0"/>
              </a:cxn>
              <a:cxn ang="0">
                <a:pos x="T3" y="0"/>
              </a:cxn>
              <a:cxn ang="0">
                <a:pos x="T4" y="0"/>
              </a:cxn>
              <a:cxn ang="0">
                <a:pos x="T5" y="0"/>
              </a:cxn>
            </a:cxnLst>
            <a:rect l="0" t="0" r="r" b="b"/>
            <a:pathLst>
              <a:path w="2413">
                <a:moveTo>
                  <a:pt x="2413" y="0"/>
                </a:moveTo>
                <a:lnTo>
                  <a:pt x="2413" y="0"/>
                </a:lnTo>
                <a:lnTo>
                  <a:pt x="0" y="0"/>
                </a:lnTo>
                <a:lnTo>
                  <a:pt x="0" y="0"/>
                </a:lnTo>
                <a:lnTo>
                  <a:pt x="2413" y="0"/>
                </a:lnTo>
                <a:lnTo>
                  <a:pt x="2413" y="0"/>
                </a:lnTo>
                <a:close/>
              </a:path>
            </a:pathLst>
          </a:custGeom>
          <a:solidFill>
            <a:srgbClr val="719DCB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>
              <a:solidFill>
                <a:prstClr val="black"/>
              </a:solidFill>
            </a:endParaRPr>
          </a:p>
        </p:txBody>
      </p:sp>
      <p:sp>
        <p:nvSpPr>
          <p:cNvPr id="2080" name="Freeform 88"/>
          <p:cNvSpPr>
            <a:spLocks/>
          </p:cNvSpPr>
          <p:nvPr/>
        </p:nvSpPr>
        <p:spPr bwMode="auto">
          <a:xfrm>
            <a:off x="3752853" y="3235771"/>
            <a:ext cx="5107519" cy="0"/>
          </a:xfrm>
          <a:custGeom>
            <a:avLst/>
            <a:gdLst>
              <a:gd name="T0" fmla="*/ 2413 w 2413"/>
              <a:gd name="T1" fmla="*/ 2413 w 2413"/>
              <a:gd name="T2" fmla="*/ 0 w 2413"/>
              <a:gd name="T3" fmla="*/ 0 w 2413"/>
              <a:gd name="T4" fmla="*/ 2413 w 2413"/>
              <a:gd name="T5" fmla="*/ 2413 w 2413"/>
            </a:gdLst>
            <a:ahLst/>
            <a:cxnLst>
              <a:cxn ang="0">
                <a:pos x="T0" y="0"/>
              </a:cxn>
              <a:cxn ang="0">
                <a:pos x="T1" y="0"/>
              </a:cxn>
              <a:cxn ang="0">
                <a:pos x="T2" y="0"/>
              </a:cxn>
              <a:cxn ang="0">
                <a:pos x="T3" y="0"/>
              </a:cxn>
              <a:cxn ang="0">
                <a:pos x="T4" y="0"/>
              </a:cxn>
              <a:cxn ang="0">
                <a:pos x="T5" y="0"/>
              </a:cxn>
            </a:cxnLst>
            <a:rect l="0" t="0" r="r" b="b"/>
            <a:pathLst>
              <a:path w="2413">
                <a:moveTo>
                  <a:pt x="2413" y="0"/>
                </a:moveTo>
                <a:lnTo>
                  <a:pt x="2413" y="0"/>
                </a:lnTo>
                <a:lnTo>
                  <a:pt x="0" y="0"/>
                </a:lnTo>
                <a:lnTo>
                  <a:pt x="0" y="0"/>
                </a:lnTo>
                <a:lnTo>
                  <a:pt x="2413" y="0"/>
                </a:lnTo>
                <a:lnTo>
                  <a:pt x="2413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>
              <a:solidFill>
                <a:prstClr val="black"/>
              </a:solidFill>
            </a:endParaRPr>
          </a:p>
        </p:txBody>
      </p:sp>
      <p:sp>
        <p:nvSpPr>
          <p:cNvPr id="2086" name="Freeform 89"/>
          <p:cNvSpPr>
            <a:spLocks/>
          </p:cNvSpPr>
          <p:nvPr/>
        </p:nvSpPr>
        <p:spPr bwMode="auto">
          <a:xfrm>
            <a:off x="3386672" y="1178372"/>
            <a:ext cx="366185" cy="355600"/>
          </a:xfrm>
          <a:custGeom>
            <a:avLst/>
            <a:gdLst>
              <a:gd name="T0" fmla="*/ 0 w 173"/>
              <a:gd name="T1" fmla="*/ 0 h 168"/>
              <a:gd name="T2" fmla="*/ 0 w 173"/>
              <a:gd name="T3" fmla="*/ 0 h 168"/>
              <a:gd name="T4" fmla="*/ 173 w 173"/>
              <a:gd name="T5" fmla="*/ 168 h 168"/>
              <a:gd name="T6" fmla="*/ 173 w 173"/>
              <a:gd name="T7" fmla="*/ 168 h 168"/>
              <a:gd name="T8" fmla="*/ 173 w 173"/>
              <a:gd name="T9" fmla="*/ 168 h 168"/>
              <a:gd name="T10" fmla="*/ 173 w 173"/>
              <a:gd name="T11" fmla="*/ 168 h 168"/>
              <a:gd name="T12" fmla="*/ 0 w 173"/>
              <a:gd name="T13" fmla="*/ 0 h 1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73" h="168">
                <a:moveTo>
                  <a:pt x="0" y="0"/>
                </a:moveTo>
                <a:lnTo>
                  <a:pt x="0" y="0"/>
                </a:lnTo>
                <a:lnTo>
                  <a:pt x="173" y="168"/>
                </a:lnTo>
                <a:lnTo>
                  <a:pt x="173" y="168"/>
                </a:lnTo>
                <a:lnTo>
                  <a:pt x="173" y="168"/>
                </a:lnTo>
                <a:lnTo>
                  <a:pt x="173" y="168"/>
                </a:lnTo>
                <a:lnTo>
                  <a:pt x="0" y="0"/>
                </a:lnTo>
                <a:close/>
              </a:path>
            </a:pathLst>
          </a:custGeom>
          <a:solidFill>
            <a:srgbClr val="BCBDC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>
              <a:solidFill>
                <a:prstClr val="black"/>
              </a:solidFill>
            </a:endParaRPr>
          </a:p>
        </p:txBody>
      </p:sp>
      <p:sp>
        <p:nvSpPr>
          <p:cNvPr id="2087" name="Freeform 90"/>
          <p:cNvSpPr>
            <a:spLocks/>
          </p:cNvSpPr>
          <p:nvPr/>
        </p:nvSpPr>
        <p:spPr bwMode="auto">
          <a:xfrm>
            <a:off x="3386672" y="1178372"/>
            <a:ext cx="366185" cy="355600"/>
          </a:xfrm>
          <a:custGeom>
            <a:avLst/>
            <a:gdLst>
              <a:gd name="T0" fmla="*/ 0 w 173"/>
              <a:gd name="T1" fmla="*/ 0 h 168"/>
              <a:gd name="T2" fmla="*/ 0 w 173"/>
              <a:gd name="T3" fmla="*/ 0 h 168"/>
              <a:gd name="T4" fmla="*/ 173 w 173"/>
              <a:gd name="T5" fmla="*/ 168 h 168"/>
              <a:gd name="T6" fmla="*/ 173 w 173"/>
              <a:gd name="T7" fmla="*/ 168 h 168"/>
              <a:gd name="T8" fmla="*/ 173 w 173"/>
              <a:gd name="T9" fmla="*/ 168 h 168"/>
              <a:gd name="T10" fmla="*/ 173 w 173"/>
              <a:gd name="T11" fmla="*/ 168 h 168"/>
              <a:gd name="T12" fmla="*/ 0 w 173"/>
              <a:gd name="T13" fmla="*/ 0 h 1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73" h="168">
                <a:moveTo>
                  <a:pt x="0" y="0"/>
                </a:moveTo>
                <a:lnTo>
                  <a:pt x="0" y="0"/>
                </a:lnTo>
                <a:lnTo>
                  <a:pt x="173" y="168"/>
                </a:lnTo>
                <a:lnTo>
                  <a:pt x="173" y="168"/>
                </a:lnTo>
                <a:lnTo>
                  <a:pt x="173" y="168"/>
                </a:lnTo>
                <a:lnTo>
                  <a:pt x="173" y="168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>
              <a:solidFill>
                <a:prstClr val="black"/>
              </a:solidFill>
            </a:endParaRPr>
          </a:p>
        </p:txBody>
      </p:sp>
      <p:sp>
        <p:nvSpPr>
          <p:cNvPr id="2090" name="Freeform 92"/>
          <p:cNvSpPr>
            <a:spLocks/>
          </p:cNvSpPr>
          <p:nvPr/>
        </p:nvSpPr>
        <p:spPr bwMode="auto">
          <a:xfrm>
            <a:off x="3386672" y="1178373"/>
            <a:ext cx="366185" cy="1214967"/>
          </a:xfrm>
          <a:custGeom>
            <a:avLst/>
            <a:gdLst>
              <a:gd name="T0" fmla="*/ 0 w 173"/>
              <a:gd name="T1" fmla="*/ 0 h 574"/>
              <a:gd name="T2" fmla="*/ 0 w 173"/>
              <a:gd name="T3" fmla="*/ 518 h 574"/>
              <a:gd name="T4" fmla="*/ 172 w 173"/>
              <a:gd name="T5" fmla="*/ 574 h 574"/>
              <a:gd name="T6" fmla="*/ 173 w 173"/>
              <a:gd name="T7" fmla="*/ 574 h 574"/>
              <a:gd name="T8" fmla="*/ 173 w 173"/>
              <a:gd name="T9" fmla="*/ 168 h 574"/>
              <a:gd name="T10" fmla="*/ 173 w 173"/>
              <a:gd name="T11" fmla="*/ 168 h 574"/>
              <a:gd name="T12" fmla="*/ 0 w 173"/>
              <a:gd name="T13" fmla="*/ 0 h 5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73" h="574">
                <a:moveTo>
                  <a:pt x="0" y="0"/>
                </a:moveTo>
                <a:lnTo>
                  <a:pt x="0" y="518"/>
                </a:lnTo>
                <a:lnTo>
                  <a:pt x="172" y="574"/>
                </a:lnTo>
                <a:lnTo>
                  <a:pt x="173" y="574"/>
                </a:lnTo>
                <a:lnTo>
                  <a:pt x="173" y="168"/>
                </a:lnTo>
                <a:lnTo>
                  <a:pt x="173" y="168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>
              <a:solidFill>
                <a:prstClr val="black"/>
              </a:solidFill>
            </a:endParaRPr>
          </a:p>
        </p:txBody>
      </p:sp>
      <p:sp>
        <p:nvSpPr>
          <p:cNvPr id="2091" name="Freeform 93"/>
          <p:cNvSpPr>
            <a:spLocks/>
          </p:cNvSpPr>
          <p:nvPr/>
        </p:nvSpPr>
        <p:spPr bwMode="auto">
          <a:xfrm>
            <a:off x="3386671" y="4099374"/>
            <a:ext cx="361951" cy="342900"/>
          </a:xfrm>
          <a:custGeom>
            <a:avLst/>
            <a:gdLst>
              <a:gd name="T0" fmla="*/ 171 w 171"/>
              <a:gd name="T1" fmla="*/ 0 h 162"/>
              <a:gd name="T2" fmla="*/ 0 w 171"/>
              <a:gd name="T3" fmla="*/ 162 h 162"/>
              <a:gd name="T4" fmla="*/ 0 w 171"/>
              <a:gd name="T5" fmla="*/ 162 h 162"/>
              <a:gd name="T6" fmla="*/ 171 w 171"/>
              <a:gd name="T7" fmla="*/ 0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71" h="162">
                <a:moveTo>
                  <a:pt x="171" y="0"/>
                </a:moveTo>
                <a:lnTo>
                  <a:pt x="0" y="162"/>
                </a:lnTo>
                <a:lnTo>
                  <a:pt x="0" y="162"/>
                </a:lnTo>
                <a:lnTo>
                  <a:pt x="171" y="0"/>
                </a:lnTo>
                <a:close/>
              </a:path>
            </a:pathLst>
          </a:custGeom>
          <a:solidFill>
            <a:srgbClr val="BCBDC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>
              <a:solidFill>
                <a:prstClr val="black"/>
              </a:solidFill>
            </a:endParaRPr>
          </a:p>
        </p:txBody>
      </p:sp>
      <p:sp>
        <p:nvSpPr>
          <p:cNvPr id="2092" name="Freeform 94"/>
          <p:cNvSpPr>
            <a:spLocks/>
          </p:cNvSpPr>
          <p:nvPr/>
        </p:nvSpPr>
        <p:spPr bwMode="auto">
          <a:xfrm>
            <a:off x="3386671" y="4099374"/>
            <a:ext cx="361951" cy="342900"/>
          </a:xfrm>
          <a:custGeom>
            <a:avLst/>
            <a:gdLst>
              <a:gd name="T0" fmla="*/ 171 w 171"/>
              <a:gd name="T1" fmla="*/ 0 h 162"/>
              <a:gd name="T2" fmla="*/ 0 w 171"/>
              <a:gd name="T3" fmla="*/ 162 h 162"/>
              <a:gd name="T4" fmla="*/ 0 w 171"/>
              <a:gd name="T5" fmla="*/ 162 h 162"/>
              <a:gd name="T6" fmla="*/ 171 w 171"/>
              <a:gd name="T7" fmla="*/ 0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71" h="162">
                <a:moveTo>
                  <a:pt x="171" y="0"/>
                </a:moveTo>
                <a:lnTo>
                  <a:pt x="0" y="162"/>
                </a:lnTo>
                <a:lnTo>
                  <a:pt x="0" y="162"/>
                </a:lnTo>
                <a:lnTo>
                  <a:pt x="171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>
              <a:solidFill>
                <a:prstClr val="black"/>
              </a:solidFill>
            </a:endParaRPr>
          </a:p>
        </p:txBody>
      </p:sp>
      <p:sp>
        <p:nvSpPr>
          <p:cNvPr id="2094" name="Freeform 96"/>
          <p:cNvSpPr>
            <a:spLocks/>
          </p:cNvSpPr>
          <p:nvPr/>
        </p:nvSpPr>
        <p:spPr bwMode="auto">
          <a:xfrm>
            <a:off x="3386672" y="3235773"/>
            <a:ext cx="366185" cy="1206500"/>
          </a:xfrm>
          <a:custGeom>
            <a:avLst/>
            <a:gdLst>
              <a:gd name="T0" fmla="*/ 173 w 173"/>
              <a:gd name="T1" fmla="*/ 0 h 570"/>
              <a:gd name="T2" fmla="*/ 170 w 173"/>
              <a:gd name="T3" fmla="*/ 0 h 570"/>
              <a:gd name="T4" fmla="*/ 42 w 173"/>
              <a:gd name="T5" fmla="*/ 42 h 570"/>
              <a:gd name="T6" fmla="*/ 0 w 173"/>
              <a:gd name="T7" fmla="*/ 56 h 570"/>
              <a:gd name="T8" fmla="*/ 0 w 173"/>
              <a:gd name="T9" fmla="*/ 570 h 570"/>
              <a:gd name="T10" fmla="*/ 171 w 173"/>
              <a:gd name="T11" fmla="*/ 408 h 570"/>
              <a:gd name="T12" fmla="*/ 173 w 173"/>
              <a:gd name="T13" fmla="*/ 408 h 570"/>
              <a:gd name="T14" fmla="*/ 173 w 173"/>
              <a:gd name="T15" fmla="*/ 0 h 5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73" h="570">
                <a:moveTo>
                  <a:pt x="173" y="0"/>
                </a:moveTo>
                <a:lnTo>
                  <a:pt x="170" y="0"/>
                </a:lnTo>
                <a:lnTo>
                  <a:pt x="42" y="42"/>
                </a:lnTo>
                <a:lnTo>
                  <a:pt x="0" y="56"/>
                </a:lnTo>
                <a:lnTo>
                  <a:pt x="0" y="570"/>
                </a:lnTo>
                <a:lnTo>
                  <a:pt x="171" y="408"/>
                </a:lnTo>
                <a:lnTo>
                  <a:pt x="173" y="408"/>
                </a:lnTo>
                <a:lnTo>
                  <a:pt x="173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>
              <a:solidFill>
                <a:prstClr val="black"/>
              </a:solidFill>
            </a:endParaRPr>
          </a:p>
        </p:txBody>
      </p:sp>
      <p:sp>
        <p:nvSpPr>
          <p:cNvPr id="2095" name="Freeform 97"/>
          <p:cNvSpPr>
            <a:spLocks/>
          </p:cNvSpPr>
          <p:nvPr/>
        </p:nvSpPr>
        <p:spPr bwMode="auto">
          <a:xfrm>
            <a:off x="3475570" y="3235773"/>
            <a:ext cx="277284" cy="88900"/>
          </a:xfrm>
          <a:custGeom>
            <a:avLst/>
            <a:gdLst>
              <a:gd name="T0" fmla="*/ 131 w 131"/>
              <a:gd name="T1" fmla="*/ 0 h 42"/>
              <a:gd name="T2" fmla="*/ 128 w 131"/>
              <a:gd name="T3" fmla="*/ 0 h 42"/>
              <a:gd name="T4" fmla="*/ 0 w 131"/>
              <a:gd name="T5" fmla="*/ 42 h 42"/>
              <a:gd name="T6" fmla="*/ 128 w 131"/>
              <a:gd name="T7" fmla="*/ 0 h 42"/>
              <a:gd name="T8" fmla="*/ 131 w 131"/>
              <a:gd name="T9" fmla="*/ 0 h 42"/>
              <a:gd name="T10" fmla="*/ 131 w 131"/>
              <a:gd name="T11" fmla="*/ 0 h 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31" h="42">
                <a:moveTo>
                  <a:pt x="131" y="0"/>
                </a:moveTo>
                <a:lnTo>
                  <a:pt x="128" y="0"/>
                </a:lnTo>
                <a:lnTo>
                  <a:pt x="0" y="42"/>
                </a:lnTo>
                <a:lnTo>
                  <a:pt x="128" y="0"/>
                </a:lnTo>
                <a:lnTo>
                  <a:pt x="131" y="0"/>
                </a:lnTo>
                <a:lnTo>
                  <a:pt x="131" y="0"/>
                </a:lnTo>
                <a:close/>
              </a:path>
            </a:pathLst>
          </a:custGeom>
          <a:solidFill>
            <a:srgbClr val="55779A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>
              <a:solidFill>
                <a:prstClr val="black"/>
              </a:solidFill>
            </a:endParaRPr>
          </a:p>
        </p:txBody>
      </p:sp>
      <p:sp>
        <p:nvSpPr>
          <p:cNvPr id="2098" name="Freeform 98"/>
          <p:cNvSpPr>
            <a:spLocks/>
          </p:cNvSpPr>
          <p:nvPr/>
        </p:nvSpPr>
        <p:spPr bwMode="auto">
          <a:xfrm>
            <a:off x="3475570" y="3235773"/>
            <a:ext cx="277284" cy="88900"/>
          </a:xfrm>
          <a:custGeom>
            <a:avLst/>
            <a:gdLst>
              <a:gd name="T0" fmla="*/ 131 w 131"/>
              <a:gd name="T1" fmla="*/ 0 h 42"/>
              <a:gd name="T2" fmla="*/ 128 w 131"/>
              <a:gd name="T3" fmla="*/ 0 h 42"/>
              <a:gd name="T4" fmla="*/ 0 w 131"/>
              <a:gd name="T5" fmla="*/ 42 h 42"/>
              <a:gd name="T6" fmla="*/ 128 w 131"/>
              <a:gd name="T7" fmla="*/ 0 h 42"/>
              <a:gd name="T8" fmla="*/ 131 w 131"/>
              <a:gd name="T9" fmla="*/ 0 h 42"/>
              <a:gd name="T10" fmla="*/ 131 w 131"/>
              <a:gd name="T11" fmla="*/ 0 h 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31" h="42">
                <a:moveTo>
                  <a:pt x="131" y="0"/>
                </a:moveTo>
                <a:lnTo>
                  <a:pt x="128" y="0"/>
                </a:lnTo>
                <a:lnTo>
                  <a:pt x="0" y="42"/>
                </a:lnTo>
                <a:lnTo>
                  <a:pt x="128" y="0"/>
                </a:lnTo>
                <a:lnTo>
                  <a:pt x="131" y="0"/>
                </a:lnTo>
                <a:lnTo>
                  <a:pt x="131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>
              <a:solidFill>
                <a:prstClr val="black"/>
              </a:solidFill>
            </a:endParaRPr>
          </a:p>
        </p:txBody>
      </p:sp>
      <p:sp>
        <p:nvSpPr>
          <p:cNvPr id="2099" name="Freeform 99"/>
          <p:cNvSpPr>
            <a:spLocks/>
          </p:cNvSpPr>
          <p:nvPr/>
        </p:nvSpPr>
        <p:spPr bwMode="auto">
          <a:xfrm>
            <a:off x="3386669" y="3324674"/>
            <a:ext cx="88900" cy="29633"/>
          </a:xfrm>
          <a:custGeom>
            <a:avLst/>
            <a:gdLst>
              <a:gd name="T0" fmla="*/ 42 w 42"/>
              <a:gd name="T1" fmla="*/ 0 h 14"/>
              <a:gd name="T2" fmla="*/ 0 w 42"/>
              <a:gd name="T3" fmla="*/ 14 h 14"/>
              <a:gd name="T4" fmla="*/ 0 w 42"/>
              <a:gd name="T5" fmla="*/ 14 h 14"/>
              <a:gd name="T6" fmla="*/ 42 w 42"/>
              <a:gd name="T7" fmla="*/ 0 h 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2" h="14">
                <a:moveTo>
                  <a:pt x="42" y="0"/>
                </a:moveTo>
                <a:lnTo>
                  <a:pt x="0" y="14"/>
                </a:lnTo>
                <a:lnTo>
                  <a:pt x="0" y="14"/>
                </a:lnTo>
                <a:lnTo>
                  <a:pt x="42" y="0"/>
                </a:lnTo>
                <a:close/>
              </a:path>
            </a:pathLst>
          </a:custGeom>
          <a:solidFill>
            <a:srgbClr val="889967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>
              <a:solidFill>
                <a:prstClr val="black"/>
              </a:solidFill>
            </a:endParaRPr>
          </a:p>
        </p:txBody>
      </p:sp>
      <p:sp>
        <p:nvSpPr>
          <p:cNvPr id="2100" name="Freeform 100"/>
          <p:cNvSpPr>
            <a:spLocks/>
          </p:cNvSpPr>
          <p:nvPr/>
        </p:nvSpPr>
        <p:spPr bwMode="auto">
          <a:xfrm>
            <a:off x="3386669" y="3324674"/>
            <a:ext cx="88900" cy="29633"/>
          </a:xfrm>
          <a:custGeom>
            <a:avLst/>
            <a:gdLst>
              <a:gd name="T0" fmla="*/ 42 w 42"/>
              <a:gd name="T1" fmla="*/ 0 h 14"/>
              <a:gd name="T2" fmla="*/ 0 w 42"/>
              <a:gd name="T3" fmla="*/ 14 h 14"/>
              <a:gd name="T4" fmla="*/ 0 w 42"/>
              <a:gd name="T5" fmla="*/ 14 h 14"/>
              <a:gd name="T6" fmla="*/ 42 w 42"/>
              <a:gd name="T7" fmla="*/ 0 h 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2" h="14">
                <a:moveTo>
                  <a:pt x="42" y="0"/>
                </a:moveTo>
                <a:lnTo>
                  <a:pt x="0" y="14"/>
                </a:lnTo>
                <a:lnTo>
                  <a:pt x="0" y="14"/>
                </a:lnTo>
                <a:lnTo>
                  <a:pt x="4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>
              <a:solidFill>
                <a:prstClr val="black"/>
              </a:solidFill>
            </a:endParaRPr>
          </a:p>
        </p:txBody>
      </p:sp>
      <p:sp>
        <p:nvSpPr>
          <p:cNvPr id="2102" name="Freeform 102"/>
          <p:cNvSpPr>
            <a:spLocks/>
          </p:cNvSpPr>
          <p:nvPr/>
        </p:nvSpPr>
        <p:spPr bwMode="auto">
          <a:xfrm>
            <a:off x="3386672" y="2274807"/>
            <a:ext cx="366185" cy="1079500"/>
          </a:xfrm>
          <a:custGeom>
            <a:avLst/>
            <a:gdLst>
              <a:gd name="T0" fmla="*/ 0 w 173"/>
              <a:gd name="T1" fmla="*/ 0 h 510"/>
              <a:gd name="T2" fmla="*/ 0 w 173"/>
              <a:gd name="T3" fmla="*/ 510 h 510"/>
              <a:gd name="T4" fmla="*/ 42 w 173"/>
              <a:gd name="T5" fmla="*/ 496 h 510"/>
              <a:gd name="T6" fmla="*/ 170 w 173"/>
              <a:gd name="T7" fmla="*/ 454 h 510"/>
              <a:gd name="T8" fmla="*/ 173 w 173"/>
              <a:gd name="T9" fmla="*/ 454 h 510"/>
              <a:gd name="T10" fmla="*/ 173 w 173"/>
              <a:gd name="T11" fmla="*/ 56 h 510"/>
              <a:gd name="T12" fmla="*/ 172 w 173"/>
              <a:gd name="T13" fmla="*/ 56 h 510"/>
              <a:gd name="T14" fmla="*/ 0 w 173"/>
              <a:gd name="T15" fmla="*/ 0 h 5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73" h="510">
                <a:moveTo>
                  <a:pt x="0" y="0"/>
                </a:moveTo>
                <a:lnTo>
                  <a:pt x="0" y="510"/>
                </a:lnTo>
                <a:lnTo>
                  <a:pt x="42" y="496"/>
                </a:lnTo>
                <a:lnTo>
                  <a:pt x="170" y="454"/>
                </a:lnTo>
                <a:lnTo>
                  <a:pt x="173" y="454"/>
                </a:lnTo>
                <a:lnTo>
                  <a:pt x="173" y="56"/>
                </a:lnTo>
                <a:lnTo>
                  <a:pt x="172" y="56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>
              <a:solidFill>
                <a:prstClr val="black"/>
              </a:solidFill>
            </a:endParaRPr>
          </a:p>
        </p:txBody>
      </p:sp>
      <p:sp>
        <p:nvSpPr>
          <p:cNvPr id="66" name="Freeform 104"/>
          <p:cNvSpPr>
            <a:spLocks/>
          </p:cNvSpPr>
          <p:nvPr/>
        </p:nvSpPr>
        <p:spPr bwMode="auto">
          <a:xfrm>
            <a:off x="3752855" y="2393341"/>
            <a:ext cx="5558367" cy="842433"/>
          </a:xfrm>
          <a:custGeom>
            <a:avLst/>
            <a:gdLst>
              <a:gd name="T0" fmla="*/ 2413 w 2626"/>
              <a:gd name="T1" fmla="*/ 0 h 398"/>
              <a:gd name="T2" fmla="*/ 0 w 2626"/>
              <a:gd name="T3" fmla="*/ 0 h 398"/>
              <a:gd name="T4" fmla="*/ 0 w 2626"/>
              <a:gd name="T5" fmla="*/ 398 h 398"/>
              <a:gd name="T6" fmla="*/ 2413 w 2626"/>
              <a:gd name="T7" fmla="*/ 398 h 398"/>
              <a:gd name="T8" fmla="*/ 2626 w 2626"/>
              <a:gd name="T9" fmla="*/ 203 h 398"/>
              <a:gd name="T10" fmla="*/ 2413 w 2626"/>
              <a:gd name="T11" fmla="*/ 0 h 3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626" h="398">
                <a:moveTo>
                  <a:pt x="2413" y="0"/>
                </a:moveTo>
                <a:lnTo>
                  <a:pt x="0" y="0"/>
                </a:lnTo>
                <a:lnTo>
                  <a:pt x="0" y="398"/>
                </a:lnTo>
                <a:lnTo>
                  <a:pt x="2413" y="398"/>
                </a:lnTo>
                <a:lnTo>
                  <a:pt x="2626" y="203"/>
                </a:lnTo>
                <a:lnTo>
                  <a:pt x="2413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>
              <a:solidFill>
                <a:prstClr val="black"/>
              </a:solidFill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2363067" y="352061"/>
            <a:ext cx="7557024" cy="808844"/>
            <a:chOff x="1772300" y="429604"/>
            <a:chExt cx="5667768" cy="606635"/>
          </a:xfrm>
        </p:grpSpPr>
        <p:sp>
          <p:nvSpPr>
            <p:cNvPr id="24" name="Rectangle 22"/>
            <p:cNvSpPr>
              <a:spLocks noChangeArrowheads="1"/>
            </p:cNvSpPr>
            <p:nvPr/>
          </p:nvSpPr>
          <p:spPr bwMode="auto">
            <a:xfrm>
              <a:off x="2573850" y="429604"/>
              <a:ext cx="4064815" cy="3693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3200" dirty="0" err="1">
                  <a:latin typeface="Lato" pitchFamily="34" charset="0"/>
                  <a:cs typeface="Arial" pitchFamily="34" charset="0"/>
                </a:rPr>
                <a:t>Scrum+Kanban</a:t>
              </a:r>
              <a:r>
                <a:rPr lang="en-US" sz="3200" dirty="0">
                  <a:latin typeface="Lato" pitchFamily="34" charset="0"/>
                  <a:cs typeface="Arial" pitchFamily="34" charset="0"/>
                </a:rPr>
                <a:t> Self-Assessment</a:t>
              </a:r>
              <a:endParaRPr lang="en-US" sz="1401" dirty="0">
                <a:latin typeface="Lato" pitchFamily="34" charset="0"/>
                <a:cs typeface="Arial" pitchFamily="34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772300" y="751496"/>
              <a:ext cx="5667768" cy="2847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67" dirty="0">
                  <a:latin typeface="Lato" pitchFamily="34" charset="0"/>
                </a:rPr>
                <a:t>How do you rate yourself?</a:t>
              </a:r>
            </a:p>
          </p:txBody>
        </p:sp>
      </p:grpSp>
      <p:sp>
        <p:nvSpPr>
          <p:cNvPr id="76" name="TextBox 75"/>
          <p:cNvSpPr txBox="1"/>
          <p:nvPr/>
        </p:nvSpPr>
        <p:spPr>
          <a:xfrm>
            <a:off x="575737" y="1630136"/>
            <a:ext cx="8284635" cy="437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endParaRPr lang="en-US" sz="1867" dirty="0">
              <a:solidFill>
                <a:prstClr val="white"/>
              </a:solidFill>
              <a:latin typeface="Lato" pitchFamily="34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9448805" y="2293853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/>
          </a:p>
        </p:txBody>
      </p:sp>
      <p:sp>
        <p:nvSpPr>
          <p:cNvPr id="49" name="Content Placeholder 2"/>
          <p:cNvSpPr txBox="1">
            <a:spLocks/>
          </p:cNvSpPr>
          <p:nvPr/>
        </p:nvSpPr>
        <p:spPr>
          <a:xfrm>
            <a:off x="964043" y="1177469"/>
            <a:ext cx="10685135" cy="4893131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/>
                </a:solidFill>
                <a:latin typeface="Lato Light" pitchFamily="34" charset="0"/>
                <a:ea typeface="Lato Light" pitchFamily="34" charset="0"/>
                <a:cs typeface="Lato Light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bg1"/>
                </a:solidFill>
                <a:latin typeface="Lato Light" pitchFamily="34" charset="0"/>
                <a:ea typeface="Lato Light" pitchFamily="34" charset="0"/>
                <a:cs typeface="Lato Light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/>
                </a:solidFill>
                <a:latin typeface="Lato Light" pitchFamily="34" charset="0"/>
                <a:ea typeface="Lato Light" pitchFamily="34" charset="0"/>
                <a:cs typeface="Lato Light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bg1"/>
                </a:solidFill>
                <a:latin typeface="Lato Light" pitchFamily="34" charset="0"/>
                <a:ea typeface="Lato Light" pitchFamily="34" charset="0"/>
                <a:cs typeface="Lato Light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bg1"/>
                </a:solidFill>
                <a:latin typeface="Lato Light" pitchFamily="34" charset="0"/>
                <a:ea typeface="Lato Light" pitchFamily="34" charset="0"/>
                <a:cs typeface="Lato Light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751" indent="-685751">
              <a:buFont typeface="+mj-lt"/>
              <a:buAutoNum type="arabicPeriod"/>
            </a:pPr>
            <a:r>
              <a:rPr lang="en-US" sz="1867" b="1" dirty="0">
                <a:solidFill>
                  <a:schemeClr val="tx1"/>
                </a:solidFill>
              </a:rPr>
              <a:t>Novice</a:t>
            </a:r>
          </a:p>
          <a:p>
            <a:pPr marL="533361" lvl="1" indent="903751">
              <a:buNone/>
            </a:pPr>
            <a:r>
              <a:rPr lang="en-US" sz="1867" dirty="0">
                <a:solidFill>
                  <a:schemeClr val="tx1"/>
                </a:solidFill>
              </a:rPr>
              <a:t>Curious, No previous knowledge or information, “was asked to attend”</a:t>
            </a:r>
          </a:p>
          <a:p>
            <a:pPr marL="685751" indent="-685751">
              <a:buFont typeface="+mj-lt"/>
              <a:buAutoNum type="arabicPeriod"/>
            </a:pPr>
            <a:r>
              <a:rPr lang="en-US" sz="1867" b="1" dirty="0">
                <a:solidFill>
                  <a:schemeClr val="tx1"/>
                </a:solidFill>
              </a:rPr>
              <a:t>Informed</a:t>
            </a:r>
          </a:p>
          <a:p>
            <a:pPr marL="1437111" lvl="1" indent="0">
              <a:buNone/>
            </a:pPr>
            <a:r>
              <a:rPr lang="en-US" sz="1867" dirty="0">
                <a:solidFill>
                  <a:schemeClr val="tx1"/>
                </a:solidFill>
              </a:rPr>
              <a:t>Have watched videos, Have read some web sites and/or articles</a:t>
            </a:r>
          </a:p>
          <a:p>
            <a:pPr marL="685751" indent="-685751">
              <a:buFont typeface="+mj-lt"/>
              <a:buAutoNum type="arabicPeriod"/>
            </a:pPr>
            <a:r>
              <a:rPr lang="en-US" sz="1867" b="1" dirty="0">
                <a:solidFill>
                  <a:schemeClr val="tx1"/>
                </a:solidFill>
              </a:rPr>
              <a:t>Apprentice</a:t>
            </a:r>
          </a:p>
          <a:p>
            <a:pPr marL="533361" lvl="1" indent="903751">
              <a:buNone/>
            </a:pPr>
            <a:r>
              <a:rPr lang="en-US" sz="1867" dirty="0">
                <a:solidFill>
                  <a:schemeClr val="tx1"/>
                </a:solidFill>
              </a:rPr>
              <a:t>Read one or more books, 1 team implementation, &lt; 6 months implementation experience</a:t>
            </a:r>
          </a:p>
          <a:p>
            <a:pPr marL="685751" indent="-685751">
              <a:buFont typeface="+mj-lt"/>
              <a:buAutoNum type="arabicPeriod"/>
            </a:pPr>
            <a:r>
              <a:rPr lang="en-US" sz="1867" b="1" dirty="0">
                <a:solidFill>
                  <a:schemeClr val="tx1"/>
                </a:solidFill>
              </a:rPr>
              <a:t>Practitioner</a:t>
            </a:r>
          </a:p>
          <a:p>
            <a:pPr marL="1437111" lvl="1" indent="0">
              <a:buNone/>
            </a:pPr>
            <a:r>
              <a:rPr lang="en-US" sz="1867" dirty="0">
                <a:solidFill>
                  <a:schemeClr val="tx1"/>
                </a:solidFill>
              </a:rPr>
              <a:t>Good, 6 months – 18 months implementation experience</a:t>
            </a:r>
          </a:p>
          <a:p>
            <a:pPr marL="685751" indent="-685751">
              <a:buFont typeface="+mj-lt"/>
              <a:buAutoNum type="arabicPeriod"/>
            </a:pPr>
            <a:r>
              <a:rPr lang="en-US" sz="1867" b="1" dirty="0">
                <a:solidFill>
                  <a:schemeClr val="tx1"/>
                </a:solidFill>
              </a:rPr>
              <a:t>Journeyman</a:t>
            </a:r>
          </a:p>
          <a:p>
            <a:pPr marL="1437111" lvl="1" indent="0">
              <a:buNone/>
            </a:pPr>
            <a:r>
              <a:rPr lang="en-US" sz="1867" dirty="0">
                <a:solidFill>
                  <a:schemeClr val="tx1"/>
                </a:solidFill>
              </a:rPr>
              <a:t>Larger scale implementations, multiple interdependent  workflows &amp; services, quantitative measures, etc.</a:t>
            </a:r>
          </a:p>
          <a:p>
            <a:pPr marL="685751">
              <a:buFont typeface="+mj-lt"/>
              <a:buAutoNum type="arabicPeriod"/>
            </a:pPr>
            <a:r>
              <a:rPr lang="en-US" sz="1867" b="1" dirty="0">
                <a:solidFill>
                  <a:schemeClr val="tx1"/>
                </a:solidFill>
              </a:rPr>
              <a:t>Master</a:t>
            </a:r>
          </a:p>
          <a:p>
            <a:pPr marL="1142915" lvl="2" indent="0">
              <a:buNone/>
            </a:pPr>
            <a:r>
              <a:rPr lang="en-US" sz="1867" b="1" dirty="0">
                <a:solidFill>
                  <a:schemeClr val="tx1"/>
                </a:solidFill>
              </a:rPr>
              <a:t>    </a:t>
            </a:r>
            <a:r>
              <a:rPr lang="en-US" sz="1867" dirty="0">
                <a:solidFill>
                  <a:schemeClr val="tx1"/>
                </a:solidFill>
              </a:rPr>
              <a:t> I can be teaching this class </a:t>
            </a:r>
            <a:r>
              <a:rPr lang="en-US" sz="1867" dirty="0">
                <a:solidFill>
                  <a:schemeClr val="tx1"/>
                </a:solidFill>
                <a:sym typeface="Wingdings" panose="05000000000000000000" pitchFamily="2" charset="2"/>
              </a:rPr>
              <a:t>   (Yes, we are glad to leverage your expertise).</a:t>
            </a:r>
            <a:endParaRPr lang="en-US" sz="1867" dirty="0">
              <a:solidFill>
                <a:schemeClr val="tx1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6605933" y="-25400"/>
            <a:ext cx="5410577" cy="318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67" dirty="0">
                <a:latin typeface="Lato"/>
              </a:rPr>
              <a:t>From </a:t>
            </a:r>
            <a:r>
              <a:rPr lang="en-US" sz="1467" dirty="0" err="1">
                <a:latin typeface="Lato"/>
              </a:rPr>
              <a:t>Meilr</a:t>
            </a:r>
            <a:r>
              <a:rPr lang="en-US" sz="1467" dirty="0">
                <a:latin typeface="Lato"/>
              </a:rPr>
              <a:t> Page-Jones Maturity Model</a:t>
            </a:r>
          </a:p>
        </p:txBody>
      </p:sp>
    </p:spTree>
    <p:extLst>
      <p:ext uri="{BB962C8B-B14F-4D97-AF65-F5344CB8AC3E}">
        <p14:creationId xmlns:p14="http://schemas.microsoft.com/office/powerpoint/2010/main" val="1081200456"/>
      </p:ext>
    </p:extLst>
  </p:cSld>
  <p:clrMapOvr>
    <a:masterClrMapping/>
  </p:clrMapOvr>
  <p:transition spd="slow">
    <p:push dir="r"/>
  </p:transition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Start!</a:t>
            </a:r>
          </a:p>
        </p:txBody>
      </p:sp>
    </p:spTree>
    <p:extLst>
      <p:ext uri="{BB962C8B-B14F-4D97-AF65-F5344CB8AC3E}">
        <p14:creationId xmlns:p14="http://schemas.microsoft.com/office/powerpoint/2010/main" val="195602120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Sprint retrospective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Scrum Guide</a:t>
            </a:r>
          </a:p>
        </p:txBody>
      </p:sp>
    </p:spTree>
    <p:extLst>
      <p:ext uri="{BB962C8B-B14F-4D97-AF65-F5344CB8AC3E}">
        <p14:creationId xmlns:p14="http://schemas.microsoft.com/office/powerpoint/2010/main" val="165239539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208981-B272-4847-9D49-79B6BCAEA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Collect all statistics!</a:t>
            </a:r>
          </a:p>
        </p:txBody>
      </p:sp>
    </p:spTree>
    <p:extLst>
      <p:ext uri="{BB962C8B-B14F-4D97-AF65-F5344CB8AC3E}">
        <p14:creationId xmlns:p14="http://schemas.microsoft.com/office/powerpoint/2010/main" val="358550779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fit is the team for it’s purpose?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Service Level Agreements</a:t>
            </a:r>
          </a:p>
          <a:p>
            <a:r>
              <a:rPr lang="en-US" dirty="0"/>
              <a:t>Due date performance</a:t>
            </a:r>
          </a:p>
          <a:p>
            <a:r>
              <a:rPr lang="en-US" dirty="0"/>
              <a:t>What the data reveals?</a:t>
            </a:r>
          </a:p>
          <a:p>
            <a:pPr lvl="1"/>
            <a:r>
              <a:rPr lang="en-US" dirty="0"/>
              <a:t>Customer lead time SLE performance</a:t>
            </a:r>
          </a:p>
          <a:p>
            <a:pPr lvl="1"/>
            <a:r>
              <a:rPr lang="en-US" dirty="0"/>
              <a:t>CRs throughput</a:t>
            </a:r>
          </a:p>
          <a:p>
            <a:pPr lvl="1"/>
            <a:r>
              <a:rPr lang="en-US" dirty="0"/>
              <a:t>PTCs Due Date performance</a:t>
            </a:r>
          </a:p>
          <a:p>
            <a:pPr lvl="1"/>
            <a:r>
              <a:rPr lang="en-US" dirty="0"/>
              <a:t>Lead time(Engineering effort) histogram</a:t>
            </a:r>
          </a:p>
        </p:txBody>
      </p:sp>
    </p:spTree>
    <p:extLst>
      <p:ext uri="{BB962C8B-B14F-4D97-AF65-F5344CB8AC3E}">
        <p14:creationId xmlns:p14="http://schemas.microsoft.com/office/powerpoint/2010/main" val="194904021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Analysis</a:t>
            </a:r>
            <a:endParaRPr lang="bg-B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Scrumban</a:t>
            </a:r>
            <a:r>
              <a:rPr lang="en-US" dirty="0"/>
              <a:t> game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81491929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200" y="-25400"/>
            <a:ext cx="10972800" cy="1143000"/>
          </a:xfrm>
        </p:spPr>
        <p:txBody>
          <a:bodyPr>
            <a:normAutofit/>
          </a:bodyPr>
          <a:lstStyle/>
          <a:p>
            <a:r>
              <a:rPr lang="en-US" dirty="0"/>
              <a:t>Current Queueing system</a:t>
            </a:r>
            <a:endParaRPr lang="bg-BG" dirty="0"/>
          </a:p>
        </p:txBody>
      </p:sp>
      <p:sp>
        <p:nvSpPr>
          <p:cNvPr id="10" name="Rectangle 9"/>
          <p:cNvSpPr/>
          <p:nvPr/>
        </p:nvSpPr>
        <p:spPr>
          <a:xfrm>
            <a:off x="2210259" y="3371745"/>
            <a:ext cx="955091" cy="22352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67" dirty="0">
                <a:solidFill>
                  <a:schemeClr val="tx1"/>
                </a:solidFill>
              </a:rPr>
              <a:t>ROMs</a:t>
            </a:r>
            <a:endParaRPr lang="bg-BG" sz="2400" b="1" dirty="0">
              <a:solidFill>
                <a:schemeClr val="tx1"/>
              </a:solidFill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896024" y="3578076"/>
            <a:ext cx="1292577" cy="11995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09601" y="3066945"/>
            <a:ext cx="761747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67" dirty="0"/>
              <a:t>PO #1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0566401" y="3037869"/>
            <a:ext cx="1165671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67" dirty="0"/>
              <a:t>Done CRs</a:t>
            </a:r>
            <a:endParaRPr lang="bg-BG" sz="1867" dirty="0"/>
          </a:p>
        </p:txBody>
      </p:sp>
      <p:sp>
        <p:nvSpPr>
          <p:cNvPr id="7" name="Oval 6"/>
          <p:cNvSpPr/>
          <p:nvPr/>
        </p:nvSpPr>
        <p:spPr>
          <a:xfrm>
            <a:off x="9774734" y="3168546"/>
            <a:ext cx="865428" cy="79417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n-US" sz="1867" dirty="0">
                <a:solidFill>
                  <a:schemeClr val="tx1"/>
                </a:solidFill>
              </a:rPr>
              <a:t>Test</a:t>
            </a:r>
            <a:endParaRPr lang="bg-BG" sz="1867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8128001" y="3145747"/>
            <a:ext cx="1328924" cy="667186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67" dirty="0">
                <a:solidFill>
                  <a:schemeClr val="tx1"/>
                </a:solidFill>
              </a:rPr>
              <a:t>CR Test Ready</a:t>
            </a:r>
            <a:endParaRPr lang="bg-BG" sz="2400" b="1" dirty="0">
              <a:solidFill>
                <a:schemeClr val="tx1"/>
              </a:solidFill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9448801" y="3555923"/>
            <a:ext cx="341489" cy="6351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7" idx="6"/>
          </p:cNvCxnSpPr>
          <p:nvPr/>
        </p:nvCxnSpPr>
        <p:spPr>
          <a:xfrm>
            <a:off x="10640162" y="3565636"/>
            <a:ext cx="1145439" cy="12441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Oval 56"/>
          <p:cNvSpPr/>
          <p:nvPr/>
        </p:nvSpPr>
        <p:spPr>
          <a:xfrm>
            <a:off x="7044707" y="3131745"/>
            <a:ext cx="797204" cy="79417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n-US" sz="1867" dirty="0">
                <a:solidFill>
                  <a:schemeClr val="tx1"/>
                </a:solidFill>
              </a:rPr>
              <a:t>Dev</a:t>
            </a:r>
            <a:endParaRPr lang="bg-BG" sz="1867" dirty="0">
              <a:solidFill>
                <a:schemeClr val="tx1"/>
              </a:solidFill>
            </a:endParaRPr>
          </a:p>
        </p:txBody>
      </p:sp>
      <p:sp>
        <p:nvSpPr>
          <p:cNvPr id="58" name="Oval 57"/>
          <p:cNvSpPr/>
          <p:nvPr/>
        </p:nvSpPr>
        <p:spPr>
          <a:xfrm>
            <a:off x="3567474" y="3887369"/>
            <a:ext cx="1231113" cy="120063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Prioritization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5599290" y="3233372"/>
            <a:ext cx="1160276" cy="4826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67" dirty="0">
                <a:solidFill>
                  <a:schemeClr val="tx1"/>
                </a:solidFill>
              </a:rPr>
              <a:t>Backlog</a:t>
            </a:r>
            <a:endParaRPr lang="bg-BG" sz="2400" b="1" dirty="0">
              <a:solidFill>
                <a:schemeClr val="tx1"/>
              </a:solidFill>
            </a:endParaRPr>
          </a:p>
        </p:txBody>
      </p:sp>
      <p:cxnSp>
        <p:nvCxnSpPr>
          <p:cNvPr id="62" name="Straight Arrow Connector 61"/>
          <p:cNvCxnSpPr/>
          <p:nvPr/>
        </p:nvCxnSpPr>
        <p:spPr>
          <a:xfrm flipV="1">
            <a:off x="6718774" y="3519122"/>
            <a:ext cx="341489" cy="6351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 flipV="1">
            <a:off x="7807432" y="3528832"/>
            <a:ext cx="333741" cy="3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3" name="TextBox 72"/>
          <p:cNvSpPr txBox="1"/>
          <p:nvPr/>
        </p:nvSpPr>
        <p:spPr>
          <a:xfrm>
            <a:off x="1930401" y="5553506"/>
            <a:ext cx="2030220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67"/>
              <a:t>Unlimited queue</a:t>
            </a:r>
            <a:endParaRPr lang="bg-BG" sz="1867" dirty="0"/>
          </a:p>
        </p:txBody>
      </p:sp>
      <p:sp>
        <p:nvSpPr>
          <p:cNvPr id="76" name="TextBox 75"/>
          <p:cNvSpPr txBox="1"/>
          <p:nvPr/>
        </p:nvSpPr>
        <p:spPr>
          <a:xfrm>
            <a:off x="5616007" y="3733801"/>
            <a:ext cx="1193788" cy="6669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67" dirty="0"/>
              <a:t>Unlimited </a:t>
            </a:r>
          </a:p>
          <a:p>
            <a:endParaRPr lang="bg-BG" sz="1867" dirty="0"/>
          </a:p>
        </p:txBody>
      </p:sp>
      <p:sp>
        <p:nvSpPr>
          <p:cNvPr id="39" name="TextBox 38"/>
          <p:cNvSpPr txBox="1"/>
          <p:nvPr/>
        </p:nvSpPr>
        <p:spPr>
          <a:xfrm>
            <a:off x="8321107" y="3774177"/>
            <a:ext cx="1139286" cy="6669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67" dirty="0"/>
              <a:t>Unlimited</a:t>
            </a:r>
          </a:p>
          <a:p>
            <a:endParaRPr lang="bg-BG" sz="1867" dirty="0"/>
          </a:p>
        </p:txBody>
      </p:sp>
      <p:cxnSp>
        <p:nvCxnSpPr>
          <p:cNvPr id="42" name="Straight Arrow Connector 41"/>
          <p:cNvCxnSpPr/>
          <p:nvPr/>
        </p:nvCxnSpPr>
        <p:spPr>
          <a:xfrm>
            <a:off x="896024" y="4187676"/>
            <a:ext cx="1292577" cy="11995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609601" y="3676545"/>
            <a:ext cx="761747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67" dirty="0"/>
              <a:t>PO #2</a:t>
            </a:r>
          </a:p>
        </p:txBody>
      </p:sp>
      <p:cxnSp>
        <p:nvCxnSpPr>
          <p:cNvPr id="44" name="Straight Arrow Connector 43"/>
          <p:cNvCxnSpPr/>
          <p:nvPr/>
        </p:nvCxnSpPr>
        <p:spPr>
          <a:xfrm>
            <a:off x="896024" y="4782151"/>
            <a:ext cx="1292577" cy="11995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609601" y="4271020"/>
            <a:ext cx="761747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67" dirty="0"/>
              <a:t>PO #3</a:t>
            </a:r>
          </a:p>
        </p:txBody>
      </p:sp>
      <p:sp>
        <p:nvSpPr>
          <p:cNvPr id="60" name="Rectangle 59"/>
          <p:cNvSpPr/>
          <p:nvPr/>
        </p:nvSpPr>
        <p:spPr>
          <a:xfrm>
            <a:off x="8111371" y="1757724"/>
            <a:ext cx="1328924" cy="572621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67" dirty="0">
                <a:solidFill>
                  <a:schemeClr val="tx1"/>
                </a:solidFill>
              </a:rPr>
              <a:t>PTC Test Ready</a:t>
            </a:r>
            <a:endParaRPr lang="bg-BG" sz="2400" b="1" dirty="0">
              <a:solidFill>
                <a:schemeClr val="tx1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8154473" y="2360955"/>
            <a:ext cx="1139286" cy="37965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867"/>
              <a:t>Unlimited</a:t>
            </a:r>
            <a:endParaRPr lang="bg-BG" sz="1867" dirty="0"/>
          </a:p>
        </p:txBody>
      </p:sp>
      <p:cxnSp>
        <p:nvCxnSpPr>
          <p:cNvPr id="66" name="Elbow Connector 65"/>
          <p:cNvCxnSpPr>
            <a:cxnSpLocks/>
            <a:stCxn id="60" idx="3"/>
            <a:endCxn id="7" idx="0"/>
          </p:cNvCxnSpPr>
          <p:nvPr/>
        </p:nvCxnSpPr>
        <p:spPr>
          <a:xfrm>
            <a:off x="9440295" y="2044035"/>
            <a:ext cx="767153" cy="1124511"/>
          </a:xfrm>
          <a:prstGeom prst="bentConnector2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>
            <a:cxnSpLocks/>
            <a:endCxn id="60" idx="1"/>
          </p:cNvCxnSpPr>
          <p:nvPr/>
        </p:nvCxnSpPr>
        <p:spPr>
          <a:xfrm flipV="1">
            <a:off x="896023" y="2044035"/>
            <a:ext cx="7215348" cy="69086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588631" y="1600200"/>
            <a:ext cx="547586" cy="37965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867" dirty="0"/>
              <a:t>PTC</a:t>
            </a:r>
          </a:p>
        </p:txBody>
      </p:sp>
      <p:cxnSp>
        <p:nvCxnSpPr>
          <p:cNvPr id="86" name="Straight Connector 85"/>
          <p:cNvCxnSpPr/>
          <p:nvPr/>
        </p:nvCxnSpPr>
        <p:spPr>
          <a:xfrm>
            <a:off x="5608656" y="3733801"/>
            <a:ext cx="0" cy="1873145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>
            <a:off x="11785600" y="1397001"/>
            <a:ext cx="0" cy="4209945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/>
          <p:nvPr/>
        </p:nvCxnSpPr>
        <p:spPr>
          <a:xfrm>
            <a:off x="5599290" y="5461000"/>
            <a:ext cx="6186311" cy="0"/>
          </a:xfrm>
          <a:prstGeom prst="straightConnector1">
            <a:avLst/>
          </a:prstGeom>
          <a:ln w="9525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9" name="Rectangle 88"/>
          <p:cNvSpPr/>
          <p:nvPr/>
        </p:nvSpPr>
        <p:spPr>
          <a:xfrm>
            <a:off x="7935870" y="5091668"/>
            <a:ext cx="216027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Calibri" charset="0"/>
                <a:ea typeface="Times New Roman" charset="0"/>
                <a:cs typeface="Times New Roman" charset="0"/>
              </a:rPr>
              <a:t>CR Customer Lead Time</a:t>
            </a:r>
            <a:endParaRPr lang="bg-BG" sz="1600" dirty="0"/>
          </a:p>
        </p:txBody>
      </p:sp>
      <p:sp>
        <p:nvSpPr>
          <p:cNvPr id="90" name="Rectangle 89"/>
          <p:cNvSpPr/>
          <p:nvPr/>
        </p:nvSpPr>
        <p:spPr>
          <a:xfrm>
            <a:off x="5384801" y="5562600"/>
            <a:ext cx="179831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latin typeface="Calibri" charset="0"/>
                <a:ea typeface="Times New Roman" charset="0"/>
                <a:cs typeface="Times New Roman" charset="0"/>
              </a:rPr>
              <a:t>Commitment Point</a:t>
            </a:r>
            <a:endParaRPr lang="bg-BG" sz="1600" b="1" dirty="0"/>
          </a:p>
        </p:txBody>
      </p:sp>
      <p:sp>
        <p:nvSpPr>
          <p:cNvPr id="91" name="TextBox 90"/>
          <p:cNvSpPr txBox="1"/>
          <p:nvPr/>
        </p:nvSpPr>
        <p:spPr>
          <a:xfrm>
            <a:off x="10566401" y="2705931"/>
            <a:ext cx="1323359" cy="37965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867"/>
              <a:t>Done PTCs</a:t>
            </a:r>
            <a:endParaRPr lang="bg-BG" sz="1867" dirty="0"/>
          </a:p>
        </p:txBody>
      </p:sp>
      <p:cxnSp>
        <p:nvCxnSpPr>
          <p:cNvPr id="92" name="Straight Connector 91"/>
          <p:cNvCxnSpPr/>
          <p:nvPr/>
        </p:nvCxnSpPr>
        <p:spPr>
          <a:xfrm>
            <a:off x="8094650" y="1405496"/>
            <a:ext cx="13173" cy="450745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/>
          <p:nvPr/>
        </p:nvCxnSpPr>
        <p:spPr>
          <a:xfrm>
            <a:off x="8111371" y="1608694"/>
            <a:ext cx="3674229" cy="8223"/>
          </a:xfrm>
          <a:prstGeom prst="straightConnector1">
            <a:avLst/>
          </a:prstGeom>
          <a:ln w="9525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5" name="Rectangle 94"/>
          <p:cNvSpPr/>
          <p:nvPr/>
        </p:nvSpPr>
        <p:spPr>
          <a:xfrm>
            <a:off x="9049103" y="1215972"/>
            <a:ext cx="224830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Calibri" charset="0"/>
                <a:ea typeface="Times New Roman" charset="0"/>
                <a:cs typeface="Times New Roman" charset="0"/>
              </a:rPr>
              <a:t>PTC Customer Lead Time</a:t>
            </a:r>
            <a:endParaRPr lang="bg-BG" sz="1600" dirty="0"/>
          </a:p>
        </p:txBody>
      </p:sp>
      <p:sp>
        <p:nvSpPr>
          <p:cNvPr id="52" name="TextBox 51"/>
          <p:cNvSpPr txBox="1"/>
          <p:nvPr/>
        </p:nvSpPr>
        <p:spPr>
          <a:xfrm>
            <a:off x="304800" y="2431496"/>
            <a:ext cx="2095500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33" i="1"/>
              <a:t>Product Owners</a:t>
            </a:r>
            <a:endParaRPr lang="bg-BG" sz="2133" i="1" dirty="0"/>
          </a:p>
        </p:txBody>
      </p:sp>
      <p:sp>
        <p:nvSpPr>
          <p:cNvPr id="53" name="Rectangle 52"/>
          <p:cNvSpPr/>
          <p:nvPr/>
        </p:nvSpPr>
        <p:spPr>
          <a:xfrm>
            <a:off x="304801" y="2345925"/>
            <a:ext cx="4739041" cy="3617951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400"/>
          </a:p>
        </p:txBody>
      </p:sp>
      <p:cxnSp>
        <p:nvCxnSpPr>
          <p:cNvPr id="56" name="Straight Arrow Connector 55"/>
          <p:cNvCxnSpPr>
            <a:stCxn id="10" idx="3"/>
            <a:endCxn id="58" idx="2"/>
          </p:cNvCxnSpPr>
          <p:nvPr/>
        </p:nvCxnSpPr>
        <p:spPr>
          <a:xfrm flipV="1">
            <a:off x="3165350" y="4487687"/>
            <a:ext cx="402124" cy="1659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Elbow Connector 64"/>
          <p:cNvCxnSpPr>
            <a:stCxn id="58" idx="6"/>
            <a:endCxn id="59" idx="1"/>
          </p:cNvCxnSpPr>
          <p:nvPr/>
        </p:nvCxnSpPr>
        <p:spPr>
          <a:xfrm flipV="1">
            <a:off x="4798587" y="3474673"/>
            <a:ext cx="800703" cy="1013015"/>
          </a:xfrm>
          <a:prstGeom prst="bentConnector3">
            <a:avLst>
              <a:gd name="adj1" fmla="val 50000"/>
            </a:avLst>
          </a:prstGeom>
          <a:ln w="95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5384801" y="1295400"/>
            <a:ext cx="1103935" cy="7487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33" i="1" dirty="0"/>
              <a:t>Scrum Team</a:t>
            </a:r>
            <a:endParaRPr lang="bg-BG" sz="2133" i="1" dirty="0"/>
          </a:p>
        </p:txBody>
      </p:sp>
      <p:sp>
        <p:nvSpPr>
          <p:cNvPr id="70" name="Rectangle 69"/>
          <p:cNvSpPr/>
          <p:nvPr/>
        </p:nvSpPr>
        <p:spPr>
          <a:xfrm>
            <a:off x="5352770" y="1215972"/>
            <a:ext cx="6414452" cy="4778133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400"/>
          </a:p>
        </p:txBody>
      </p:sp>
      <p:sp>
        <p:nvSpPr>
          <p:cNvPr id="46" name="Rectangle 45"/>
          <p:cNvSpPr/>
          <p:nvPr/>
        </p:nvSpPr>
        <p:spPr>
          <a:xfrm>
            <a:off x="7950801" y="4583668"/>
            <a:ext cx="130516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Calibri" charset="0"/>
                <a:ea typeface="Times New Roman" charset="0"/>
                <a:cs typeface="Times New Roman" charset="0"/>
              </a:rPr>
              <a:t>CR Lead Time</a:t>
            </a:r>
            <a:endParaRPr lang="bg-BG" sz="1600" dirty="0"/>
          </a:p>
        </p:txBody>
      </p:sp>
      <p:cxnSp>
        <p:nvCxnSpPr>
          <p:cNvPr id="49" name="Straight Arrow Connector 48"/>
          <p:cNvCxnSpPr/>
          <p:nvPr/>
        </p:nvCxnSpPr>
        <p:spPr>
          <a:xfrm>
            <a:off x="6752640" y="4984204"/>
            <a:ext cx="5032960" cy="26867"/>
          </a:xfrm>
          <a:prstGeom prst="straightConnector1">
            <a:avLst/>
          </a:prstGeom>
          <a:ln w="9525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6752640" y="3655938"/>
            <a:ext cx="6925" cy="1620396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136042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results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There are two queueing systems </a:t>
            </a:r>
            <a:r>
              <a:rPr lang="mr-IN" dirty="0"/>
              <a:t>–</a:t>
            </a:r>
            <a:r>
              <a:rPr lang="en-US" dirty="0"/>
              <a:t> Product Owners and Scrum Team.</a:t>
            </a:r>
          </a:p>
          <a:p>
            <a:r>
              <a:rPr lang="en-US" dirty="0"/>
              <a:t>Both queueing systems are loosely-coupled (not one </a:t>
            </a:r>
            <a:r>
              <a:rPr lang="en-US" dirty="0" err="1"/>
              <a:t>kanban</a:t>
            </a:r>
            <a:r>
              <a:rPr lang="en-US" dirty="0"/>
              <a:t> system).</a:t>
            </a:r>
          </a:p>
          <a:p>
            <a:r>
              <a:rPr lang="en-US" dirty="0"/>
              <a:t>There is a gap between the CR commitment point and Development start point.</a:t>
            </a:r>
          </a:p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1191537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Changes</a:t>
            </a:r>
            <a:endParaRPr lang="bg-BG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Limit all the queues. Thus create a </a:t>
            </a:r>
            <a:r>
              <a:rPr lang="en-US" dirty="0" err="1"/>
              <a:t>kanban</a:t>
            </a:r>
            <a:r>
              <a:rPr lang="en-US" dirty="0"/>
              <a:t> system from the two decoupled systems: Product Owners and Scrum Team.</a:t>
            </a:r>
          </a:p>
          <a:p>
            <a:pPr lvl="1"/>
            <a:r>
              <a:rPr lang="en-US" dirty="0"/>
              <a:t>Transfer the responsibility for the decision “What to work on next?” where it belongs to </a:t>
            </a:r>
            <a:r>
              <a:rPr lang="mr-IN" dirty="0"/>
              <a:t>–</a:t>
            </a:r>
            <a:r>
              <a:rPr lang="en-US" dirty="0"/>
              <a:t> the Product Owners.</a:t>
            </a:r>
          </a:p>
          <a:p>
            <a:pPr lvl="1"/>
            <a:r>
              <a:rPr lang="en-US" dirty="0"/>
              <a:t>Remove the gap between the CR commitment point and Development start point by making the Scrum Team commit to a delivery date only when a CR is actually picked by the Product Owners to be worked on next.</a:t>
            </a:r>
          </a:p>
          <a:p>
            <a:r>
              <a:rPr lang="en-US" dirty="0"/>
              <a:t>Stop reprioritizing the now limited Backlog. Thus eliminate the difference between Customer and Development lead times.</a:t>
            </a:r>
          </a:p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40594010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200" y="-25400"/>
            <a:ext cx="10972800" cy="1143000"/>
          </a:xfrm>
        </p:spPr>
        <p:txBody>
          <a:bodyPr>
            <a:normAutofit/>
          </a:bodyPr>
          <a:lstStyle/>
          <a:p>
            <a:r>
              <a:rPr lang="en-US" dirty="0"/>
              <a:t>Changed Queueing system </a:t>
            </a:r>
            <a:r>
              <a:rPr lang="mr-IN" dirty="0"/>
              <a:t>–</a:t>
            </a:r>
            <a:r>
              <a:rPr lang="en-US" dirty="0"/>
              <a:t> a </a:t>
            </a:r>
            <a:r>
              <a:rPr lang="en-US" dirty="0" err="1"/>
              <a:t>kanban</a:t>
            </a:r>
            <a:r>
              <a:rPr lang="en-US" dirty="0"/>
              <a:t> system</a:t>
            </a:r>
            <a:endParaRPr lang="bg-BG" dirty="0"/>
          </a:p>
        </p:txBody>
      </p:sp>
      <p:sp>
        <p:nvSpPr>
          <p:cNvPr id="10" name="Rectangle 9"/>
          <p:cNvSpPr/>
          <p:nvPr/>
        </p:nvSpPr>
        <p:spPr>
          <a:xfrm>
            <a:off x="2210259" y="3371745"/>
            <a:ext cx="955091" cy="22352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67" dirty="0">
                <a:solidFill>
                  <a:schemeClr val="tx1"/>
                </a:solidFill>
              </a:rPr>
              <a:t>ROMs</a:t>
            </a:r>
            <a:endParaRPr lang="bg-BG" sz="2400" b="1" dirty="0">
              <a:solidFill>
                <a:schemeClr val="tx1"/>
              </a:solidFill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896024" y="3578076"/>
            <a:ext cx="1292577" cy="11995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09601" y="3066945"/>
            <a:ext cx="761747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67" dirty="0"/>
              <a:t>PO #1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0566401" y="3037869"/>
            <a:ext cx="1165671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67" dirty="0"/>
              <a:t>Done CRs</a:t>
            </a:r>
            <a:endParaRPr lang="bg-BG" sz="1867" dirty="0"/>
          </a:p>
        </p:txBody>
      </p:sp>
      <p:sp>
        <p:nvSpPr>
          <p:cNvPr id="7" name="Oval 6"/>
          <p:cNvSpPr/>
          <p:nvPr/>
        </p:nvSpPr>
        <p:spPr>
          <a:xfrm>
            <a:off x="9774734" y="3168546"/>
            <a:ext cx="865428" cy="79417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n-US" sz="1867" dirty="0">
                <a:solidFill>
                  <a:schemeClr val="tx1"/>
                </a:solidFill>
              </a:rPr>
              <a:t>Test</a:t>
            </a:r>
            <a:endParaRPr lang="bg-BG" sz="1867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8128001" y="3131745"/>
            <a:ext cx="1328924" cy="621028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67" dirty="0">
                <a:solidFill>
                  <a:schemeClr val="tx1"/>
                </a:solidFill>
              </a:rPr>
              <a:t>CR Test Ready</a:t>
            </a:r>
            <a:endParaRPr lang="bg-BG" sz="2400" b="1" dirty="0">
              <a:solidFill>
                <a:schemeClr val="tx1"/>
              </a:solidFill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9448801" y="3555923"/>
            <a:ext cx="341489" cy="6351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7" idx="6"/>
          </p:cNvCxnSpPr>
          <p:nvPr/>
        </p:nvCxnSpPr>
        <p:spPr>
          <a:xfrm>
            <a:off x="10640162" y="3565636"/>
            <a:ext cx="1145439" cy="12441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Oval 56"/>
          <p:cNvSpPr/>
          <p:nvPr/>
        </p:nvSpPr>
        <p:spPr>
          <a:xfrm>
            <a:off x="7044707" y="3131745"/>
            <a:ext cx="797204" cy="79417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n-US" sz="1867" dirty="0">
                <a:solidFill>
                  <a:schemeClr val="tx1"/>
                </a:solidFill>
              </a:rPr>
              <a:t>Dev</a:t>
            </a:r>
            <a:endParaRPr lang="bg-BG" sz="1867" dirty="0">
              <a:solidFill>
                <a:schemeClr val="tx1"/>
              </a:solidFill>
            </a:endParaRPr>
          </a:p>
        </p:txBody>
      </p:sp>
      <p:sp>
        <p:nvSpPr>
          <p:cNvPr id="58" name="Oval 57"/>
          <p:cNvSpPr/>
          <p:nvPr/>
        </p:nvSpPr>
        <p:spPr>
          <a:xfrm>
            <a:off x="3567474" y="3887369"/>
            <a:ext cx="1231113" cy="120063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Prioritization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5599290" y="3233372"/>
            <a:ext cx="1160276" cy="4826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67" dirty="0">
                <a:solidFill>
                  <a:schemeClr val="tx1"/>
                </a:solidFill>
              </a:rPr>
              <a:t>Backlog</a:t>
            </a:r>
            <a:endParaRPr lang="bg-BG" sz="2400" b="1" dirty="0">
              <a:solidFill>
                <a:schemeClr val="tx1"/>
              </a:solidFill>
            </a:endParaRPr>
          </a:p>
        </p:txBody>
      </p:sp>
      <p:cxnSp>
        <p:nvCxnSpPr>
          <p:cNvPr id="62" name="Straight Arrow Connector 61"/>
          <p:cNvCxnSpPr/>
          <p:nvPr/>
        </p:nvCxnSpPr>
        <p:spPr>
          <a:xfrm flipV="1">
            <a:off x="6718774" y="3519122"/>
            <a:ext cx="341489" cy="6351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 flipV="1">
            <a:off x="7807432" y="3528832"/>
            <a:ext cx="333741" cy="3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3" name="TextBox 72"/>
          <p:cNvSpPr txBox="1"/>
          <p:nvPr/>
        </p:nvSpPr>
        <p:spPr>
          <a:xfrm>
            <a:off x="1930401" y="5553506"/>
            <a:ext cx="2030220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67"/>
              <a:t>Unlimited queue</a:t>
            </a:r>
            <a:endParaRPr lang="bg-BG" sz="1867" dirty="0"/>
          </a:p>
        </p:txBody>
      </p:sp>
      <p:sp>
        <p:nvSpPr>
          <p:cNvPr id="76" name="TextBox 75"/>
          <p:cNvSpPr txBox="1"/>
          <p:nvPr/>
        </p:nvSpPr>
        <p:spPr>
          <a:xfrm>
            <a:off x="5781107" y="3733801"/>
            <a:ext cx="961353" cy="6669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67" dirty="0"/>
              <a:t>Limited </a:t>
            </a:r>
          </a:p>
          <a:p>
            <a:r>
              <a:rPr lang="en-US" sz="1867" dirty="0"/>
              <a:t>WIP=2</a:t>
            </a:r>
            <a:endParaRPr lang="bg-BG" sz="1867" dirty="0"/>
          </a:p>
        </p:txBody>
      </p:sp>
      <p:cxnSp>
        <p:nvCxnSpPr>
          <p:cNvPr id="42" name="Straight Arrow Connector 41"/>
          <p:cNvCxnSpPr/>
          <p:nvPr/>
        </p:nvCxnSpPr>
        <p:spPr>
          <a:xfrm>
            <a:off x="896024" y="4187676"/>
            <a:ext cx="1292577" cy="11995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609601" y="3676545"/>
            <a:ext cx="761747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67" dirty="0"/>
              <a:t>PO #2</a:t>
            </a:r>
          </a:p>
        </p:txBody>
      </p:sp>
      <p:cxnSp>
        <p:nvCxnSpPr>
          <p:cNvPr id="44" name="Straight Arrow Connector 43"/>
          <p:cNvCxnSpPr/>
          <p:nvPr/>
        </p:nvCxnSpPr>
        <p:spPr>
          <a:xfrm>
            <a:off x="896024" y="4782151"/>
            <a:ext cx="1292577" cy="11995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609601" y="4271020"/>
            <a:ext cx="761747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67" dirty="0"/>
              <a:t>PO #3</a:t>
            </a:r>
          </a:p>
        </p:txBody>
      </p:sp>
      <p:sp>
        <p:nvSpPr>
          <p:cNvPr id="60" name="Rectangle 59"/>
          <p:cNvSpPr/>
          <p:nvPr/>
        </p:nvSpPr>
        <p:spPr>
          <a:xfrm>
            <a:off x="7807432" y="1847745"/>
            <a:ext cx="1632863" cy="4826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67" dirty="0">
                <a:solidFill>
                  <a:schemeClr val="tx1"/>
                </a:solidFill>
              </a:rPr>
              <a:t>PTC Test Ready</a:t>
            </a:r>
            <a:endParaRPr lang="bg-BG" sz="2400" b="1" dirty="0">
              <a:solidFill>
                <a:schemeClr val="tx1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8154473" y="2360955"/>
            <a:ext cx="1139286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67" dirty="0"/>
              <a:t>Unlimited</a:t>
            </a:r>
            <a:endParaRPr lang="bg-BG" sz="1867" dirty="0"/>
          </a:p>
        </p:txBody>
      </p:sp>
      <p:cxnSp>
        <p:nvCxnSpPr>
          <p:cNvPr id="66" name="Elbow Connector 65"/>
          <p:cNvCxnSpPr>
            <a:stCxn id="60" idx="3"/>
            <a:endCxn id="7" idx="0"/>
          </p:cNvCxnSpPr>
          <p:nvPr/>
        </p:nvCxnSpPr>
        <p:spPr>
          <a:xfrm>
            <a:off x="9440295" y="2089045"/>
            <a:ext cx="767153" cy="1079501"/>
          </a:xfrm>
          <a:prstGeom prst="bentConnector2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>
            <a:endCxn id="60" idx="1"/>
          </p:cNvCxnSpPr>
          <p:nvPr/>
        </p:nvCxnSpPr>
        <p:spPr>
          <a:xfrm flipV="1">
            <a:off x="896023" y="2089045"/>
            <a:ext cx="6911409" cy="24076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588631" y="1600200"/>
            <a:ext cx="547586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67" dirty="0"/>
              <a:t>PTC</a:t>
            </a:r>
          </a:p>
        </p:txBody>
      </p:sp>
      <p:cxnSp>
        <p:nvCxnSpPr>
          <p:cNvPr id="86" name="Straight Connector 85"/>
          <p:cNvCxnSpPr/>
          <p:nvPr/>
        </p:nvCxnSpPr>
        <p:spPr>
          <a:xfrm>
            <a:off x="5608656" y="3733801"/>
            <a:ext cx="0" cy="1873145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>
            <a:off x="11785600" y="1397001"/>
            <a:ext cx="0" cy="4209945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/>
          <p:nvPr/>
        </p:nvCxnSpPr>
        <p:spPr>
          <a:xfrm>
            <a:off x="5599290" y="5461000"/>
            <a:ext cx="6186311" cy="0"/>
          </a:xfrm>
          <a:prstGeom prst="straightConnector1">
            <a:avLst/>
          </a:prstGeom>
          <a:ln w="9525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9" name="Rectangle 88"/>
          <p:cNvSpPr/>
          <p:nvPr/>
        </p:nvSpPr>
        <p:spPr>
          <a:xfrm>
            <a:off x="7973970" y="5091668"/>
            <a:ext cx="216027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Calibri" charset="0"/>
                <a:ea typeface="Times New Roman" charset="0"/>
                <a:cs typeface="Times New Roman" charset="0"/>
              </a:rPr>
              <a:t>CR Customer Lead Time</a:t>
            </a:r>
            <a:endParaRPr lang="bg-BG" sz="1600" dirty="0"/>
          </a:p>
        </p:txBody>
      </p:sp>
      <p:sp>
        <p:nvSpPr>
          <p:cNvPr id="90" name="Rectangle 89"/>
          <p:cNvSpPr/>
          <p:nvPr/>
        </p:nvSpPr>
        <p:spPr>
          <a:xfrm>
            <a:off x="5384801" y="5562600"/>
            <a:ext cx="179831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latin typeface="Calibri" charset="0"/>
                <a:ea typeface="Times New Roman" charset="0"/>
                <a:cs typeface="Times New Roman" charset="0"/>
              </a:rPr>
              <a:t>Commitment Point</a:t>
            </a:r>
            <a:endParaRPr lang="bg-BG" sz="1600" b="1" dirty="0"/>
          </a:p>
        </p:txBody>
      </p:sp>
      <p:sp>
        <p:nvSpPr>
          <p:cNvPr id="91" name="TextBox 90"/>
          <p:cNvSpPr txBox="1"/>
          <p:nvPr/>
        </p:nvSpPr>
        <p:spPr>
          <a:xfrm>
            <a:off x="10566401" y="2705931"/>
            <a:ext cx="1323359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67"/>
              <a:t>Done PTCs</a:t>
            </a:r>
            <a:endParaRPr lang="bg-BG" sz="1867" dirty="0"/>
          </a:p>
        </p:txBody>
      </p:sp>
      <p:cxnSp>
        <p:nvCxnSpPr>
          <p:cNvPr id="92" name="Straight Connector 91"/>
          <p:cNvCxnSpPr/>
          <p:nvPr/>
        </p:nvCxnSpPr>
        <p:spPr>
          <a:xfrm>
            <a:off x="7815250" y="1405496"/>
            <a:ext cx="13173" cy="450745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/>
          <p:nvPr/>
        </p:nvCxnSpPr>
        <p:spPr>
          <a:xfrm>
            <a:off x="7841911" y="1597649"/>
            <a:ext cx="3943689" cy="19269"/>
          </a:xfrm>
          <a:prstGeom prst="straightConnector1">
            <a:avLst/>
          </a:prstGeom>
          <a:ln w="9525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5" name="Rectangle 94"/>
          <p:cNvSpPr/>
          <p:nvPr/>
        </p:nvSpPr>
        <p:spPr>
          <a:xfrm>
            <a:off x="9049103" y="1215972"/>
            <a:ext cx="224830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Calibri" charset="0"/>
                <a:ea typeface="Times New Roman" charset="0"/>
                <a:cs typeface="Times New Roman" charset="0"/>
              </a:rPr>
              <a:t>PTC Customer Lead Time</a:t>
            </a:r>
            <a:endParaRPr lang="bg-BG" sz="1600" dirty="0"/>
          </a:p>
        </p:txBody>
      </p:sp>
      <p:sp>
        <p:nvSpPr>
          <p:cNvPr id="52" name="TextBox 51"/>
          <p:cNvSpPr txBox="1"/>
          <p:nvPr/>
        </p:nvSpPr>
        <p:spPr>
          <a:xfrm>
            <a:off x="304800" y="2431496"/>
            <a:ext cx="2095500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33" i="1"/>
              <a:t>Product Owners</a:t>
            </a:r>
            <a:endParaRPr lang="bg-BG" sz="2133" i="1" dirty="0"/>
          </a:p>
        </p:txBody>
      </p:sp>
      <p:sp>
        <p:nvSpPr>
          <p:cNvPr id="53" name="Rectangle 52"/>
          <p:cNvSpPr/>
          <p:nvPr/>
        </p:nvSpPr>
        <p:spPr>
          <a:xfrm>
            <a:off x="304801" y="2345925"/>
            <a:ext cx="4739041" cy="3617951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400">
              <a:solidFill>
                <a:schemeClr val="tx1"/>
              </a:solidFill>
            </a:endParaRPr>
          </a:p>
        </p:txBody>
      </p:sp>
      <p:cxnSp>
        <p:nvCxnSpPr>
          <p:cNvPr id="56" name="Straight Arrow Connector 55"/>
          <p:cNvCxnSpPr>
            <a:stCxn id="10" idx="3"/>
            <a:endCxn id="58" idx="2"/>
          </p:cNvCxnSpPr>
          <p:nvPr/>
        </p:nvCxnSpPr>
        <p:spPr>
          <a:xfrm flipV="1">
            <a:off x="3165350" y="4487687"/>
            <a:ext cx="402124" cy="1659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Elbow Connector 64"/>
          <p:cNvCxnSpPr>
            <a:stCxn id="58" idx="6"/>
            <a:endCxn id="59" idx="1"/>
          </p:cNvCxnSpPr>
          <p:nvPr/>
        </p:nvCxnSpPr>
        <p:spPr>
          <a:xfrm flipV="1">
            <a:off x="4798587" y="3474673"/>
            <a:ext cx="800703" cy="1013015"/>
          </a:xfrm>
          <a:prstGeom prst="bentConnector3">
            <a:avLst>
              <a:gd name="adj1" fmla="val 50000"/>
            </a:avLst>
          </a:prstGeom>
          <a:ln w="95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5384801" y="1295400"/>
            <a:ext cx="1103935" cy="7487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33" i="1" dirty="0"/>
              <a:t>Scrum Team</a:t>
            </a:r>
            <a:endParaRPr lang="bg-BG" sz="2133" i="1" dirty="0"/>
          </a:p>
        </p:txBody>
      </p:sp>
      <p:sp>
        <p:nvSpPr>
          <p:cNvPr id="70" name="Rectangle 69"/>
          <p:cNvSpPr/>
          <p:nvPr/>
        </p:nvSpPr>
        <p:spPr>
          <a:xfrm>
            <a:off x="5352770" y="1215972"/>
            <a:ext cx="6414452" cy="4778133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400">
              <a:solidFill>
                <a:schemeClr val="tx1"/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10134241" y="4614872"/>
            <a:ext cx="130516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Calibri" charset="0"/>
                <a:ea typeface="Times New Roman" charset="0"/>
                <a:cs typeface="Times New Roman" charset="0"/>
              </a:rPr>
              <a:t>CR Lead Time</a:t>
            </a:r>
            <a:endParaRPr lang="bg-BG" sz="1600" dirty="0"/>
          </a:p>
        </p:txBody>
      </p:sp>
      <p:cxnSp>
        <p:nvCxnSpPr>
          <p:cNvPr id="49" name="Straight Arrow Connector 48"/>
          <p:cNvCxnSpPr/>
          <p:nvPr/>
        </p:nvCxnSpPr>
        <p:spPr>
          <a:xfrm>
            <a:off x="6752640" y="4984204"/>
            <a:ext cx="5032960" cy="26867"/>
          </a:xfrm>
          <a:prstGeom prst="straightConnector1">
            <a:avLst/>
          </a:prstGeom>
          <a:ln w="9525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6752640" y="3655938"/>
            <a:ext cx="6925" cy="1620396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7309136" y="4231592"/>
            <a:ext cx="2825105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67" dirty="0"/>
              <a:t>Limited  WIP=3</a:t>
            </a:r>
            <a:endParaRPr lang="bg-BG" sz="1867" dirty="0"/>
          </a:p>
        </p:txBody>
      </p:sp>
      <p:sp>
        <p:nvSpPr>
          <p:cNvPr id="48" name="Freeform 136">
            <a:extLst>
              <a:ext uri="{FF2B5EF4-FFF2-40B4-BE49-F238E27FC236}">
                <a16:creationId xmlns:a16="http://schemas.microsoft.com/office/drawing/2014/main" id="{3613D94D-AE6D-054C-A5D7-9D96EC821F32}"/>
              </a:ext>
            </a:extLst>
          </p:cNvPr>
          <p:cNvSpPr>
            <a:spLocks noEditPoints="1"/>
          </p:cNvSpPr>
          <p:nvPr/>
        </p:nvSpPr>
        <p:spPr bwMode="auto">
          <a:xfrm rot="5400000">
            <a:off x="8676071" y="2668791"/>
            <a:ext cx="237208" cy="2825545"/>
          </a:xfrm>
          <a:custGeom>
            <a:avLst/>
            <a:gdLst/>
            <a:ahLst/>
            <a:cxnLst>
              <a:cxn ang="0">
                <a:pos x="165" y="478"/>
              </a:cxn>
              <a:cxn ang="0">
                <a:pos x="122" y="454"/>
              </a:cxn>
              <a:cxn ang="0">
                <a:pos x="93" y="357"/>
              </a:cxn>
              <a:cxn ang="0">
                <a:pos x="92" y="284"/>
              </a:cxn>
              <a:cxn ang="0">
                <a:pos x="92" y="170"/>
              </a:cxn>
              <a:cxn ang="0">
                <a:pos x="84" y="111"/>
              </a:cxn>
              <a:cxn ang="0">
                <a:pos x="67" y="36"/>
              </a:cxn>
              <a:cxn ang="0">
                <a:pos x="40" y="10"/>
              </a:cxn>
              <a:cxn ang="0">
                <a:pos x="10" y="5"/>
              </a:cxn>
              <a:cxn ang="0">
                <a:pos x="6" y="5"/>
              </a:cxn>
              <a:cxn ang="0">
                <a:pos x="28" y="14"/>
              </a:cxn>
              <a:cxn ang="0">
                <a:pos x="50" y="37"/>
              </a:cxn>
              <a:cxn ang="0">
                <a:pos x="64" y="68"/>
              </a:cxn>
              <a:cxn ang="0">
                <a:pos x="62" y="71"/>
              </a:cxn>
              <a:cxn ang="0">
                <a:pos x="65" y="96"/>
              </a:cxn>
              <a:cxn ang="0">
                <a:pos x="64" y="98"/>
              </a:cxn>
              <a:cxn ang="0">
                <a:pos x="61" y="108"/>
              </a:cxn>
              <a:cxn ang="0">
                <a:pos x="71" y="131"/>
              </a:cxn>
              <a:cxn ang="0">
                <a:pos x="67" y="145"/>
              </a:cxn>
              <a:cxn ang="0">
                <a:pos x="65" y="155"/>
              </a:cxn>
              <a:cxn ang="0">
                <a:pos x="63" y="173"/>
              </a:cxn>
              <a:cxn ang="0">
                <a:pos x="66" y="190"/>
              </a:cxn>
              <a:cxn ang="0">
                <a:pos x="64" y="204"/>
              </a:cxn>
              <a:cxn ang="0">
                <a:pos x="75" y="221"/>
              </a:cxn>
              <a:cxn ang="0">
                <a:pos x="65" y="226"/>
              </a:cxn>
              <a:cxn ang="0">
                <a:pos x="64" y="284"/>
              </a:cxn>
              <a:cxn ang="0">
                <a:pos x="64" y="305"/>
              </a:cxn>
              <a:cxn ang="0">
                <a:pos x="70" y="329"/>
              </a:cxn>
              <a:cxn ang="0">
                <a:pos x="67" y="384"/>
              </a:cxn>
              <a:cxn ang="0">
                <a:pos x="73" y="411"/>
              </a:cxn>
              <a:cxn ang="0">
                <a:pos x="74" y="421"/>
              </a:cxn>
              <a:cxn ang="0">
                <a:pos x="79" y="429"/>
              </a:cxn>
              <a:cxn ang="0">
                <a:pos x="81" y="450"/>
              </a:cxn>
              <a:cxn ang="0">
                <a:pos x="97" y="466"/>
              </a:cxn>
              <a:cxn ang="0">
                <a:pos x="124" y="492"/>
              </a:cxn>
              <a:cxn ang="0">
                <a:pos x="102" y="504"/>
              </a:cxn>
              <a:cxn ang="0">
                <a:pos x="99" y="507"/>
              </a:cxn>
              <a:cxn ang="0">
                <a:pos x="82" y="535"/>
              </a:cxn>
              <a:cxn ang="0">
                <a:pos x="71" y="577"/>
              </a:cxn>
              <a:cxn ang="0">
                <a:pos x="71" y="595"/>
              </a:cxn>
              <a:cxn ang="0">
                <a:pos x="66" y="616"/>
              </a:cxn>
              <a:cxn ang="0">
                <a:pos x="62" y="653"/>
              </a:cxn>
              <a:cxn ang="0">
                <a:pos x="65" y="696"/>
              </a:cxn>
              <a:cxn ang="0">
                <a:pos x="66" y="721"/>
              </a:cxn>
              <a:cxn ang="0">
                <a:pos x="66" y="798"/>
              </a:cxn>
              <a:cxn ang="0">
                <a:pos x="67" y="824"/>
              </a:cxn>
              <a:cxn ang="0">
                <a:pos x="76" y="895"/>
              </a:cxn>
              <a:cxn ang="0">
                <a:pos x="78" y="930"/>
              </a:cxn>
              <a:cxn ang="0">
                <a:pos x="14" y="1048"/>
              </a:cxn>
              <a:cxn ang="0">
                <a:pos x="89" y="847"/>
              </a:cxn>
              <a:cxn ang="0">
                <a:pos x="87" y="671"/>
              </a:cxn>
              <a:cxn ang="0">
                <a:pos x="110" y="527"/>
              </a:cxn>
              <a:cxn ang="0">
                <a:pos x="162" y="507"/>
              </a:cxn>
              <a:cxn ang="0">
                <a:pos x="166" y="478"/>
              </a:cxn>
            </a:cxnLst>
            <a:rect l="0" t="0" r="r" b="b"/>
            <a:pathLst>
              <a:path w="166" h="1048">
                <a:moveTo>
                  <a:pt x="166" y="478"/>
                </a:moveTo>
                <a:cubicBezTo>
                  <a:pt x="166" y="478"/>
                  <a:pt x="166" y="478"/>
                  <a:pt x="166" y="478"/>
                </a:cubicBezTo>
                <a:cubicBezTo>
                  <a:pt x="166" y="478"/>
                  <a:pt x="166" y="478"/>
                  <a:pt x="166" y="478"/>
                </a:cubicBezTo>
                <a:cubicBezTo>
                  <a:pt x="166" y="478"/>
                  <a:pt x="166" y="478"/>
                  <a:pt x="166" y="478"/>
                </a:cubicBezTo>
                <a:cubicBezTo>
                  <a:pt x="166" y="478"/>
                  <a:pt x="166" y="478"/>
                  <a:pt x="166" y="478"/>
                </a:cubicBezTo>
                <a:cubicBezTo>
                  <a:pt x="165" y="478"/>
                  <a:pt x="165" y="478"/>
                  <a:pt x="165" y="478"/>
                </a:cubicBezTo>
                <a:cubicBezTo>
                  <a:pt x="161" y="477"/>
                  <a:pt x="161" y="477"/>
                  <a:pt x="161" y="477"/>
                </a:cubicBezTo>
                <a:cubicBezTo>
                  <a:pt x="158" y="476"/>
                  <a:pt x="155" y="476"/>
                  <a:pt x="153" y="474"/>
                </a:cubicBezTo>
                <a:cubicBezTo>
                  <a:pt x="147" y="473"/>
                  <a:pt x="142" y="467"/>
                  <a:pt x="138" y="467"/>
                </a:cubicBezTo>
                <a:cubicBezTo>
                  <a:pt x="139" y="466"/>
                  <a:pt x="136" y="464"/>
                  <a:pt x="136" y="463"/>
                </a:cubicBezTo>
                <a:cubicBezTo>
                  <a:pt x="129" y="465"/>
                  <a:pt x="127" y="455"/>
                  <a:pt x="121" y="454"/>
                </a:cubicBezTo>
                <a:cubicBezTo>
                  <a:pt x="122" y="454"/>
                  <a:pt x="122" y="454"/>
                  <a:pt x="122" y="454"/>
                </a:cubicBezTo>
                <a:cubicBezTo>
                  <a:pt x="107" y="442"/>
                  <a:pt x="104" y="435"/>
                  <a:pt x="98" y="415"/>
                </a:cubicBezTo>
                <a:cubicBezTo>
                  <a:pt x="96" y="406"/>
                  <a:pt x="99" y="394"/>
                  <a:pt x="96" y="383"/>
                </a:cubicBezTo>
                <a:cubicBezTo>
                  <a:pt x="95" y="381"/>
                  <a:pt x="94" y="382"/>
                  <a:pt x="94" y="381"/>
                </a:cubicBezTo>
                <a:cubicBezTo>
                  <a:pt x="94" y="378"/>
                  <a:pt x="95" y="381"/>
                  <a:pt x="96" y="379"/>
                </a:cubicBezTo>
                <a:cubicBezTo>
                  <a:pt x="93" y="374"/>
                  <a:pt x="96" y="366"/>
                  <a:pt x="95" y="359"/>
                </a:cubicBezTo>
                <a:cubicBezTo>
                  <a:pt x="94" y="358"/>
                  <a:pt x="94" y="356"/>
                  <a:pt x="93" y="357"/>
                </a:cubicBezTo>
                <a:cubicBezTo>
                  <a:pt x="96" y="349"/>
                  <a:pt x="91" y="338"/>
                  <a:pt x="94" y="330"/>
                </a:cubicBezTo>
                <a:cubicBezTo>
                  <a:pt x="89" y="333"/>
                  <a:pt x="91" y="325"/>
                  <a:pt x="90" y="323"/>
                </a:cubicBezTo>
                <a:cubicBezTo>
                  <a:pt x="90" y="321"/>
                  <a:pt x="91" y="321"/>
                  <a:pt x="92" y="321"/>
                </a:cubicBezTo>
                <a:cubicBezTo>
                  <a:pt x="92" y="315"/>
                  <a:pt x="92" y="312"/>
                  <a:pt x="93" y="305"/>
                </a:cubicBezTo>
                <a:cubicBezTo>
                  <a:pt x="93" y="301"/>
                  <a:pt x="90" y="300"/>
                  <a:pt x="91" y="296"/>
                </a:cubicBezTo>
                <a:cubicBezTo>
                  <a:pt x="94" y="294"/>
                  <a:pt x="91" y="288"/>
                  <a:pt x="92" y="284"/>
                </a:cubicBezTo>
                <a:cubicBezTo>
                  <a:pt x="90" y="285"/>
                  <a:pt x="87" y="280"/>
                  <a:pt x="89" y="276"/>
                </a:cubicBezTo>
                <a:cubicBezTo>
                  <a:pt x="93" y="277"/>
                  <a:pt x="93" y="277"/>
                  <a:pt x="93" y="277"/>
                </a:cubicBezTo>
                <a:cubicBezTo>
                  <a:pt x="90" y="264"/>
                  <a:pt x="95" y="246"/>
                  <a:pt x="91" y="231"/>
                </a:cubicBezTo>
                <a:cubicBezTo>
                  <a:pt x="93" y="230"/>
                  <a:pt x="93" y="230"/>
                  <a:pt x="93" y="230"/>
                </a:cubicBezTo>
                <a:cubicBezTo>
                  <a:pt x="91" y="214"/>
                  <a:pt x="94" y="199"/>
                  <a:pt x="90" y="184"/>
                </a:cubicBezTo>
                <a:cubicBezTo>
                  <a:pt x="91" y="180"/>
                  <a:pt x="92" y="174"/>
                  <a:pt x="92" y="170"/>
                </a:cubicBezTo>
                <a:cubicBezTo>
                  <a:pt x="90" y="164"/>
                  <a:pt x="90" y="162"/>
                  <a:pt x="87" y="159"/>
                </a:cubicBezTo>
                <a:cubicBezTo>
                  <a:pt x="87" y="157"/>
                  <a:pt x="89" y="155"/>
                  <a:pt x="90" y="155"/>
                </a:cubicBezTo>
                <a:cubicBezTo>
                  <a:pt x="90" y="148"/>
                  <a:pt x="93" y="141"/>
                  <a:pt x="90" y="136"/>
                </a:cubicBezTo>
                <a:cubicBezTo>
                  <a:pt x="92" y="135"/>
                  <a:pt x="92" y="135"/>
                  <a:pt x="92" y="135"/>
                </a:cubicBezTo>
                <a:cubicBezTo>
                  <a:pt x="90" y="130"/>
                  <a:pt x="87" y="122"/>
                  <a:pt x="89" y="116"/>
                </a:cubicBezTo>
                <a:cubicBezTo>
                  <a:pt x="87" y="114"/>
                  <a:pt x="86" y="108"/>
                  <a:pt x="84" y="111"/>
                </a:cubicBezTo>
                <a:cubicBezTo>
                  <a:pt x="84" y="109"/>
                  <a:pt x="87" y="109"/>
                  <a:pt x="85" y="107"/>
                </a:cubicBezTo>
                <a:cubicBezTo>
                  <a:pt x="88" y="109"/>
                  <a:pt x="88" y="109"/>
                  <a:pt x="88" y="109"/>
                </a:cubicBezTo>
                <a:cubicBezTo>
                  <a:pt x="88" y="95"/>
                  <a:pt x="86" y="83"/>
                  <a:pt x="82" y="70"/>
                </a:cubicBezTo>
                <a:cubicBezTo>
                  <a:pt x="84" y="66"/>
                  <a:pt x="79" y="58"/>
                  <a:pt x="77" y="49"/>
                </a:cubicBezTo>
                <a:cubicBezTo>
                  <a:pt x="73" y="45"/>
                  <a:pt x="71" y="37"/>
                  <a:pt x="65" y="37"/>
                </a:cubicBezTo>
                <a:cubicBezTo>
                  <a:pt x="67" y="36"/>
                  <a:pt x="67" y="36"/>
                  <a:pt x="67" y="36"/>
                </a:cubicBezTo>
                <a:cubicBezTo>
                  <a:pt x="63" y="30"/>
                  <a:pt x="58" y="24"/>
                  <a:pt x="52" y="18"/>
                </a:cubicBezTo>
                <a:cubicBezTo>
                  <a:pt x="49" y="15"/>
                  <a:pt x="47" y="17"/>
                  <a:pt x="43" y="15"/>
                </a:cubicBezTo>
                <a:cubicBezTo>
                  <a:pt x="44" y="14"/>
                  <a:pt x="44" y="14"/>
                  <a:pt x="44" y="14"/>
                </a:cubicBezTo>
                <a:cubicBezTo>
                  <a:pt x="40" y="12"/>
                  <a:pt x="38" y="14"/>
                  <a:pt x="35" y="15"/>
                </a:cubicBezTo>
                <a:cubicBezTo>
                  <a:pt x="33" y="13"/>
                  <a:pt x="32" y="14"/>
                  <a:pt x="30" y="11"/>
                </a:cubicBezTo>
                <a:cubicBezTo>
                  <a:pt x="33" y="12"/>
                  <a:pt x="37" y="11"/>
                  <a:pt x="40" y="10"/>
                </a:cubicBezTo>
                <a:cubicBezTo>
                  <a:pt x="36" y="6"/>
                  <a:pt x="29" y="8"/>
                  <a:pt x="28" y="5"/>
                </a:cubicBezTo>
                <a:cubicBezTo>
                  <a:pt x="24" y="2"/>
                  <a:pt x="21" y="2"/>
                  <a:pt x="20" y="4"/>
                </a:cubicBezTo>
                <a:cubicBezTo>
                  <a:pt x="20" y="3"/>
                  <a:pt x="18" y="2"/>
                  <a:pt x="20" y="1"/>
                </a:cubicBezTo>
                <a:cubicBezTo>
                  <a:pt x="17" y="1"/>
                  <a:pt x="15" y="0"/>
                  <a:pt x="13" y="1"/>
                </a:cubicBezTo>
                <a:cubicBezTo>
                  <a:pt x="13" y="1"/>
                  <a:pt x="14" y="1"/>
                  <a:pt x="15" y="2"/>
                </a:cubicBezTo>
                <a:cubicBezTo>
                  <a:pt x="13" y="3"/>
                  <a:pt x="10" y="2"/>
                  <a:pt x="10" y="5"/>
                </a:cubicBezTo>
                <a:cubicBezTo>
                  <a:pt x="11" y="5"/>
                  <a:pt x="12" y="4"/>
                  <a:pt x="13" y="5"/>
                </a:cubicBezTo>
                <a:cubicBezTo>
                  <a:pt x="12" y="7"/>
                  <a:pt x="7" y="6"/>
                  <a:pt x="6" y="4"/>
                </a:cubicBezTo>
                <a:cubicBezTo>
                  <a:pt x="5" y="2"/>
                  <a:pt x="10" y="2"/>
                  <a:pt x="8" y="0"/>
                </a:cubicBezTo>
                <a:cubicBezTo>
                  <a:pt x="6" y="1"/>
                  <a:pt x="3" y="2"/>
                  <a:pt x="0" y="3"/>
                </a:cubicBezTo>
                <a:cubicBezTo>
                  <a:pt x="2" y="3"/>
                  <a:pt x="4" y="4"/>
                  <a:pt x="3" y="6"/>
                </a:cubicBezTo>
                <a:cubicBezTo>
                  <a:pt x="6" y="5"/>
                  <a:pt x="6" y="5"/>
                  <a:pt x="6" y="5"/>
                </a:cubicBezTo>
                <a:cubicBezTo>
                  <a:pt x="5" y="7"/>
                  <a:pt x="5" y="7"/>
                  <a:pt x="5" y="7"/>
                </a:cubicBezTo>
                <a:cubicBezTo>
                  <a:pt x="11" y="8"/>
                  <a:pt x="14" y="10"/>
                  <a:pt x="19" y="11"/>
                </a:cubicBezTo>
                <a:cubicBezTo>
                  <a:pt x="18" y="8"/>
                  <a:pt x="18" y="8"/>
                  <a:pt x="18" y="8"/>
                </a:cubicBezTo>
                <a:cubicBezTo>
                  <a:pt x="21" y="9"/>
                  <a:pt x="25" y="8"/>
                  <a:pt x="27" y="11"/>
                </a:cubicBezTo>
                <a:cubicBezTo>
                  <a:pt x="25" y="11"/>
                  <a:pt x="26" y="13"/>
                  <a:pt x="25" y="14"/>
                </a:cubicBezTo>
                <a:cubicBezTo>
                  <a:pt x="26" y="14"/>
                  <a:pt x="27" y="13"/>
                  <a:pt x="28" y="14"/>
                </a:cubicBezTo>
                <a:cubicBezTo>
                  <a:pt x="26" y="16"/>
                  <a:pt x="26" y="16"/>
                  <a:pt x="26" y="16"/>
                </a:cubicBezTo>
                <a:cubicBezTo>
                  <a:pt x="29" y="14"/>
                  <a:pt x="34" y="19"/>
                  <a:pt x="35" y="19"/>
                </a:cubicBezTo>
                <a:cubicBezTo>
                  <a:pt x="34" y="20"/>
                  <a:pt x="34" y="20"/>
                  <a:pt x="34" y="20"/>
                </a:cubicBezTo>
                <a:cubicBezTo>
                  <a:pt x="37" y="23"/>
                  <a:pt x="35" y="17"/>
                  <a:pt x="37" y="19"/>
                </a:cubicBezTo>
                <a:cubicBezTo>
                  <a:pt x="39" y="21"/>
                  <a:pt x="36" y="23"/>
                  <a:pt x="37" y="26"/>
                </a:cubicBezTo>
                <a:cubicBezTo>
                  <a:pt x="41" y="28"/>
                  <a:pt x="49" y="31"/>
                  <a:pt x="50" y="37"/>
                </a:cubicBezTo>
                <a:cubicBezTo>
                  <a:pt x="53" y="40"/>
                  <a:pt x="57" y="43"/>
                  <a:pt x="61" y="45"/>
                </a:cubicBezTo>
                <a:cubicBezTo>
                  <a:pt x="63" y="48"/>
                  <a:pt x="57" y="47"/>
                  <a:pt x="61" y="49"/>
                </a:cubicBezTo>
                <a:cubicBezTo>
                  <a:pt x="59" y="49"/>
                  <a:pt x="59" y="51"/>
                  <a:pt x="58" y="51"/>
                </a:cubicBezTo>
                <a:cubicBezTo>
                  <a:pt x="59" y="51"/>
                  <a:pt x="61" y="57"/>
                  <a:pt x="62" y="53"/>
                </a:cubicBezTo>
                <a:cubicBezTo>
                  <a:pt x="64" y="58"/>
                  <a:pt x="66" y="63"/>
                  <a:pt x="68" y="68"/>
                </a:cubicBezTo>
                <a:cubicBezTo>
                  <a:pt x="67" y="67"/>
                  <a:pt x="64" y="67"/>
                  <a:pt x="64" y="68"/>
                </a:cubicBezTo>
                <a:cubicBezTo>
                  <a:pt x="67" y="70"/>
                  <a:pt x="69" y="75"/>
                  <a:pt x="69" y="80"/>
                </a:cubicBezTo>
                <a:cubicBezTo>
                  <a:pt x="71" y="79"/>
                  <a:pt x="71" y="78"/>
                  <a:pt x="73" y="78"/>
                </a:cubicBezTo>
                <a:cubicBezTo>
                  <a:pt x="74" y="79"/>
                  <a:pt x="75" y="80"/>
                  <a:pt x="75" y="81"/>
                </a:cubicBezTo>
                <a:cubicBezTo>
                  <a:pt x="73" y="82"/>
                  <a:pt x="69" y="82"/>
                  <a:pt x="69" y="87"/>
                </a:cubicBezTo>
                <a:cubicBezTo>
                  <a:pt x="65" y="86"/>
                  <a:pt x="69" y="79"/>
                  <a:pt x="65" y="82"/>
                </a:cubicBezTo>
                <a:cubicBezTo>
                  <a:pt x="62" y="80"/>
                  <a:pt x="61" y="73"/>
                  <a:pt x="62" y="71"/>
                </a:cubicBezTo>
                <a:cubicBezTo>
                  <a:pt x="58" y="68"/>
                  <a:pt x="62" y="74"/>
                  <a:pt x="59" y="74"/>
                </a:cubicBezTo>
                <a:cubicBezTo>
                  <a:pt x="60" y="77"/>
                  <a:pt x="62" y="78"/>
                  <a:pt x="63" y="83"/>
                </a:cubicBezTo>
                <a:cubicBezTo>
                  <a:pt x="65" y="83"/>
                  <a:pt x="65" y="81"/>
                  <a:pt x="66" y="83"/>
                </a:cubicBezTo>
                <a:cubicBezTo>
                  <a:pt x="70" y="88"/>
                  <a:pt x="64" y="90"/>
                  <a:pt x="64" y="91"/>
                </a:cubicBezTo>
                <a:cubicBezTo>
                  <a:pt x="63" y="89"/>
                  <a:pt x="63" y="89"/>
                  <a:pt x="63" y="89"/>
                </a:cubicBezTo>
                <a:cubicBezTo>
                  <a:pt x="62" y="92"/>
                  <a:pt x="65" y="93"/>
                  <a:pt x="65" y="96"/>
                </a:cubicBezTo>
                <a:cubicBezTo>
                  <a:pt x="61" y="98"/>
                  <a:pt x="64" y="91"/>
                  <a:pt x="61" y="90"/>
                </a:cubicBezTo>
                <a:cubicBezTo>
                  <a:pt x="58" y="93"/>
                  <a:pt x="58" y="93"/>
                  <a:pt x="58" y="93"/>
                </a:cubicBezTo>
                <a:cubicBezTo>
                  <a:pt x="58" y="98"/>
                  <a:pt x="62" y="94"/>
                  <a:pt x="61" y="99"/>
                </a:cubicBezTo>
                <a:cubicBezTo>
                  <a:pt x="60" y="99"/>
                  <a:pt x="60" y="99"/>
                  <a:pt x="60" y="99"/>
                </a:cubicBezTo>
                <a:cubicBezTo>
                  <a:pt x="61" y="102"/>
                  <a:pt x="61" y="102"/>
                  <a:pt x="61" y="102"/>
                </a:cubicBezTo>
                <a:cubicBezTo>
                  <a:pt x="62" y="102"/>
                  <a:pt x="65" y="101"/>
                  <a:pt x="64" y="98"/>
                </a:cubicBezTo>
                <a:cubicBezTo>
                  <a:pt x="69" y="100"/>
                  <a:pt x="65" y="101"/>
                  <a:pt x="66" y="105"/>
                </a:cubicBezTo>
                <a:cubicBezTo>
                  <a:pt x="69" y="107"/>
                  <a:pt x="66" y="103"/>
                  <a:pt x="68" y="103"/>
                </a:cubicBezTo>
                <a:cubicBezTo>
                  <a:pt x="71" y="103"/>
                  <a:pt x="71" y="106"/>
                  <a:pt x="71" y="108"/>
                </a:cubicBezTo>
                <a:cubicBezTo>
                  <a:pt x="72" y="112"/>
                  <a:pt x="69" y="110"/>
                  <a:pt x="67" y="112"/>
                </a:cubicBezTo>
                <a:cubicBezTo>
                  <a:pt x="67" y="111"/>
                  <a:pt x="66" y="108"/>
                  <a:pt x="68" y="108"/>
                </a:cubicBezTo>
                <a:cubicBezTo>
                  <a:pt x="65" y="104"/>
                  <a:pt x="63" y="111"/>
                  <a:pt x="61" y="108"/>
                </a:cubicBezTo>
                <a:cubicBezTo>
                  <a:pt x="60" y="111"/>
                  <a:pt x="63" y="111"/>
                  <a:pt x="63" y="113"/>
                </a:cubicBezTo>
                <a:cubicBezTo>
                  <a:pt x="64" y="112"/>
                  <a:pt x="66" y="113"/>
                  <a:pt x="67" y="112"/>
                </a:cubicBezTo>
                <a:cubicBezTo>
                  <a:pt x="74" y="118"/>
                  <a:pt x="62" y="117"/>
                  <a:pt x="63" y="123"/>
                </a:cubicBezTo>
                <a:cubicBezTo>
                  <a:pt x="68" y="121"/>
                  <a:pt x="70" y="131"/>
                  <a:pt x="74" y="126"/>
                </a:cubicBezTo>
                <a:cubicBezTo>
                  <a:pt x="75" y="128"/>
                  <a:pt x="76" y="129"/>
                  <a:pt x="76" y="131"/>
                </a:cubicBezTo>
                <a:cubicBezTo>
                  <a:pt x="73" y="129"/>
                  <a:pt x="73" y="134"/>
                  <a:pt x="71" y="131"/>
                </a:cubicBezTo>
                <a:cubicBezTo>
                  <a:pt x="71" y="133"/>
                  <a:pt x="71" y="133"/>
                  <a:pt x="71" y="133"/>
                </a:cubicBezTo>
                <a:cubicBezTo>
                  <a:pt x="67" y="130"/>
                  <a:pt x="67" y="130"/>
                  <a:pt x="67" y="130"/>
                </a:cubicBezTo>
                <a:cubicBezTo>
                  <a:pt x="65" y="132"/>
                  <a:pt x="63" y="136"/>
                  <a:pt x="62" y="138"/>
                </a:cubicBezTo>
                <a:cubicBezTo>
                  <a:pt x="63" y="141"/>
                  <a:pt x="65" y="137"/>
                  <a:pt x="65" y="140"/>
                </a:cubicBezTo>
                <a:cubicBezTo>
                  <a:pt x="64" y="139"/>
                  <a:pt x="63" y="141"/>
                  <a:pt x="63" y="143"/>
                </a:cubicBezTo>
                <a:cubicBezTo>
                  <a:pt x="64" y="140"/>
                  <a:pt x="67" y="143"/>
                  <a:pt x="67" y="145"/>
                </a:cubicBezTo>
                <a:cubicBezTo>
                  <a:pt x="68" y="148"/>
                  <a:pt x="65" y="151"/>
                  <a:pt x="64" y="151"/>
                </a:cubicBezTo>
                <a:cubicBezTo>
                  <a:pt x="62" y="147"/>
                  <a:pt x="62" y="147"/>
                  <a:pt x="62" y="147"/>
                </a:cubicBezTo>
                <a:cubicBezTo>
                  <a:pt x="64" y="150"/>
                  <a:pt x="61" y="148"/>
                  <a:pt x="61" y="151"/>
                </a:cubicBezTo>
                <a:cubicBezTo>
                  <a:pt x="63" y="152"/>
                  <a:pt x="66" y="153"/>
                  <a:pt x="68" y="154"/>
                </a:cubicBezTo>
                <a:cubicBezTo>
                  <a:pt x="68" y="156"/>
                  <a:pt x="66" y="158"/>
                  <a:pt x="67" y="158"/>
                </a:cubicBezTo>
                <a:cubicBezTo>
                  <a:pt x="65" y="155"/>
                  <a:pt x="65" y="155"/>
                  <a:pt x="65" y="155"/>
                </a:cubicBezTo>
                <a:cubicBezTo>
                  <a:pt x="65" y="159"/>
                  <a:pt x="60" y="156"/>
                  <a:pt x="61" y="160"/>
                </a:cubicBezTo>
                <a:cubicBezTo>
                  <a:pt x="64" y="162"/>
                  <a:pt x="64" y="162"/>
                  <a:pt x="64" y="162"/>
                </a:cubicBezTo>
                <a:cubicBezTo>
                  <a:pt x="63" y="162"/>
                  <a:pt x="62" y="163"/>
                  <a:pt x="61" y="162"/>
                </a:cubicBezTo>
                <a:cubicBezTo>
                  <a:pt x="63" y="163"/>
                  <a:pt x="63" y="165"/>
                  <a:pt x="63" y="166"/>
                </a:cubicBezTo>
                <a:cubicBezTo>
                  <a:pt x="62" y="167"/>
                  <a:pt x="62" y="167"/>
                  <a:pt x="62" y="167"/>
                </a:cubicBezTo>
                <a:cubicBezTo>
                  <a:pt x="63" y="169"/>
                  <a:pt x="66" y="171"/>
                  <a:pt x="63" y="173"/>
                </a:cubicBezTo>
                <a:cubicBezTo>
                  <a:pt x="67" y="171"/>
                  <a:pt x="63" y="171"/>
                  <a:pt x="65" y="168"/>
                </a:cubicBezTo>
                <a:cubicBezTo>
                  <a:pt x="67" y="166"/>
                  <a:pt x="67" y="171"/>
                  <a:pt x="68" y="172"/>
                </a:cubicBezTo>
                <a:cubicBezTo>
                  <a:pt x="64" y="171"/>
                  <a:pt x="67" y="176"/>
                  <a:pt x="67" y="179"/>
                </a:cubicBezTo>
                <a:cubicBezTo>
                  <a:pt x="66" y="180"/>
                  <a:pt x="65" y="181"/>
                  <a:pt x="64" y="182"/>
                </a:cubicBezTo>
                <a:cubicBezTo>
                  <a:pt x="67" y="183"/>
                  <a:pt x="67" y="183"/>
                  <a:pt x="67" y="183"/>
                </a:cubicBezTo>
                <a:cubicBezTo>
                  <a:pt x="62" y="184"/>
                  <a:pt x="68" y="188"/>
                  <a:pt x="66" y="190"/>
                </a:cubicBezTo>
                <a:cubicBezTo>
                  <a:pt x="65" y="189"/>
                  <a:pt x="63" y="189"/>
                  <a:pt x="62" y="191"/>
                </a:cubicBezTo>
                <a:cubicBezTo>
                  <a:pt x="66" y="188"/>
                  <a:pt x="67" y="195"/>
                  <a:pt x="69" y="194"/>
                </a:cubicBezTo>
                <a:cubicBezTo>
                  <a:pt x="68" y="199"/>
                  <a:pt x="64" y="193"/>
                  <a:pt x="62" y="194"/>
                </a:cubicBezTo>
                <a:cubicBezTo>
                  <a:pt x="65" y="197"/>
                  <a:pt x="60" y="199"/>
                  <a:pt x="63" y="201"/>
                </a:cubicBezTo>
                <a:cubicBezTo>
                  <a:pt x="65" y="198"/>
                  <a:pt x="66" y="202"/>
                  <a:pt x="67" y="202"/>
                </a:cubicBezTo>
                <a:cubicBezTo>
                  <a:pt x="67" y="206"/>
                  <a:pt x="66" y="202"/>
                  <a:pt x="64" y="204"/>
                </a:cubicBezTo>
                <a:cubicBezTo>
                  <a:pt x="65" y="206"/>
                  <a:pt x="68" y="209"/>
                  <a:pt x="69" y="206"/>
                </a:cubicBezTo>
                <a:cubicBezTo>
                  <a:pt x="68" y="208"/>
                  <a:pt x="71" y="211"/>
                  <a:pt x="69" y="214"/>
                </a:cubicBezTo>
                <a:cubicBezTo>
                  <a:pt x="67" y="215"/>
                  <a:pt x="68" y="209"/>
                  <a:pt x="66" y="210"/>
                </a:cubicBezTo>
                <a:cubicBezTo>
                  <a:pt x="66" y="216"/>
                  <a:pt x="72" y="213"/>
                  <a:pt x="73" y="219"/>
                </a:cubicBezTo>
                <a:cubicBezTo>
                  <a:pt x="74" y="217"/>
                  <a:pt x="78" y="219"/>
                  <a:pt x="79" y="221"/>
                </a:cubicBezTo>
                <a:cubicBezTo>
                  <a:pt x="78" y="228"/>
                  <a:pt x="78" y="219"/>
                  <a:pt x="75" y="221"/>
                </a:cubicBezTo>
                <a:cubicBezTo>
                  <a:pt x="75" y="223"/>
                  <a:pt x="75" y="223"/>
                  <a:pt x="75" y="223"/>
                </a:cubicBezTo>
                <a:cubicBezTo>
                  <a:pt x="71" y="227"/>
                  <a:pt x="69" y="216"/>
                  <a:pt x="66" y="219"/>
                </a:cubicBezTo>
                <a:cubicBezTo>
                  <a:pt x="67" y="222"/>
                  <a:pt x="67" y="222"/>
                  <a:pt x="67" y="222"/>
                </a:cubicBezTo>
                <a:cubicBezTo>
                  <a:pt x="66" y="221"/>
                  <a:pt x="64" y="220"/>
                  <a:pt x="63" y="222"/>
                </a:cubicBezTo>
                <a:cubicBezTo>
                  <a:pt x="65" y="222"/>
                  <a:pt x="63" y="228"/>
                  <a:pt x="64" y="228"/>
                </a:cubicBezTo>
                <a:cubicBezTo>
                  <a:pt x="66" y="229"/>
                  <a:pt x="63" y="226"/>
                  <a:pt x="65" y="226"/>
                </a:cubicBezTo>
                <a:cubicBezTo>
                  <a:pt x="66" y="229"/>
                  <a:pt x="69" y="231"/>
                  <a:pt x="68" y="235"/>
                </a:cubicBezTo>
                <a:cubicBezTo>
                  <a:pt x="66" y="232"/>
                  <a:pt x="65" y="236"/>
                  <a:pt x="63" y="235"/>
                </a:cubicBezTo>
                <a:cubicBezTo>
                  <a:pt x="62" y="237"/>
                  <a:pt x="66" y="235"/>
                  <a:pt x="65" y="238"/>
                </a:cubicBezTo>
                <a:cubicBezTo>
                  <a:pt x="63" y="238"/>
                  <a:pt x="63" y="238"/>
                  <a:pt x="63" y="238"/>
                </a:cubicBezTo>
                <a:cubicBezTo>
                  <a:pt x="63" y="249"/>
                  <a:pt x="63" y="263"/>
                  <a:pt x="68" y="273"/>
                </a:cubicBezTo>
                <a:cubicBezTo>
                  <a:pt x="66" y="274"/>
                  <a:pt x="65" y="278"/>
                  <a:pt x="64" y="284"/>
                </a:cubicBezTo>
                <a:cubicBezTo>
                  <a:pt x="65" y="281"/>
                  <a:pt x="66" y="283"/>
                  <a:pt x="66" y="285"/>
                </a:cubicBezTo>
                <a:cubicBezTo>
                  <a:pt x="64" y="287"/>
                  <a:pt x="64" y="287"/>
                  <a:pt x="64" y="287"/>
                </a:cubicBezTo>
                <a:cubicBezTo>
                  <a:pt x="62" y="291"/>
                  <a:pt x="65" y="295"/>
                  <a:pt x="66" y="298"/>
                </a:cubicBezTo>
                <a:cubicBezTo>
                  <a:pt x="65" y="299"/>
                  <a:pt x="65" y="299"/>
                  <a:pt x="64" y="299"/>
                </a:cubicBezTo>
                <a:cubicBezTo>
                  <a:pt x="62" y="302"/>
                  <a:pt x="65" y="302"/>
                  <a:pt x="66" y="303"/>
                </a:cubicBezTo>
                <a:cubicBezTo>
                  <a:pt x="64" y="305"/>
                  <a:pt x="64" y="305"/>
                  <a:pt x="64" y="305"/>
                </a:cubicBezTo>
                <a:cubicBezTo>
                  <a:pt x="66" y="305"/>
                  <a:pt x="66" y="305"/>
                  <a:pt x="66" y="305"/>
                </a:cubicBezTo>
                <a:cubicBezTo>
                  <a:pt x="67" y="308"/>
                  <a:pt x="67" y="312"/>
                  <a:pt x="64" y="312"/>
                </a:cubicBezTo>
                <a:cubicBezTo>
                  <a:pt x="64" y="313"/>
                  <a:pt x="65" y="314"/>
                  <a:pt x="66" y="313"/>
                </a:cubicBezTo>
                <a:cubicBezTo>
                  <a:pt x="64" y="315"/>
                  <a:pt x="64" y="323"/>
                  <a:pt x="65" y="329"/>
                </a:cubicBezTo>
                <a:cubicBezTo>
                  <a:pt x="66" y="326"/>
                  <a:pt x="67" y="326"/>
                  <a:pt x="68" y="326"/>
                </a:cubicBezTo>
                <a:cubicBezTo>
                  <a:pt x="72" y="327"/>
                  <a:pt x="68" y="327"/>
                  <a:pt x="70" y="329"/>
                </a:cubicBezTo>
                <a:cubicBezTo>
                  <a:pt x="69" y="329"/>
                  <a:pt x="67" y="332"/>
                  <a:pt x="66" y="329"/>
                </a:cubicBezTo>
                <a:cubicBezTo>
                  <a:pt x="62" y="336"/>
                  <a:pt x="66" y="346"/>
                  <a:pt x="65" y="355"/>
                </a:cubicBezTo>
                <a:cubicBezTo>
                  <a:pt x="66" y="357"/>
                  <a:pt x="66" y="356"/>
                  <a:pt x="67" y="357"/>
                </a:cubicBezTo>
                <a:cubicBezTo>
                  <a:pt x="64" y="363"/>
                  <a:pt x="68" y="369"/>
                  <a:pt x="67" y="376"/>
                </a:cubicBezTo>
                <a:cubicBezTo>
                  <a:pt x="68" y="374"/>
                  <a:pt x="72" y="376"/>
                  <a:pt x="72" y="379"/>
                </a:cubicBezTo>
                <a:cubicBezTo>
                  <a:pt x="75" y="383"/>
                  <a:pt x="69" y="381"/>
                  <a:pt x="67" y="384"/>
                </a:cubicBezTo>
                <a:cubicBezTo>
                  <a:pt x="69" y="386"/>
                  <a:pt x="69" y="389"/>
                  <a:pt x="69" y="390"/>
                </a:cubicBezTo>
                <a:cubicBezTo>
                  <a:pt x="69" y="390"/>
                  <a:pt x="69" y="390"/>
                  <a:pt x="69" y="390"/>
                </a:cubicBezTo>
                <a:cubicBezTo>
                  <a:pt x="70" y="392"/>
                  <a:pt x="71" y="395"/>
                  <a:pt x="70" y="398"/>
                </a:cubicBezTo>
                <a:cubicBezTo>
                  <a:pt x="70" y="397"/>
                  <a:pt x="70" y="397"/>
                  <a:pt x="70" y="397"/>
                </a:cubicBezTo>
                <a:cubicBezTo>
                  <a:pt x="70" y="399"/>
                  <a:pt x="69" y="402"/>
                  <a:pt x="69" y="404"/>
                </a:cubicBezTo>
                <a:cubicBezTo>
                  <a:pt x="72" y="404"/>
                  <a:pt x="71" y="410"/>
                  <a:pt x="73" y="411"/>
                </a:cubicBezTo>
                <a:cubicBezTo>
                  <a:pt x="73" y="411"/>
                  <a:pt x="73" y="411"/>
                  <a:pt x="72" y="411"/>
                </a:cubicBezTo>
                <a:cubicBezTo>
                  <a:pt x="75" y="411"/>
                  <a:pt x="75" y="411"/>
                  <a:pt x="75" y="411"/>
                </a:cubicBezTo>
                <a:cubicBezTo>
                  <a:pt x="74" y="415"/>
                  <a:pt x="74" y="415"/>
                  <a:pt x="74" y="415"/>
                </a:cubicBezTo>
                <a:cubicBezTo>
                  <a:pt x="73" y="415"/>
                  <a:pt x="72" y="415"/>
                  <a:pt x="71" y="413"/>
                </a:cubicBezTo>
                <a:cubicBezTo>
                  <a:pt x="70" y="418"/>
                  <a:pt x="73" y="415"/>
                  <a:pt x="75" y="417"/>
                </a:cubicBezTo>
                <a:cubicBezTo>
                  <a:pt x="77" y="420"/>
                  <a:pt x="75" y="420"/>
                  <a:pt x="74" y="421"/>
                </a:cubicBezTo>
                <a:cubicBezTo>
                  <a:pt x="73" y="420"/>
                  <a:pt x="74" y="419"/>
                  <a:pt x="74" y="418"/>
                </a:cubicBezTo>
                <a:cubicBezTo>
                  <a:pt x="72" y="417"/>
                  <a:pt x="74" y="420"/>
                  <a:pt x="72" y="421"/>
                </a:cubicBezTo>
                <a:cubicBezTo>
                  <a:pt x="72" y="421"/>
                  <a:pt x="75" y="421"/>
                  <a:pt x="75" y="424"/>
                </a:cubicBezTo>
                <a:cubicBezTo>
                  <a:pt x="75" y="426"/>
                  <a:pt x="77" y="430"/>
                  <a:pt x="75" y="430"/>
                </a:cubicBezTo>
                <a:cubicBezTo>
                  <a:pt x="76" y="431"/>
                  <a:pt x="76" y="433"/>
                  <a:pt x="78" y="434"/>
                </a:cubicBezTo>
                <a:cubicBezTo>
                  <a:pt x="78" y="433"/>
                  <a:pt x="78" y="430"/>
                  <a:pt x="79" y="429"/>
                </a:cubicBezTo>
                <a:cubicBezTo>
                  <a:pt x="80" y="430"/>
                  <a:pt x="81" y="433"/>
                  <a:pt x="80" y="434"/>
                </a:cubicBezTo>
                <a:cubicBezTo>
                  <a:pt x="79" y="433"/>
                  <a:pt x="79" y="433"/>
                  <a:pt x="79" y="433"/>
                </a:cubicBezTo>
                <a:cubicBezTo>
                  <a:pt x="80" y="434"/>
                  <a:pt x="81" y="438"/>
                  <a:pt x="82" y="435"/>
                </a:cubicBezTo>
                <a:cubicBezTo>
                  <a:pt x="80" y="439"/>
                  <a:pt x="80" y="439"/>
                  <a:pt x="80" y="439"/>
                </a:cubicBezTo>
                <a:cubicBezTo>
                  <a:pt x="82" y="440"/>
                  <a:pt x="83" y="443"/>
                  <a:pt x="85" y="445"/>
                </a:cubicBezTo>
                <a:cubicBezTo>
                  <a:pt x="83" y="446"/>
                  <a:pt x="79" y="445"/>
                  <a:pt x="81" y="450"/>
                </a:cubicBezTo>
                <a:cubicBezTo>
                  <a:pt x="83" y="451"/>
                  <a:pt x="84" y="452"/>
                  <a:pt x="85" y="453"/>
                </a:cubicBezTo>
                <a:cubicBezTo>
                  <a:pt x="87" y="455"/>
                  <a:pt x="87" y="456"/>
                  <a:pt x="86" y="457"/>
                </a:cubicBezTo>
                <a:cubicBezTo>
                  <a:pt x="90" y="465"/>
                  <a:pt x="96" y="458"/>
                  <a:pt x="99" y="464"/>
                </a:cubicBezTo>
                <a:cubicBezTo>
                  <a:pt x="95" y="465"/>
                  <a:pt x="96" y="466"/>
                  <a:pt x="97" y="469"/>
                </a:cubicBezTo>
                <a:cubicBezTo>
                  <a:pt x="98" y="468"/>
                  <a:pt x="99" y="468"/>
                  <a:pt x="100" y="469"/>
                </a:cubicBezTo>
                <a:cubicBezTo>
                  <a:pt x="100" y="467"/>
                  <a:pt x="97" y="469"/>
                  <a:pt x="97" y="466"/>
                </a:cubicBezTo>
                <a:cubicBezTo>
                  <a:pt x="98" y="464"/>
                  <a:pt x="99" y="467"/>
                  <a:pt x="101" y="467"/>
                </a:cubicBezTo>
                <a:cubicBezTo>
                  <a:pt x="100" y="476"/>
                  <a:pt x="113" y="480"/>
                  <a:pt x="118" y="487"/>
                </a:cubicBezTo>
                <a:cubicBezTo>
                  <a:pt x="120" y="483"/>
                  <a:pt x="122" y="488"/>
                  <a:pt x="124" y="488"/>
                </a:cubicBezTo>
                <a:cubicBezTo>
                  <a:pt x="123" y="490"/>
                  <a:pt x="125" y="490"/>
                  <a:pt x="127" y="491"/>
                </a:cubicBezTo>
                <a:cubicBezTo>
                  <a:pt x="127" y="492"/>
                  <a:pt x="126" y="494"/>
                  <a:pt x="125" y="495"/>
                </a:cubicBezTo>
                <a:cubicBezTo>
                  <a:pt x="124" y="492"/>
                  <a:pt x="124" y="492"/>
                  <a:pt x="124" y="492"/>
                </a:cubicBezTo>
                <a:cubicBezTo>
                  <a:pt x="123" y="488"/>
                  <a:pt x="118" y="494"/>
                  <a:pt x="117" y="492"/>
                </a:cubicBezTo>
                <a:cubicBezTo>
                  <a:pt x="120" y="494"/>
                  <a:pt x="114" y="493"/>
                  <a:pt x="115" y="496"/>
                </a:cubicBezTo>
                <a:cubicBezTo>
                  <a:pt x="113" y="498"/>
                  <a:pt x="113" y="498"/>
                  <a:pt x="113" y="498"/>
                </a:cubicBezTo>
                <a:cubicBezTo>
                  <a:pt x="110" y="500"/>
                  <a:pt x="113" y="499"/>
                  <a:pt x="109" y="502"/>
                </a:cubicBezTo>
                <a:cubicBezTo>
                  <a:pt x="107" y="504"/>
                  <a:pt x="107" y="500"/>
                  <a:pt x="108" y="500"/>
                </a:cubicBezTo>
                <a:cubicBezTo>
                  <a:pt x="105" y="500"/>
                  <a:pt x="103" y="502"/>
                  <a:pt x="102" y="504"/>
                </a:cubicBezTo>
                <a:cubicBezTo>
                  <a:pt x="102" y="504"/>
                  <a:pt x="102" y="504"/>
                  <a:pt x="102" y="505"/>
                </a:cubicBezTo>
                <a:cubicBezTo>
                  <a:pt x="102" y="505"/>
                  <a:pt x="102" y="505"/>
                  <a:pt x="101" y="505"/>
                </a:cubicBezTo>
                <a:cubicBezTo>
                  <a:pt x="101" y="506"/>
                  <a:pt x="100" y="507"/>
                  <a:pt x="99" y="507"/>
                </a:cubicBezTo>
                <a:cubicBezTo>
                  <a:pt x="99" y="507"/>
                  <a:pt x="99" y="507"/>
                  <a:pt x="99" y="507"/>
                </a:cubicBezTo>
                <a:cubicBezTo>
                  <a:pt x="100" y="506"/>
                  <a:pt x="100" y="505"/>
                  <a:pt x="101" y="505"/>
                </a:cubicBezTo>
                <a:cubicBezTo>
                  <a:pt x="100" y="505"/>
                  <a:pt x="99" y="506"/>
                  <a:pt x="99" y="507"/>
                </a:cubicBezTo>
                <a:cubicBezTo>
                  <a:pt x="98" y="506"/>
                  <a:pt x="98" y="507"/>
                  <a:pt x="98" y="507"/>
                </a:cubicBezTo>
                <a:cubicBezTo>
                  <a:pt x="97" y="508"/>
                  <a:pt x="97" y="508"/>
                  <a:pt x="96" y="509"/>
                </a:cubicBezTo>
                <a:cubicBezTo>
                  <a:pt x="95" y="506"/>
                  <a:pt x="95" y="506"/>
                  <a:pt x="95" y="506"/>
                </a:cubicBezTo>
                <a:cubicBezTo>
                  <a:pt x="93" y="508"/>
                  <a:pt x="92" y="514"/>
                  <a:pt x="93" y="514"/>
                </a:cubicBezTo>
                <a:cubicBezTo>
                  <a:pt x="86" y="520"/>
                  <a:pt x="83" y="531"/>
                  <a:pt x="82" y="535"/>
                </a:cubicBezTo>
                <a:cubicBezTo>
                  <a:pt x="83" y="534"/>
                  <a:pt x="82" y="534"/>
                  <a:pt x="82" y="535"/>
                </a:cubicBezTo>
                <a:cubicBezTo>
                  <a:pt x="81" y="537"/>
                  <a:pt x="82" y="540"/>
                  <a:pt x="81" y="540"/>
                </a:cubicBezTo>
                <a:cubicBezTo>
                  <a:pt x="81" y="542"/>
                  <a:pt x="79" y="541"/>
                  <a:pt x="77" y="544"/>
                </a:cubicBezTo>
                <a:cubicBezTo>
                  <a:pt x="77" y="544"/>
                  <a:pt x="78" y="545"/>
                  <a:pt x="79" y="545"/>
                </a:cubicBezTo>
                <a:cubicBezTo>
                  <a:pt x="74" y="549"/>
                  <a:pt x="76" y="558"/>
                  <a:pt x="72" y="564"/>
                </a:cubicBezTo>
                <a:cubicBezTo>
                  <a:pt x="72" y="563"/>
                  <a:pt x="71" y="562"/>
                  <a:pt x="71" y="561"/>
                </a:cubicBezTo>
                <a:cubicBezTo>
                  <a:pt x="70" y="567"/>
                  <a:pt x="70" y="572"/>
                  <a:pt x="71" y="577"/>
                </a:cubicBezTo>
                <a:cubicBezTo>
                  <a:pt x="70" y="576"/>
                  <a:pt x="69" y="576"/>
                  <a:pt x="69" y="575"/>
                </a:cubicBezTo>
                <a:cubicBezTo>
                  <a:pt x="68" y="579"/>
                  <a:pt x="68" y="583"/>
                  <a:pt x="70" y="585"/>
                </a:cubicBezTo>
                <a:cubicBezTo>
                  <a:pt x="71" y="583"/>
                  <a:pt x="69" y="585"/>
                  <a:pt x="69" y="583"/>
                </a:cubicBezTo>
                <a:cubicBezTo>
                  <a:pt x="71" y="581"/>
                  <a:pt x="72" y="586"/>
                  <a:pt x="71" y="588"/>
                </a:cubicBezTo>
                <a:cubicBezTo>
                  <a:pt x="71" y="588"/>
                  <a:pt x="71" y="588"/>
                  <a:pt x="71" y="588"/>
                </a:cubicBezTo>
                <a:cubicBezTo>
                  <a:pt x="70" y="592"/>
                  <a:pt x="71" y="592"/>
                  <a:pt x="71" y="595"/>
                </a:cubicBezTo>
                <a:cubicBezTo>
                  <a:pt x="69" y="597"/>
                  <a:pt x="70" y="593"/>
                  <a:pt x="69" y="594"/>
                </a:cubicBezTo>
                <a:cubicBezTo>
                  <a:pt x="65" y="594"/>
                  <a:pt x="66" y="602"/>
                  <a:pt x="65" y="603"/>
                </a:cubicBezTo>
                <a:cubicBezTo>
                  <a:pt x="66" y="604"/>
                  <a:pt x="66" y="605"/>
                  <a:pt x="67" y="605"/>
                </a:cubicBezTo>
                <a:cubicBezTo>
                  <a:pt x="68" y="608"/>
                  <a:pt x="65" y="606"/>
                  <a:pt x="65" y="608"/>
                </a:cubicBezTo>
                <a:cubicBezTo>
                  <a:pt x="70" y="616"/>
                  <a:pt x="70" y="616"/>
                  <a:pt x="70" y="616"/>
                </a:cubicBezTo>
                <a:cubicBezTo>
                  <a:pt x="69" y="616"/>
                  <a:pt x="67" y="618"/>
                  <a:pt x="66" y="616"/>
                </a:cubicBezTo>
                <a:cubicBezTo>
                  <a:pt x="66" y="622"/>
                  <a:pt x="70" y="626"/>
                  <a:pt x="71" y="629"/>
                </a:cubicBezTo>
                <a:cubicBezTo>
                  <a:pt x="71" y="631"/>
                  <a:pt x="72" y="637"/>
                  <a:pt x="72" y="639"/>
                </a:cubicBezTo>
                <a:cubicBezTo>
                  <a:pt x="70" y="639"/>
                  <a:pt x="72" y="637"/>
                  <a:pt x="71" y="636"/>
                </a:cubicBezTo>
                <a:cubicBezTo>
                  <a:pt x="68" y="639"/>
                  <a:pt x="68" y="639"/>
                  <a:pt x="68" y="639"/>
                </a:cubicBezTo>
                <a:cubicBezTo>
                  <a:pt x="68" y="635"/>
                  <a:pt x="65" y="640"/>
                  <a:pt x="64" y="637"/>
                </a:cubicBezTo>
                <a:cubicBezTo>
                  <a:pt x="65" y="641"/>
                  <a:pt x="63" y="648"/>
                  <a:pt x="62" y="653"/>
                </a:cubicBezTo>
                <a:cubicBezTo>
                  <a:pt x="66" y="650"/>
                  <a:pt x="64" y="659"/>
                  <a:pt x="68" y="659"/>
                </a:cubicBezTo>
                <a:cubicBezTo>
                  <a:pt x="68" y="664"/>
                  <a:pt x="65" y="661"/>
                  <a:pt x="64" y="664"/>
                </a:cubicBezTo>
                <a:cubicBezTo>
                  <a:pt x="65" y="669"/>
                  <a:pt x="64" y="675"/>
                  <a:pt x="64" y="680"/>
                </a:cubicBezTo>
                <a:cubicBezTo>
                  <a:pt x="64" y="680"/>
                  <a:pt x="64" y="680"/>
                  <a:pt x="64" y="680"/>
                </a:cubicBezTo>
                <a:cubicBezTo>
                  <a:pt x="65" y="684"/>
                  <a:pt x="64" y="692"/>
                  <a:pt x="67" y="697"/>
                </a:cubicBezTo>
                <a:cubicBezTo>
                  <a:pt x="66" y="697"/>
                  <a:pt x="66" y="697"/>
                  <a:pt x="65" y="696"/>
                </a:cubicBezTo>
                <a:cubicBezTo>
                  <a:pt x="64" y="701"/>
                  <a:pt x="70" y="697"/>
                  <a:pt x="68" y="703"/>
                </a:cubicBezTo>
                <a:cubicBezTo>
                  <a:pt x="66" y="701"/>
                  <a:pt x="66" y="701"/>
                  <a:pt x="66" y="701"/>
                </a:cubicBezTo>
                <a:cubicBezTo>
                  <a:pt x="68" y="705"/>
                  <a:pt x="64" y="708"/>
                  <a:pt x="67" y="712"/>
                </a:cubicBezTo>
                <a:cubicBezTo>
                  <a:pt x="66" y="713"/>
                  <a:pt x="66" y="712"/>
                  <a:pt x="65" y="711"/>
                </a:cubicBezTo>
                <a:cubicBezTo>
                  <a:pt x="66" y="715"/>
                  <a:pt x="66" y="719"/>
                  <a:pt x="69" y="722"/>
                </a:cubicBezTo>
                <a:cubicBezTo>
                  <a:pt x="67" y="723"/>
                  <a:pt x="66" y="722"/>
                  <a:pt x="66" y="721"/>
                </a:cubicBezTo>
                <a:cubicBezTo>
                  <a:pt x="64" y="725"/>
                  <a:pt x="69" y="725"/>
                  <a:pt x="68" y="728"/>
                </a:cubicBezTo>
                <a:cubicBezTo>
                  <a:pt x="68" y="729"/>
                  <a:pt x="66" y="731"/>
                  <a:pt x="66" y="731"/>
                </a:cubicBezTo>
                <a:cubicBezTo>
                  <a:pt x="68" y="732"/>
                  <a:pt x="68" y="738"/>
                  <a:pt x="69" y="739"/>
                </a:cubicBezTo>
                <a:cubicBezTo>
                  <a:pt x="67" y="740"/>
                  <a:pt x="67" y="741"/>
                  <a:pt x="66" y="744"/>
                </a:cubicBezTo>
                <a:cubicBezTo>
                  <a:pt x="67" y="763"/>
                  <a:pt x="67" y="782"/>
                  <a:pt x="71" y="801"/>
                </a:cubicBezTo>
                <a:cubicBezTo>
                  <a:pt x="67" y="804"/>
                  <a:pt x="68" y="796"/>
                  <a:pt x="66" y="798"/>
                </a:cubicBezTo>
                <a:cubicBezTo>
                  <a:pt x="69" y="798"/>
                  <a:pt x="67" y="802"/>
                  <a:pt x="68" y="807"/>
                </a:cubicBezTo>
                <a:cubicBezTo>
                  <a:pt x="68" y="807"/>
                  <a:pt x="68" y="807"/>
                  <a:pt x="68" y="807"/>
                </a:cubicBezTo>
                <a:cubicBezTo>
                  <a:pt x="69" y="810"/>
                  <a:pt x="67" y="811"/>
                  <a:pt x="68" y="814"/>
                </a:cubicBezTo>
                <a:cubicBezTo>
                  <a:pt x="69" y="814"/>
                  <a:pt x="69" y="814"/>
                  <a:pt x="69" y="814"/>
                </a:cubicBezTo>
                <a:cubicBezTo>
                  <a:pt x="71" y="816"/>
                  <a:pt x="65" y="820"/>
                  <a:pt x="69" y="821"/>
                </a:cubicBezTo>
                <a:cubicBezTo>
                  <a:pt x="67" y="824"/>
                  <a:pt x="67" y="824"/>
                  <a:pt x="67" y="824"/>
                </a:cubicBezTo>
                <a:cubicBezTo>
                  <a:pt x="70" y="826"/>
                  <a:pt x="66" y="828"/>
                  <a:pt x="69" y="831"/>
                </a:cubicBezTo>
                <a:cubicBezTo>
                  <a:pt x="68" y="831"/>
                  <a:pt x="68" y="831"/>
                  <a:pt x="68" y="831"/>
                </a:cubicBezTo>
                <a:cubicBezTo>
                  <a:pt x="67" y="836"/>
                  <a:pt x="72" y="840"/>
                  <a:pt x="70" y="842"/>
                </a:cubicBezTo>
                <a:cubicBezTo>
                  <a:pt x="70" y="846"/>
                  <a:pt x="71" y="850"/>
                  <a:pt x="74" y="851"/>
                </a:cubicBezTo>
                <a:cubicBezTo>
                  <a:pt x="73" y="852"/>
                  <a:pt x="71" y="852"/>
                  <a:pt x="70" y="851"/>
                </a:cubicBezTo>
                <a:cubicBezTo>
                  <a:pt x="72" y="865"/>
                  <a:pt x="72" y="882"/>
                  <a:pt x="76" y="895"/>
                </a:cubicBezTo>
                <a:cubicBezTo>
                  <a:pt x="76" y="895"/>
                  <a:pt x="75" y="894"/>
                  <a:pt x="75" y="894"/>
                </a:cubicBezTo>
                <a:cubicBezTo>
                  <a:pt x="78" y="902"/>
                  <a:pt x="72" y="911"/>
                  <a:pt x="78" y="917"/>
                </a:cubicBezTo>
                <a:cubicBezTo>
                  <a:pt x="80" y="919"/>
                  <a:pt x="80" y="919"/>
                  <a:pt x="80" y="919"/>
                </a:cubicBezTo>
                <a:cubicBezTo>
                  <a:pt x="80" y="921"/>
                  <a:pt x="78" y="920"/>
                  <a:pt x="77" y="922"/>
                </a:cubicBezTo>
                <a:cubicBezTo>
                  <a:pt x="79" y="923"/>
                  <a:pt x="78" y="929"/>
                  <a:pt x="80" y="930"/>
                </a:cubicBezTo>
                <a:cubicBezTo>
                  <a:pt x="79" y="931"/>
                  <a:pt x="78" y="930"/>
                  <a:pt x="78" y="930"/>
                </a:cubicBezTo>
                <a:cubicBezTo>
                  <a:pt x="77" y="934"/>
                  <a:pt x="81" y="938"/>
                  <a:pt x="80" y="941"/>
                </a:cubicBezTo>
                <a:cubicBezTo>
                  <a:pt x="79" y="940"/>
                  <a:pt x="79" y="940"/>
                  <a:pt x="79" y="940"/>
                </a:cubicBezTo>
                <a:cubicBezTo>
                  <a:pt x="76" y="960"/>
                  <a:pt x="70" y="982"/>
                  <a:pt x="66" y="997"/>
                </a:cubicBezTo>
                <a:cubicBezTo>
                  <a:pt x="65" y="1001"/>
                  <a:pt x="62" y="997"/>
                  <a:pt x="62" y="999"/>
                </a:cubicBezTo>
                <a:cubicBezTo>
                  <a:pt x="57" y="1015"/>
                  <a:pt x="37" y="1021"/>
                  <a:pt x="27" y="1033"/>
                </a:cubicBezTo>
                <a:cubicBezTo>
                  <a:pt x="17" y="1039"/>
                  <a:pt x="14" y="1047"/>
                  <a:pt x="14" y="1048"/>
                </a:cubicBezTo>
                <a:cubicBezTo>
                  <a:pt x="44" y="1037"/>
                  <a:pt x="69" y="1023"/>
                  <a:pt x="86" y="993"/>
                </a:cubicBezTo>
                <a:cubicBezTo>
                  <a:pt x="89" y="983"/>
                  <a:pt x="91" y="969"/>
                  <a:pt x="93" y="959"/>
                </a:cubicBezTo>
                <a:cubicBezTo>
                  <a:pt x="92" y="922"/>
                  <a:pt x="97" y="888"/>
                  <a:pt x="93" y="852"/>
                </a:cubicBezTo>
                <a:cubicBezTo>
                  <a:pt x="92" y="854"/>
                  <a:pt x="91" y="852"/>
                  <a:pt x="90" y="850"/>
                </a:cubicBezTo>
                <a:cubicBezTo>
                  <a:pt x="91" y="849"/>
                  <a:pt x="91" y="849"/>
                  <a:pt x="91" y="849"/>
                </a:cubicBezTo>
                <a:cubicBezTo>
                  <a:pt x="89" y="847"/>
                  <a:pt x="89" y="847"/>
                  <a:pt x="89" y="847"/>
                </a:cubicBezTo>
                <a:cubicBezTo>
                  <a:pt x="88" y="844"/>
                  <a:pt x="91" y="845"/>
                  <a:pt x="91" y="847"/>
                </a:cubicBezTo>
                <a:cubicBezTo>
                  <a:pt x="91" y="833"/>
                  <a:pt x="90" y="820"/>
                  <a:pt x="90" y="807"/>
                </a:cubicBezTo>
                <a:cubicBezTo>
                  <a:pt x="87" y="806"/>
                  <a:pt x="89" y="799"/>
                  <a:pt x="86" y="799"/>
                </a:cubicBezTo>
                <a:cubicBezTo>
                  <a:pt x="87" y="798"/>
                  <a:pt x="87" y="799"/>
                  <a:pt x="87" y="799"/>
                </a:cubicBezTo>
                <a:cubicBezTo>
                  <a:pt x="85" y="790"/>
                  <a:pt x="85" y="789"/>
                  <a:pt x="89" y="780"/>
                </a:cubicBezTo>
                <a:cubicBezTo>
                  <a:pt x="90" y="743"/>
                  <a:pt x="86" y="707"/>
                  <a:pt x="87" y="671"/>
                </a:cubicBezTo>
                <a:cubicBezTo>
                  <a:pt x="87" y="635"/>
                  <a:pt x="87" y="600"/>
                  <a:pt x="97" y="566"/>
                </a:cubicBezTo>
                <a:cubicBezTo>
                  <a:pt x="94" y="559"/>
                  <a:pt x="99" y="553"/>
                  <a:pt x="97" y="545"/>
                </a:cubicBezTo>
                <a:cubicBezTo>
                  <a:pt x="99" y="546"/>
                  <a:pt x="99" y="546"/>
                  <a:pt x="99" y="546"/>
                </a:cubicBezTo>
                <a:cubicBezTo>
                  <a:pt x="99" y="540"/>
                  <a:pt x="102" y="540"/>
                  <a:pt x="107" y="535"/>
                </a:cubicBezTo>
                <a:cubicBezTo>
                  <a:pt x="105" y="534"/>
                  <a:pt x="108" y="532"/>
                  <a:pt x="105" y="532"/>
                </a:cubicBezTo>
                <a:cubicBezTo>
                  <a:pt x="104" y="528"/>
                  <a:pt x="110" y="530"/>
                  <a:pt x="110" y="527"/>
                </a:cubicBezTo>
                <a:cubicBezTo>
                  <a:pt x="111" y="528"/>
                  <a:pt x="109" y="526"/>
                  <a:pt x="110" y="526"/>
                </a:cubicBezTo>
                <a:cubicBezTo>
                  <a:pt x="112" y="519"/>
                  <a:pt x="110" y="528"/>
                  <a:pt x="118" y="524"/>
                </a:cubicBezTo>
                <a:cubicBezTo>
                  <a:pt x="126" y="515"/>
                  <a:pt x="141" y="507"/>
                  <a:pt x="156" y="507"/>
                </a:cubicBezTo>
                <a:cubicBezTo>
                  <a:pt x="155" y="508"/>
                  <a:pt x="155" y="505"/>
                  <a:pt x="156" y="505"/>
                </a:cubicBezTo>
                <a:cubicBezTo>
                  <a:pt x="158" y="509"/>
                  <a:pt x="161" y="503"/>
                  <a:pt x="164" y="505"/>
                </a:cubicBezTo>
                <a:cubicBezTo>
                  <a:pt x="164" y="506"/>
                  <a:pt x="162" y="506"/>
                  <a:pt x="162" y="507"/>
                </a:cubicBezTo>
                <a:cubicBezTo>
                  <a:pt x="164" y="507"/>
                  <a:pt x="164" y="507"/>
                  <a:pt x="164" y="507"/>
                </a:cubicBezTo>
                <a:cubicBezTo>
                  <a:pt x="164" y="507"/>
                  <a:pt x="164" y="507"/>
                  <a:pt x="164" y="507"/>
                </a:cubicBezTo>
                <a:cubicBezTo>
                  <a:pt x="164" y="507"/>
                  <a:pt x="164" y="507"/>
                  <a:pt x="164" y="507"/>
                </a:cubicBezTo>
                <a:cubicBezTo>
                  <a:pt x="164" y="507"/>
                  <a:pt x="164" y="507"/>
                  <a:pt x="164" y="507"/>
                </a:cubicBezTo>
                <a:cubicBezTo>
                  <a:pt x="164" y="507"/>
                  <a:pt x="164" y="507"/>
                  <a:pt x="164" y="507"/>
                </a:cubicBezTo>
                <a:cubicBezTo>
                  <a:pt x="165" y="494"/>
                  <a:pt x="163" y="536"/>
                  <a:pt x="166" y="478"/>
                </a:cubicBezTo>
                <a:close/>
                <a:moveTo>
                  <a:pt x="96" y="512"/>
                </a:moveTo>
                <a:cubicBezTo>
                  <a:pt x="96" y="512"/>
                  <a:pt x="96" y="511"/>
                  <a:pt x="97" y="511"/>
                </a:cubicBezTo>
                <a:cubicBezTo>
                  <a:pt x="96" y="511"/>
                  <a:pt x="96" y="512"/>
                  <a:pt x="96" y="512"/>
                </a:cubicBezTo>
                <a:close/>
              </a:path>
            </a:pathLst>
          </a:custGeom>
          <a:solidFill>
            <a:schemeClr val="tx1"/>
          </a:solidFill>
          <a:ln w="3175">
            <a:solidFill>
              <a:schemeClr val="tx1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872827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Straight Connector 32"/>
          <p:cNvCxnSpPr/>
          <p:nvPr/>
        </p:nvCxnSpPr>
        <p:spPr>
          <a:xfrm rot="5400000">
            <a:off x="3281362" y="4064164"/>
            <a:ext cx="4357719" cy="2117"/>
          </a:xfrm>
          <a:prstGeom prst="line">
            <a:avLst/>
          </a:prstGeom>
          <a:ln w="38100"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rot="5400000">
            <a:off x="4545867" y="4405503"/>
            <a:ext cx="3656895" cy="18672"/>
          </a:xfrm>
          <a:prstGeom prst="line">
            <a:avLst/>
          </a:prstGeom>
          <a:ln w="38100" cmpd="sng">
            <a:solidFill>
              <a:schemeClr val="bg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rot="5400000">
            <a:off x="5187435" y="4063370"/>
            <a:ext cx="4357719" cy="2117"/>
          </a:xfrm>
          <a:prstGeom prst="line">
            <a:avLst/>
          </a:prstGeom>
          <a:ln w="38100"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rot="5400000">
            <a:off x="6235191" y="4063370"/>
            <a:ext cx="4357719" cy="2117"/>
          </a:xfrm>
          <a:prstGeom prst="line">
            <a:avLst/>
          </a:prstGeom>
          <a:ln w="38100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rot="5400000">
            <a:off x="8235457" y="4063370"/>
            <a:ext cx="4357719" cy="2117"/>
          </a:xfrm>
          <a:prstGeom prst="line">
            <a:avLst/>
          </a:prstGeom>
          <a:ln w="38100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rot="5400000">
            <a:off x="9187963" y="4063370"/>
            <a:ext cx="4357719" cy="2117"/>
          </a:xfrm>
          <a:prstGeom prst="line">
            <a:avLst/>
          </a:prstGeom>
          <a:ln w="38100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7522662" y="3662592"/>
            <a:ext cx="476255" cy="35719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63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9373143" y="3123567"/>
            <a:ext cx="476255" cy="35719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63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7650985" y="3088892"/>
            <a:ext cx="476255" cy="35719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63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4542592" y="1100329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2"/>
                </a:solidFill>
              </a:rPr>
              <a:t>2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7962710" y="1100328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2"/>
                </a:solidFill>
              </a:rPr>
              <a:t>3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10058400" y="1092201"/>
            <a:ext cx="12102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</a:rPr>
              <a:t>= </a:t>
            </a:r>
            <a:r>
              <a:rPr lang="en-US" sz="2400" b="1" dirty="0">
                <a:solidFill>
                  <a:schemeClr val="accent2"/>
                </a:solidFill>
              </a:rPr>
              <a:t>5</a:t>
            </a:r>
            <a:r>
              <a:rPr lang="en-US" sz="2400" dirty="0">
                <a:solidFill>
                  <a:schemeClr val="accent2"/>
                </a:solidFill>
              </a:rPr>
              <a:t> total</a:t>
            </a:r>
          </a:p>
        </p:txBody>
      </p:sp>
      <p:cxnSp>
        <p:nvCxnSpPr>
          <p:cNvPr id="100" name="Straight Connector 99"/>
          <p:cNvCxnSpPr/>
          <p:nvPr/>
        </p:nvCxnSpPr>
        <p:spPr>
          <a:xfrm flipV="1">
            <a:off x="2825344" y="2582829"/>
            <a:ext cx="8633593" cy="14772"/>
          </a:xfrm>
          <a:prstGeom prst="line">
            <a:avLst/>
          </a:prstGeom>
          <a:ln w="38100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>
            <a:off x="2743200" y="4630156"/>
            <a:ext cx="8622564" cy="19217"/>
          </a:xfrm>
          <a:prstGeom prst="line">
            <a:avLst/>
          </a:prstGeom>
          <a:ln w="38100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>
          <a:xfrm>
            <a:off x="2743200" y="5833287"/>
            <a:ext cx="8622564" cy="23503"/>
          </a:xfrm>
          <a:prstGeom prst="line">
            <a:avLst/>
          </a:prstGeom>
          <a:ln w="38100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/>
          <p:cNvSpPr txBox="1"/>
          <p:nvPr/>
        </p:nvSpPr>
        <p:spPr>
          <a:xfrm>
            <a:off x="2902674" y="4713631"/>
            <a:ext cx="7701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PTCs</a:t>
            </a:r>
            <a:endParaRPr lang="en-US" sz="2400" b="1" dirty="0"/>
          </a:p>
        </p:txBody>
      </p:sp>
      <p:sp>
        <p:nvSpPr>
          <p:cNvPr id="108" name="TextBox 107"/>
          <p:cNvSpPr txBox="1"/>
          <p:nvPr/>
        </p:nvSpPr>
        <p:spPr>
          <a:xfrm>
            <a:off x="2962980" y="3046524"/>
            <a:ext cx="6351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CRs</a:t>
            </a:r>
          </a:p>
        </p:txBody>
      </p:sp>
      <p:sp>
        <p:nvSpPr>
          <p:cNvPr id="115" name="Rectangle 114"/>
          <p:cNvSpPr/>
          <p:nvPr/>
        </p:nvSpPr>
        <p:spPr>
          <a:xfrm>
            <a:off x="4439430" y="3112480"/>
            <a:ext cx="476255" cy="35719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63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4236301" y="1825141"/>
            <a:ext cx="955710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67" b="1" dirty="0"/>
              <a:t>Backlog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7505983" y="1825397"/>
            <a:ext cx="796885" cy="6669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67" b="1" dirty="0"/>
              <a:t>Test</a:t>
            </a:r>
            <a:br>
              <a:rPr lang="en-US" sz="1867" b="1" dirty="0"/>
            </a:br>
            <a:r>
              <a:rPr lang="en-US" sz="1867" b="1" dirty="0"/>
              <a:t>Ready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10556795" y="1848141"/>
            <a:ext cx="712054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67" b="1" dirty="0"/>
              <a:t>Done</a:t>
            </a:r>
          </a:p>
        </p:txBody>
      </p:sp>
      <p:sp>
        <p:nvSpPr>
          <p:cNvPr id="114" name="TextBox 113"/>
          <p:cNvSpPr txBox="1"/>
          <p:nvPr/>
        </p:nvSpPr>
        <p:spPr>
          <a:xfrm>
            <a:off x="9100986" y="1798657"/>
            <a:ext cx="579839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67" b="1" dirty="0"/>
              <a:t>Test</a:t>
            </a:r>
          </a:p>
        </p:txBody>
      </p:sp>
      <p:sp>
        <p:nvSpPr>
          <p:cNvPr id="116" name="TextBox 115"/>
          <p:cNvSpPr txBox="1"/>
          <p:nvPr/>
        </p:nvSpPr>
        <p:spPr>
          <a:xfrm>
            <a:off x="5631954" y="1784803"/>
            <a:ext cx="1527469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67" b="1" dirty="0"/>
              <a:t>Development</a:t>
            </a:r>
          </a:p>
        </p:txBody>
      </p:sp>
      <p:cxnSp>
        <p:nvCxnSpPr>
          <p:cNvPr id="69" name="Straight Connector 68"/>
          <p:cNvCxnSpPr/>
          <p:nvPr/>
        </p:nvCxnSpPr>
        <p:spPr>
          <a:xfrm rot="5400000">
            <a:off x="5072888" y="2549301"/>
            <a:ext cx="2029968" cy="2097024"/>
          </a:xfrm>
          <a:prstGeom prst="line">
            <a:avLst/>
          </a:prstGeom>
          <a:ln w="28575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 rot="5400000">
            <a:off x="5764784" y="3058319"/>
            <a:ext cx="1572768" cy="1609344"/>
          </a:xfrm>
          <a:prstGeom prst="line">
            <a:avLst/>
          </a:prstGeom>
          <a:ln w="28575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 rot="5400000">
            <a:off x="6444488" y="3738021"/>
            <a:ext cx="896112" cy="926592"/>
          </a:xfrm>
          <a:prstGeom prst="line">
            <a:avLst/>
          </a:prstGeom>
          <a:ln w="28575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/>
          <p:nvPr/>
        </p:nvCxnSpPr>
        <p:spPr>
          <a:xfrm rot="5400000">
            <a:off x="6843776" y="4137311"/>
            <a:ext cx="512064" cy="512064"/>
          </a:xfrm>
          <a:prstGeom prst="line">
            <a:avLst/>
          </a:prstGeom>
          <a:ln w="28575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 rot="5400000">
            <a:off x="7166864" y="4460399"/>
            <a:ext cx="182880" cy="195072"/>
          </a:xfrm>
          <a:prstGeom prst="line">
            <a:avLst/>
          </a:prstGeom>
          <a:ln w="28575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/>
          <p:cNvCxnSpPr/>
          <p:nvPr/>
        </p:nvCxnSpPr>
        <p:spPr>
          <a:xfrm rot="5400000">
            <a:off x="4422648" y="2555397"/>
            <a:ext cx="2029968" cy="2097024"/>
          </a:xfrm>
          <a:prstGeom prst="line">
            <a:avLst/>
          </a:prstGeom>
          <a:ln w="28575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/>
          <p:cNvCxnSpPr/>
          <p:nvPr/>
        </p:nvCxnSpPr>
        <p:spPr>
          <a:xfrm rot="5400000">
            <a:off x="3813048" y="2555397"/>
            <a:ext cx="2029968" cy="2097024"/>
          </a:xfrm>
          <a:prstGeom prst="line">
            <a:avLst/>
          </a:prstGeom>
          <a:ln w="28575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/>
          <p:cNvCxnSpPr/>
          <p:nvPr/>
        </p:nvCxnSpPr>
        <p:spPr>
          <a:xfrm rot="5400000">
            <a:off x="3520440" y="2593497"/>
            <a:ext cx="2029968" cy="2097024"/>
          </a:xfrm>
          <a:prstGeom prst="line">
            <a:avLst/>
          </a:prstGeom>
          <a:ln w="28575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/>
          <p:cNvCxnSpPr/>
          <p:nvPr/>
        </p:nvCxnSpPr>
        <p:spPr>
          <a:xfrm rot="5400000">
            <a:off x="3488944" y="2554383"/>
            <a:ext cx="1475232" cy="1544320"/>
          </a:xfrm>
          <a:prstGeom prst="line">
            <a:avLst/>
          </a:prstGeom>
          <a:ln w="28575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Rectangle 138"/>
          <p:cNvSpPr/>
          <p:nvPr/>
        </p:nvSpPr>
        <p:spPr>
          <a:xfrm>
            <a:off x="4642630" y="4021795"/>
            <a:ext cx="476255" cy="35719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63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141" name="Rectangle 140"/>
          <p:cNvSpPr/>
          <p:nvPr/>
        </p:nvSpPr>
        <p:spPr>
          <a:xfrm>
            <a:off x="4163078" y="3587968"/>
            <a:ext cx="476255" cy="35719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63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142" name="Rectangle 141"/>
          <p:cNvSpPr/>
          <p:nvPr/>
        </p:nvSpPr>
        <p:spPr>
          <a:xfrm>
            <a:off x="10614189" y="5042782"/>
            <a:ext cx="476255" cy="35719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63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143" name="Rectangle 142"/>
          <p:cNvSpPr/>
          <p:nvPr/>
        </p:nvSpPr>
        <p:spPr>
          <a:xfrm>
            <a:off x="8681123" y="4853985"/>
            <a:ext cx="476255" cy="35719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63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147" name="Rectangle 146"/>
          <p:cNvSpPr/>
          <p:nvPr/>
        </p:nvSpPr>
        <p:spPr>
          <a:xfrm>
            <a:off x="6025007" y="3210298"/>
            <a:ext cx="476255" cy="35719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63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148" name="Rectangle 147"/>
          <p:cNvSpPr/>
          <p:nvPr/>
        </p:nvSpPr>
        <p:spPr>
          <a:xfrm>
            <a:off x="6228207" y="3718298"/>
            <a:ext cx="476255" cy="35719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63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135" name="Rectangle 134"/>
          <p:cNvSpPr/>
          <p:nvPr/>
        </p:nvSpPr>
        <p:spPr>
          <a:xfrm>
            <a:off x="522515" y="3747020"/>
            <a:ext cx="476255" cy="35719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63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136" name="Rectangle 135"/>
          <p:cNvSpPr/>
          <p:nvPr/>
        </p:nvSpPr>
        <p:spPr>
          <a:xfrm>
            <a:off x="513030" y="2954542"/>
            <a:ext cx="476255" cy="35719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63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150" name="TextBox 149"/>
          <p:cNvSpPr txBox="1"/>
          <p:nvPr/>
        </p:nvSpPr>
        <p:spPr>
          <a:xfrm>
            <a:off x="1111133" y="3759647"/>
            <a:ext cx="1167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Fixed Date</a:t>
            </a:r>
          </a:p>
        </p:txBody>
      </p:sp>
      <p:sp>
        <p:nvSpPr>
          <p:cNvPr id="151" name="TextBox 150"/>
          <p:cNvSpPr txBox="1"/>
          <p:nvPr/>
        </p:nvSpPr>
        <p:spPr>
          <a:xfrm>
            <a:off x="1139656" y="2972247"/>
            <a:ext cx="500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SLE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09600" y="50800"/>
            <a:ext cx="10972800" cy="1143001"/>
          </a:xfrm>
        </p:spPr>
        <p:txBody>
          <a:bodyPr/>
          <a:lstStyle/>
          <a:p>
            <a:r>
              <a:rPr lang="en-US" dirty="0"/>
              <a:t>Kanban board for the Scrum Team</a:t>
            </a:r>
          </a:p>
        </p:txBody>
      </p:sp>
      <p:cxnSp>
        <p:nvCxnSpPr>
          <p:cNvPr id="110" name="Straight Connector 109"/>
          <p:cNvCxnSpPr/>
          <p:nvPr/>
        </p:nvCxnSpPr>
        <p:spPr>
          <a:xfrm rot="5400000">
            <a:off x="5178125" y="4064202"/>
            <a:ext cx="4357719" cy="2117"/>
          </a:xfrm>
          <a:prstGeom prst="line">
            <a:avLst/>
          </a:prstGeom>
          <a:ln w="38100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/>
          <p:nvPr/>
        </p:nvCxnSpPr>
        <p:spPr>
          <a:xfrm rot="5400000">
            <a:off x="3283562" y="4076611"/>
            <a:ext cx="4357719" cy="2117"/>
          </a:xfrm>
          <a:prstGeom prst="line">
            <a:avLst/>
          </a:prstGeom>
          <a:ln w="38100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/>
          <p:cNvCxnSpPr/>
          <p:nvPr/>
        </p:nvCxnSpPr>
        <p:spPr>
          <a:xfrm rot="5400000">
            <a:off x="1723725" y="4064202"/>
            <a:ext cx="4357719" cy="2117"/>
          </a:xfrm>
          <a:prstGeom prst="line">
            <a:avLst/>
          </a:prstGeom>
          <a:ln w="38100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Rectangle 130"/>
          <p:cNvSpPr/>
          <p:nvPr/>
        </p:nvSpPr>
        <p:spPr>
          <a:xfrm>
            <a:off x="5610309" y="4739236"/>
            <a:ext cx="1615382" cy="1001401"/>
          </a:xfrm>
          <a:prstGeom prst="rect">
            <a:avLst/>
          </a:prstGeom>
          <a:pattFill prst="wdUpDiag">
            <a:fgClr>
              <a:schemeClr val="tx1"/>
            </a:fgClr>
            <a:bgClr>
              <a:schemeClr val="bg1"/>
            </a:bgClr>
          </a:patt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81" name="Rectangle 80"/>
          <p:cNvSpPr/>
          <p:nvPr/>
        </p:nvSpPr>
        <p:spPr>
          <a:xfrm>
            <a:off x="8623233" y="3883840"/>
            <a:ext cx="476255" cy="35719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63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8623233" y="3240896"/>
            <a:ext cx="476255" cy="35719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63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7487502" y="4860037"/>
            <a:ext cx="476255" cy="35719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63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7693085" y="5343636"/>
            <a:ext cx="476255" cy="35719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63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3989809" y="4726363"/>
            <a:ext cx="1270539" cy="1001401"/>
          </a:xfrm>
          <a:prstGeom prst="rect">
            <a:avLst/>
          </a:prstGeom>
          <a:pattFill prst="wdUpDiag">
            <a:fgClr>
              <a:schemeClr val="tx1"/>
            </a:fgClr>
            <a:bgClr>
              <a:schemeClr val="bg1"/>
            </a:bgClr>
          </a:patt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63" name="Freeform 136">
            <a:extLst>
              <a:ext uri="{FF2B5EF4-FFF2-40B4-BE49-F238E27FC236}">
                <a16:creationId xmlns:a16="http://schemas.microsoft.com/office/drawing/2014/main" id="{37FF9ABB-428A-D749-AE2A-4B748E0091C6}"/>
              </a:ext>
            </a:extLst>
          </p:cNvPr>
          <p:cNvSpPr>
            <a:spLocks noEditPoints="1"/>
          </p:cNvSpPr>
          <p:nvPr/>
        </p:nvSpPr>
        <p:spPr bwMode="auto">
          <a:xfrm rot="16200000" flipV="1">
            <a:off x="7881535" y="-760880"/>
            <a:ext cx="216977" cy="4846468"/>
          </a:xfrm>
          <a:custGeom>
            <a:avLst/>
            <a:gdLst/>
            <a:ahLst/>
            <a:cxnLst>
              <a:cxn ang="0">
                <a:pos x="165" y="478"/>
              </a:cxn>
              <a:cxn ang="0">
                <a:pos x="122" y="454"/>
              </a:cxn>
              <a:cxn ang="0">
                <a:pos x="93" y="357"/>
              </a:cxn>
              <a:cxn ang="0">
                <a:pos x="92" y="284"/>
              </a:cxn>
              <a:cxn ang="0">
                <a:pos x="92" y="170"/>
              </a:cxn>
              <a:cxn ang="0">
                <a:pos x="84" y="111"/>
              </a:cxn>
              <a:cxn ang="0">
                <a:pos x="67" y="36"/>
              </a:cxn>
              <a:cxn ang="0">
                <a:pos x="40" y="10"/>
              </a:cxn>
              <a:cxn ang="0">
                <a:pos x="10" y="5"/>
              </a:cxn>
              <a:cxn ang="0">
                <a:pos x="6" y="5"/>
              </a:cxn>
              <a:cxn ang="0">
                <a:pos x="28" y="14"/>
              </a:cxn>
              <a:cxn ang="0">
                <a:pos x="50" y="37"/>
              </a:cxn>
              <a:cxn ang="0">
                <a:pos x="64" y="68"/>
              </a:cxn>
              <a:cxn ang="0">
                <a:pos x="62" y="71"/>
              </a:cxn>
              <a:cxn ang="0">
                <a:pos x="65" y="96"/>
              </a:cxn>
              <a:cxn ang="0">
                <a:pos x="64" y="98"/>
              </a:cxn>
              <a:cxn ang="0">
                <a:pos x="61" y="108"/>
              </a:cxn>
              <a:cxn ang="0">
                <a:pos x="71" y="131"/>
              </a:cxn>
              <a:cxn ang="0">
                <a:pos x="67" y="145"/>
              </a:cxn>
              <a:cxn ang="0">
                <a:pos x="65" y="155"/>
              </a:cxn>
              <a:cxn ang="0">
                <a:pos x="63" y="173"/>
              </a:cxn>
              <a:cxn ang="0">
                <a:pos x="66" y="190"/>
              </a:cxn>
              <a:cxn ang="0">
                <a:pos x="64" y="204"/>
              </a:cxn>
              <a:cxn ang="0">
                <a:pos x="75" y="221"/>
              </a:cxn>
              <a:cxn ang="0">
                <a:pos x="65" y="226"/>
              </a:cxn>
              <a:cxn ang="0">
                <a:pos x="64" y="284"/>
              </a:cxn>
              <a:cxn ang="0">
                <a:pos x="64" y="305"/>
              </a:cxn>
              <a:cxn ang="0">
                <a:pos x="70" y="329"/>
              </a:cxn>
              <a:cxn ang="0">
                <a:pos x="67" y="384"/>
              </a:cxn>
              <a:cxn ang="0">
                <a:pos x="73" y="411"/>
              </a:cxn>
              <a:cxn ang="0">
                <a:pos x="74" y="421"/>
              </a:cxn>
              <a:cxn ang="0">
                <a:pos x="79" y="429"/>
              </a:cxn>
              <a:cxn ang="0">
                <a:pos x="81" y="450"/>
              </a:cxn>
              <a:cxn ang="0">
                <a:pos x="97" y="466"/>
              </a:cxn>
              <a:cxn ang="0">
                <a:pos x="124" y="492"/>
              </a:cxn>
              <a:cxn ang="0">
                <a:pos x="102" y="504"/>
              </a:cxn>
              <a:cxn ang="0">
                <a:pos x="99" y="507"/>
              </a:cxn>
              <a:cxn ang="0">
                <a:pos x="82" y="535"/>
              </a:cxn>
              <a:cxn ang="0">
                <a:pos x="71" y="577"/>
              </a:cxn>
              <a:cxn ang="0">
                <a:pos x="71" y="595"/>
              </a:cxn>
              <a:cxn ang="0">
                <a:pos x="66" y="616"/>
              </a:cxn>
              <a:cxn ang="0">
                <a:pos x="62" y="653"/>
              </a:cxn>
              <a:cxn ang="0">
                <a:pos x="65" y="696"/>
              </a:cxn>
              <a:cxn ang="0">
                <a:pos x="66" y="721"/>
              </a:cxn>
              <a:cxn ang="0">
                <a:pos x="66" y="798"/>
              </a:cxn>
              <a:cxn ang="0">
                <a:pos x="67" y="824"/>
              </a:cxn>
              <a:cxn ang="0">
                <a:pos x="76" y="895"/>
              </a:cxn>
              <a:cxn ang="0">
                <a:pos x="78" y="930"/>
              </a:cxn>
              <a:cxn ang="0">
                <a:pos x="14" y="1048"/>
              </a:cxn>
              <a:cxn ang="0">
                <a:pos x="89" y="847"/>
              </a:cxn>
              <a:cxn ang="0">
                <a:pos x="87" y="671"/>
              </a:cxn>
              <a:cxn ang="0">
                <a:pos x="110" y="527"/>
              </a:cxn>
              <a:cxn ang="0">
                <a:pos x="162" y="507"/>
              </a:cxn>
              <a:cxn ang="0">
                <a:pos x="166" y="478"/>
              </a:cxn>
            </a:cxnLst>
            <a:rect l="0" t="0" r="r" b="b"/>
            <a:pathLst>
              <a:path w="166" h="1048">
                <a:moveTo>
                  <a:pt x="166" y="478"/>
                </a:moveTo>
                <a:cubicBezTo>
                  <a:pt x="166" y="478"/>
                  <a:pt x="166" y="478"/>
                  <a:pt x="166" y="478"/>
                </a:cubicBezTo>
                <a:cubicBezTo>
                  <a:pt x="166" y="478"/>
                  <a:pt x="166" y="478"/>
                  <a:pt x="166" y="478"/>
                </a:cubicBezTo>
                <a:cubicBezTo>
                  <a:pt x="166" y="478"/>
                  <a:pt x="166" y="478"/>
                  <a:pt x="166" y="478"/>
                </a:cubicBezTo>
                <a:cubicBezTo>
                  <a:pt x="166" y="478"/>
                  <a:pt x="166" y="478"/>
                  <a:pt x="166" y="478"/>
                </a:cubicBezTo>
                <a:cubicBezTo>
                  <a:pt x="165" y="478"/>
                  <a:pt x="165" y="478"/>
                  <a:pt x="165" y="478"/>
                </a:cubicBezTo>
                <a:cubicBezTo>
                  <a:pt x="161" y="477"/>
                  <a:pt x="161" y="477"/>
                  <a:pt x="161" y="477"/>
                </a:cubicBezTo>
                <a:cubicBezTo>
                  <a:pt x="158" y="476"/>
                  <a:pt x="155" y="476"/>
                  <a:pt x="153" y="474"/>
                </a:cubicBezTo>
                <a:cubicBezTo>
                  <a:pt x="147" y="473"/>
                  <a:pt x="142" y="467"/>
                  <a:pt x="138" y="467"/>
                </a:cubicBezTo>
                <a:cubicBezTo>
                  <a:pt x="139" y="466"/>
                  <a:pt x="136" y="464"/>
                  <a:pt x="136" y="463"/>
                </a:cubicBezTo>
                <a:cubicBezTo>
                  <a:pt x="129" y="465"/>
                  <a:pt x="127" y="455"/>
                  <a:pt x="121" y="454"/>
                </a:cubicBezTo>
                <a:cubicBezTo>
                  <a:pt x="122" y="454"/>
                  <a:pt x="122" y="454"/>
                  <a:pt x="122" y="454"/>
                </a:cubicBezTo>
                <a:cubicBezTo>
                  <a:pt x="107" y="442"/>
                  <a:pt x="104" y="435"/>
                  <a:pt x="98" y="415"/>
                </a:cubicBezTo>
                <a:cubicBezTo>
                  <a:pt x="96" y="406"/>
                  <a:pt x="99" y="394"/>
                  <a:pt x="96" y="383"/>
                </a:cubicBezTo>
                <a:cubicBezTo>
                  <a:pt x="95" y="381"/>
                  <a:pt x="94" y="382"/>
                  <a:pt x="94" y="381"/>
                </a:cubicBezTo>
                <a:cubicBezTo>
                  <a:pt x="94" y="378"/>
                  <a:pt x="95" y="381"/>
                  <a:pt x="96" y="379"/>
                </a:cubicBezTo>
                <a:cubicBezTo>
                  <a:pt x="93" y="374"/>
                  <a:pt x="96" y="366"/>
                  <a:pt x="95" y="359"/>
                </a:cubicBezTo>
                <a:cubicBezTo>
                  <a:pt x="94" y="358"/>
                  <a:pt x="94" y="356"/>
                  <a:pt x="93" y="357"/>
                </a:cubicBezTo>
                <a:cubicBezTo>
                  <a:pt x="96" y="349"/>
                  <a:pt x="91" y="338"/>
                  <a:pt x="94" y="330"/>
                </a:cubicBezTo>
                <a:cubicBezTo>
                  <a:pt x="89" y="333"/>
                  <a:pt x="91" y="325"/>
                  <a:pt x="90" y="323"/>
                </a:cubicBezTo>
                <a:cubicBezTo>
                  <a:pt x="90" y="321"/>
                  <a:pt x="91" y="321"/>
                  <a:pt x="92" y="321"/>
                </a:cubicBezTo>
                <a:cubicBezTo>
                  <a:pt x="92" y="315"/>
                  <a:pt x="92" y="312"/>
                  <a:pt x="93" y="305"/>
                </a:cubicBezTo>
                <a:cubicBezTo>
                  <a:pt x="93" y="301"/>
                  <a:pt x="90" y="300"/>
                  <a:pt x="91" y="296"/>
                </a:cubicBezTo>
                <a:cubicBezTo>
                  <a:pt x="94" y="294"/>
                  <a:pt x="91" y="288"/>
                  <a:pt x="92" y="284"/>
                </a:cubicBezTo>
                <a:cubicBezTo>
                  <a:pt x="90" y="285"/>
                  <a:pt x="87" y="280"/>
                  <a:pt x="89" y="276"/>
                </a:cubicBezTo>
                <a:cubicBezTo>
                  <a:pt x="93" y="277"/>
                  <a:pt x="93" y="277"/>
                  <a:pt x="93" y="277"/>
                </a:cubicBezTo>
                <a:cubicBezTo>
                  <a:pt x="90" y="264"/>
                  <a:pt x="95" y="246"/>
                  <a:pt x="91" y="231"/>
                </a:cubicBezTo>
                <a:cubicBezTo>
                  <a:pt x="93" y="230"/>
                  <a:pt x="93" y="230"/>
                  <a:pt x="93" y="230"/>
                </a:cubicBezTo>
                <a:cubicBezTo>
                  <a:pt x="91" y="214"/>
                  <a:pt x="94" y="199"/>
                  <a:pt x="90" y="184"/>
                </a:cubicBezTo>
                <a:cubicBezTo>
                  <a:pt x="91" y="180"/>
                  <a:pt x="92" y="174"/>
                  <a:pt x="92" y="170"/>
                </a:cubicBezTo>
                <a:cubicBezTo>
                  <a:pt x="90" y="164"/>
                  <a:pt x="90" y="162"/>
                  <a:pt x="87" y="159"/>
                </a:cubicBezTo>
                <a:cubicBezTo>
                  <a:pt x="87" y="157"/>
                  <a:pt x="89" y="155"/>
                  <a:pt x="90" y="155"/>
                </a:cubicBezTo>
                <a:cubicBezTo>
                  <a:pt x="90" y="148"/>
                  <a:pt x="93" y="141"/>
                  <a:pt x="90" y="136"/>
                </a:cubicBezTo>
                <a:cubicBezTo>
                  <a:pt x="92" y="135"/>
                  <a:pt x="92" y="135"/>
                  <a:pt x="92" y="135"/>
                </a:cubicBezTo>
                <a:cubicBezTo>
                  <a:pt x="90" y="130"/>
                  <a:pt x="87" y="122"/>
                  <a:pt x="89" y="116"/>
                </a:cubicBezTo>
                <a:cubicBezTo>
                  <a:pt x="87" y="114"/>
                  <a:pt x="86" y="108"/>
                  <a:pt x="84" y="111"/>
                </a:cubicBezTo>
                <a:cubicBezTo>
                  <a:pt x="84" y="109"/>
                  <a:pt x="87" y="109"/>
                  <a:pt x="85" y="107"/>
                </a:cubicBezTo>
                <a:cubicBezTo>
                  <a:pt x="88" y="109"/>
                  <a:pt x="88" y="109"/>
                  <a:pt x="88" y="109"/>
                </a:cubicBezTo>
                <a:cubicBezTo>
                  <a:pt x="88" y="95"/>
                  <a:pt x="86" y="83"/>
                  <a:pt x="82" y="70"/>
                </a:cubicBezTo>
                <a:cubicBezTo>
                  <a:pt x="84" y="66"/>
                  <a:pt x="79" y="58"/>
                  <a:pt x="77" y="49"/>
                </a:cubicBezTo>
                <a:cubicBezTo>
                  <a:pt x="73" y="45"/>
                  <a:pt x="71" y="37"/>
                  <a:pt x="65" y="37"/>
                </a:cubicBezTo>
                <a:cubicBezTo>
                  <a:pt x="67" y="36"/>
                  <a:pt x="67" y="36"/>
                  <a:pt x="67" y="36"/>
                </a:cubicBezTo>
                <a:cubicBezTo>
                  <a:pt x="63" y="30"/>
                  <a:pt x="58" y="24"/>
                  <a:pt x="52" y="18"/>
                </a:cubicBezTo>
                <a:cubicBezTo>
                  <a:pt x="49" y="15"/>
                  <a:pt x="47" y="17"/>
                  <a:pt x="43" y="15"/>
                </a:cubicBezTo>
                <a:cubicBezTo>
                  <a:pt x="44" y="14"/>
                  <a:pt x="44" y="14"/>
                  <a:pt x="44" y="14"/>
                </a:cubicBezTo>
                <a:cubicBezTo>
                  <a:pt x="40" y="12"/>
                  <a:pt x="38" y="14"/>
                  <a:pt x="35" y="15"/>
                </a:cubicBezTo>
                <a:cubicBezTo>
                  <a:pt x="33" y="13"/>
                  <a:pt x="32" y="14"/>
                  <a:pt x="30" y="11"/>
                </a:cubicBezTo>
                <a:cubicBezTo>
                  <a:pt x="33" y="12"/>
                  <a:pt x="37" y="11"/>
                  <a:pt x="40" y="10"/>
                </a:cubicBezTo>
                <a:cubicBezTo>
                  <a:pt x="36" y="6"/>
                  <a:pt x="29" y="8"/>
                  <a:pt x="28" y="5"/>
                </a:cubicBezTo>
                <a:cubicBezTo>
                  <a:pt x="24" y="2"/>
                  <a:pt x="21" y="2"/>
                  <a:pt x="20" y="4"/>
                </a:cubicBezTo>
                <a:cubicBezTo>
                  <a:pt x="20" y="3"/>
                  <a:pt x="18" y="2"/>
                  <a:pt x="20" y="1"/>
                </a:cubicBezTo>
                <a:cubicBezTo>
                  <a:pt x="17" y="1"/>
                  <a:pt x="15" y="0"/>
                  <a:pt x="13" y="1"/>
                </a:cubicBezTo>
                <a:cubicBezTo>
                  <a:pt x="13" y="1"/>
                  <a:pt x="14" y="1"/>
                  <a:pt x="15" y="2"/>
                </a:cubicBezTo>
                <a:cubicBezTo>
                  <a:pt x="13" y="3"/>
                  <a:pt x="10" y="2"/>
                  <a:pt x="10" y="5"/>
                </a:cubicBezTo>
                <a:cubicBezTo>
                  <a:pt x="11" y="5"/>
                  <a:pt x="12" y="4"/>
                  <a:pt x="13" y="5"/>
                </a:cubicBezTo>
                <a:cubicBezTo>
                  <a:pt x="12" y="7"/>
                  <a:pt x="7" y="6"/>
                  <a:pt x="6" y="4"/>
                </a:cubicBezTo>
                <a:cubicBezTo>
                  <a:pt x="5" y="2"/>
                  <a:pt x="10" y="2"/>
                  <a:pt x="8" y="0"/>
                </a:cubicBezTo>
                <a:cubicBezTo>
                  <a:pt x="6" y="1"/>
                  <a:pt x="3" y="2"/>
                  <a:pt x="0" y="3"/>
                </a:cubicBezTo>
                <a:cubicBezTo>
                  <a:pt x="2" y="3"/>
                  <a:pt x="4" y="4"/>
                  <a:pt x="3" y="6"/>
                </a:cubicBezTo>
                <a:cubicBezTo>
                  <a:pt x="6" y="5"/>
                  <a:pt x="6" y="5"/>
                  <a:pt x="6" y="5"/>
                </a:cubicBezTo>
                <a:cubicBezTo>
                  <a:pt x="5" y="7"/>
                  <a:pt x="5" y="7"/>
                  <a:pt x="5" y="7"/>
                </a:cubicBezTo>
                <a:cubicBezTo>
                  <a:pt x="11" y="8"/>
                  <a:pt x="14" y="10"/>
                  <a:pt x="19" y="11"/>
                </a:cubicBezTo>
                <a:cubicBezTo>
                  <a:pt x="18" y="8"/>
                  <a:pt x="18" y="8"/>
                  <a:pt x="18" y="8"/>
                </a:cubicBezTo>
                <a:cubicBezTo>
                  <a:pt x="21" y="9"/>
                  <a:pt x="25" y="8"/>
                  <a:pt x="27" y="11"/>
                </a:cubicBezTo>
                <a:cubicBezTo>
                  <a:pt x="25" y="11"/>
                  <a:pt x="26" y="13"/>
                  <a:pt x="25" y="14"/>
                </a:cubicBezTo>
                <a:cubicBezTo>
                  <a:pt x="26" y="14"/>
                  <a:pt x="27" y="13"/>
                  <a:pt x="28" y="14"/>
                </a:cubicBezTo>
                <a:cubicBezTo>
                  <a:pt x="26" y="16"/>
                  <a:pt x="26" y="16"/>
                  <a:pt x="26" y="16"/>
                </a:cubicBezTo>
                <a:cubicBezTo>
                  <a:pt x="29" y="14"/>
                  <a:pt x="34" y="19"/>
                  <a:pt x="35" y="19"/>
                </a:cubicBezTo>
                <a:cubicBezTo>
                  <a:pt x="34" y="20"/>
                  <a:pt x="34" y="20"/>
                  <a:pt x="34" y="20"/>
                </a:cubicBezTo>
                <a:cubicBezTo>
                  <a:pt x="37" y="23"/>
                  <a:pt x="35" y="17"/>
                  <a:pt x="37" y="19"/>
                </a:cubicBezTo>
                <a:cubicBezTo>
                  <a:pt x="39" y="21"/>
                  <a:pt x="36" y="23"/>
                  <a:pt x="37" y="26"/>
                </a:cubicBezTo>
                <a:cubicBezTo>
                  <a:pt x="41" y="28"/>
                  <a:pt x="49" y="31"/>
                  <a:pt x="50" y="37"/>
                </a:cubicBezTo>
                <a:cubicBezTo>
                  <a:pt x="53" y="40"/>
                  <a:pt x="57" y="43"/>
                  <a:pt x="61" y="45"/>
                </a:cubicBezTo>
                <a:cubicBezTo>
                  <a:pt x="63" y="48"/>
                  <a:pt x="57" y="47"/>
                  <a:pt x="61" y="49"/>
                </a:cubicBezTo>
                <a:cubicBezTo>
                  <a:pt x="59" y="49"/>
                  <a:pt x="59" y="51"/>
                  <a:pt x="58" y="51"/>
                </a:cubicBezTo>
                <a:cubicBezTo>
                  <a:pt x="59" y="51"/>
                  <a:pt x="61" y="57"/>
                  <a:pt x="62" y="53"/>
                </a:cubicBezTo>
                <a:cubicBezTo>
                  <a:pt x="64" y="58"/>
                  <a:pt x="66" y="63"/>
                  <a:pt x="68" y="68"/>
                </a:cubicBezTo>
                <a:cubicBezTo>
                  <a:pt x="67" y="67"/>
                  <a:pt x="64" y="67"/>
                  <a:pt x="64" y="68"/>
                </a:cubicBezTo>
                <a:cubicBezTo>
                  <a:pt x="67" y="70"/>
                  <a:pt x="69" y="75"/>
                  <a:pt x="69" y="80"/>
                </a:cubicBezTo>
                <a:cubicBezTo>
                  <a:pt x="71" y="79"/>
                  <a:pt x="71" y="78"/>
                  <a:pt x="73" y="78"/>
                </a:cubicBezTo>
                <a:cubicBezTo>
                  <a:pt x="74" y="79"/>
                  <a:pt x="75" y="80"/>
                  <a:pt x="75" y="81"/>
                </a:cubicBezTo>
                <a:cubicBezTo>
                  <a:pt x="73" y="82"/>
                  <a:pt x="69" y="82"/>
                  <a:pt x="69" y="87"/>
                </a:cubicBezTo>
                <a:cubicBezTo>
                  <a:pt x="65" y="86"/>
                  <a:pt x="69" y="79"/>
                  <a:pt x="65" y="82"/>
                </a:cubicBezTo>
                <a:cubicBezTo>
                  <a:pt x="62" y="80"/>
                  <a:pt x="61" y="73"/>
                  <a:pt x="62" y="71"/>
                </a:cubicBezTo>
                <a:cubicBezTo>
                  <a:pt x="58" y="68"/>
                  <a:pt x="62" y="74"/>
                  <a:pt x="59" y="74"/>
                </a:cubicBezTo>
                <a:cubicBezTo>
                  <a:pt x="60" y="77"/>
                  <a:pt x="62" y="78"/>
                  <a:pt x="63" y="83"/>
                </a:cubicBezTo>
                <a:cubicBezTo>
                  <a:pt x="65" y="83"/>
                  <a:pt x="65" y="81"/>
                  <a:pt x="66" y="83"/>
                </a:cubicBezTo>
                <a:cubicBezTo>
                  <a:pt x="70" y="88"/>
                  <a:pt x="64" y="90"/>
                  <a:pt x="64" y="91"/>
                </a:cubicBezTo>
                <a:cubicBezTo>
                  <a:pt x="63" y="89"/>
                  <a:pt x="63" y="89"/>
                  <a:pt x="63" y="89"/>
                </a:cubicBezTo>
                <a:cubicBezTo>
                  <a:pt x="62" y="92"/>
                  <a:pt x="65" y="93"/>
                  <a:pt x="65" y="96"/>
                </a:cubicBezTo>
                <a:cubicBezTo>
                  <a:pt x="61" y="98"/>
                  <a:pt x="64" y="91"/>
                  <a:pt x="61" y="90"/>
                </a:cubicBezTo>
                <a:cubicBezTo>
                  <a:pt x="58" y="93"/>
                  <a:pt x="58" y="93"/>
                  <a:pt x="58" y="93"/>
                </a:cubicBezTo>
                <a:cubicBezTo>
                  <a:pt x="58" y="98"/>
                  <a:pt x="62" y="94"/>
                  <a:pt x="61" y="99"/>
                </a:cubicBezTo>
                <a:cubicBezTo>
                  <a:pt x="60" y="99"/>
                  <a:pt x="60" y="99"/>
                  <a:pt x="60" y="99"/>
                </a:cubicBezTo>
                <a:cubicBezTo>
                  <a:pt x="61" y="102"/>
                  <a:pt x="61" y="102"/>
                  <a:pt x="61" y="102"/>
                </a:cubicBezTo>
                <a:cubicBezTo>
                  <a:pt x="62" y="102"/>
                  <a:pt x="65" y="101"/>
                  <a:pt x="64" y="98"/>
                </a:cubicBezTo>
                <a:cubicBezTo>
                  <a:pt x="69" y="100"/>
                  <a:pt x="65" y="101"/>
                  <a:pt x="66" y="105"/>
                </a:cubicBezTo>
                <a:cubicBezTo>
                  <a:pt x="69" y="107"/>
                  <a:pt x="66" y="103"/>
                  <a:pt x="68" y="103"/>
                </a:cubicBezTo>
                <a:cubicBezTo>
                  <a:pt x="71" y="103"/>
                  <a:pt x="71" y="106"/>
                  <a:pt x="71" y="108"/>
                </a:cubicBezTo>
                <a:cubicBezTo>
                  <a:pt x="72" y="112"/>
                  <a:pt x="69" y="110"/>
                  <a:pt x="67" y="112"/>
                </a:cubicBezTo>
                <a:cubicBezTo>
                  <a:pt x="67" y="111"/>
                  <a:pt x="66" y="108"/>
                  <a:pt x="68" y="108"/>
                </a:cubicBezTo>
                <a:cubicBezTo>
                  <a:pt x="65" y="104"/>
                  <a:pt x="63" y="111"/>
                  <a:pt x="61" y="108"/>
                </a:cubicBezTo>
                <a:cubicBezTo>
                  <a:pt x="60" y="111"/>
                  <a:pt x="63" y="111"/>
                  <a:pt x="63" y="113"/>
                </a:cubicBezTo>
                <a:cubicBezTo>
                  <a:pt x="64" y="112"/>
                  <a:pt x="66" y="113"/>
                  <a:pt x="67" y="112"/>
                </a:cubicBezTo>
                <a:cubicBezTo>
                  <a:pt x="74" y="118"/>
                  <a:pt x="62" y="117"/>
                  <a:pt x="63" y="123"/>
                </a:cubicBezTo>
                <a:cubicBezTo>
                  <a:pt x="68" y="121"/>
                  <a:pt x="70" y="131"/>
                  <a:pt x="74" y="126"/>
                </a:cubicBezTo>
                <a:cubicBezTo>
                  <a:pt x="75" y="128"/>
                  <a:pt x="76" y="129"/>
                  <a:pt x="76" y="131"/>
                </a:cubicBezTo>
                <a:cubicBezTo>
                  <a:pt x="73" y="129"/>
                  <a:pt x="73" y="134"/>
                  <a:pt x="71" y="131"/>
                </a:cubicBezTo>
                <a:cubicBezTo>
                  <a:pt x="71" y="133"/>
                  <a:pt x="71" y="133"/>
                  <a:pt x="71" y="133"/>
                </a:cubicBezTo>
                <a:cubicBezTo>
                  <a:pt x="67" y="130"/>
                  <a:pt x="67" y="130"/>
                  <a:pt x="67" y="130"/>
                </a:cubicBezTo>
                <a:cubicBezTo>
                  <a:pt x="65" y="132"/>
                  <a:pt x="63" y="136"/>
                  <a:pt x="62" y="138"/>
                </a:cubicBezTo>
                <a:cubicBezTo>
                  <a:pt x="63" y="141"/>
                  <a:pt x="65" y="137"/>
                  <a:pt x="65" y="140"/>
                </a:cubicBezTo>
                <a:cubicBezTo>
                  <a:pt x="64" y="139"/>
                  <a:pt x="63" y="141"/>
                  <a:pt x="63" y="143"/>
                </a:cubicBezTo>
                <a:cubicBezTo>
                  <a:pt x="64" y="140"/>
                  <a:pt x="67" y="143"/>
                  <a:pt x="67" y="145"/>
                </a:cubicBezTo>
                <a:cubicBezTo>
                  <a:pt x="68" y="148"/>
                  <a:pt x="65" y="151"/>
                  <a:pt x="64" y="151"/>
                </a:cubicBezTo>
                <a:cubicBezTo>
                  <a:pt x="62" y="147"/>
                  <a:pt x="62" y="147"/>
                  <a:pt x="62" y="147"/>
                </a:cubicBezTo>
                <a:cubicBezTo>
                  <a:pt x="64" y="150"/>
                  <a:pt x="61" y="148"/>
                  <a:pt x="61" y="151"/>
                </a:cubicBezTo>
                <a:cubicBezTo>
                  <a:pt x="63" y="152"/>
                  <a:pt x="66" y="153"/>
                  <a:pt x="68" y="154"/>
                </a:cubicBezTo>
                <a:cubicBezTo>
                  <a:pt x="68" y="156"/>
                  <a:pt x="66" y="158"/>
                  <a:pt x="67" y="158"/>
                </a:cubicBezTo>
                <a:cubicBezTo>
                  <a:pt x="65" y="155"/>
                  <a:pt x="65" y="155"/>
                  <a:pt x="65" y="155"/>
                </a:cubicBezTo>
                <a:cubicBezTo>
                  <a:pt x="65" y="159"/>
                  <a:pt x="60" y="156"/>
                  <a:pt x="61" y="160"/>
                </a:cubicBezTo>
                <a:cubicBezTo>
                  <a:pt x="64" y="162"/>
                  <a:pt x="64" y="162"/>
                  <a:pt x="64" y="162"/>
                </a:cubicBezTo>
                <a:cubicBezTo>
                  <a:pt x="63" y="162"/>
                  <a:pt x="62" y="163"/>
                  <a:pt x="61" y="162"/>
                </a:cubicBezTo>
                <a:cubicBezTo>
                  <a:pt x="63" y="163"/>
                  <a:pt x="63" y="165"/>
                  <a:pt x="63" y="166"/>
                </a:cubicBezTo>
                <a:cubicBezTo>
                  <a:pt x="62" y="167"/>
                  <a:pt x="62" y="167"/>
                  <a:pt x="62" y="167"/>
                </a:cubicBezTo>
                <a:cubicBezTo>
                  <a:pt x="63" y="169"/>
                  <a:pt x="66" y="171"/>
                  <a:pt x="63" y="173"/>
                </a:cubicBezTo>
                <a:cubicBezTo>
                  <a:pt x="67" y="171"/>
                  <a:pt x="63" y="171"/>
                  <a:pt x="65" y="168"/>
                </a:cubicBezTo>
                <a:cubicBezTo>
                  <a:pt x="67" y="166"/>
                  <a:pt x="67" y="171"/>
                  <a:pt x="68" y="172"/>
                </a:cubicBezTo>
                <a:cubicBezTo>
                  <a:pt x="64" y="171"/>
                  <a:pt x="67" y="176"/>
                  <a:pt x="67" y="179"/>
                </a:cubicBezTo>
                <a:cubicBezTo>
                  <a:pt x="66" y="180"/>
                  <a:pt x="65" y="181"/>
                  <a:pt x="64" y="182"/>
                </a:cubicBezTo>
                <a:cubicBezTo>
                  <a:pt x="67" y="183"/>
                  <a:pt x="67" y="183"/>
                  <a:pt x="67" y="183"/>
                </a:cubicBezTo>
                <a:cubicBezTo>
                  <a:pt x="62" y="184"/>
                  <a:pt x="68" y="188"/>
                  <a:pt x="66" y="190"/>
                </a:cubicBezTo>
                <a:cubicBezTo>
                  <a:pt x="65" y="189"/>
                  <a:pt x="63" y="189"/>
                  <a:pt x="62" y="191"/>
                </a:cubicBezTo>
                <a:cubicBezTo>
                  <a:pt x="66" y="188"/>
                  <a:pt x="67" y="195"/>
                  <a:pt x="69" y="194"/>
                </a:cubicBezTo>
                <a:cubicBezTo>
                  <a:pt x="68" y="199"/>
                  <a:pt x="64" y="193"/>
                  <a:pt x="62" y="194"/>
                </a:cubicBezTo>
                <a:cubicBezTo>
                  <a:pt x="65" y="197"/>
                  <a:pt x="60" y="199"/>
                  <a:pt x="63" y="201"/>
                </a:cubicBezTo>
                <a:cubicBezTo>
                  <a:pt x="65" y="198"/>
                  <a:pt x="66" y="202"/>
                  <a:pt x="67" y="202"/>
                </a:cubicBezTo>
                <a:cubicBezTo>
                  <a:pt x="67" y="206"/>
                  <a:pt x="66" y="202"/>
                  <a:pt x="64" y="204"/>
                </a:cubicBezTo>
                <a:cubicBezTo>
                  <a:pt x="65" y="206"/>
                  <a:pt x="68" y="209"/>
                  <a:pt x="69" y="206"/>
                </a:cubicBezTo>
                <a:cubicBezTo>
                  <a:pt x="68" y="208"/>
                  <a:pt x="71" y="211"/>
                  <a:pt x="69" y="214"/>
                </a:cubicBezTo>
                <a:cubicBezTo>
                  <a:pt x="67" y="215"/>
                  <a:pt x="68" y="209"/>
                  <a:pt x="66" y="210"/>
                </a:cubicBezTo>
                <a:cubicBezTo>
                  <a:pt x="66" y="216"/>
                  <a:pt x="72" y="213"/>
                  <a:pt x="73" y="219"/>
                </a:cubicBezTo>
                <a:cubicBezTo>
                  <a:pt x="74" y="217"/>
                  <a:pt x="78" y="219"/>
                  <a:pt x="79" y="221"/>
                </a:cubicBezTo>
                <a:cubicBezTo>
                  <a:pt x="78" y="228"/>
                  <a:pt x="78" y="219"/>
                  <a:pt x="75" y="221"/>
                </a:cubicBezTo>
                <a:cubicBezTo>
                  <a:pt x="75" y="223"/>
                  <a:pt x="75" y="223"/>
                  <a:pt x="75" y="223"/>
                </a:cubicBezTo>
                <a:cubicBezTo>
                  <a:pt x="71" y="227"/>
                  <a:pt x="69" y="216"/>
                  <a:pt x="66" y="219"/>
                </a:cubicBezTo>
                <a:cubicBezTo>
                  <a:pt x="67" y="222"/>
                  <a:pt x="67" y="222"/>
                  <a:pt x="67" y="222"/>
                </a:cubicBezTo>
                <a:cubicBezTo>
                  <a:pt x="66" y="221"/>
                  <a:pt x="64" y="220"/>
                  <a:pt x="63" y="222"/>
                </a:cubicBezTo>
                <a:cubicBezTo>
                  <a:pt x="65" y="222"/>
                  <a:pt x="63" y="228"/>
                  <a:pt x="64" y="228"/>
                </a:cubicBezTo>
                <a:cubicBezTo>
                  <a:pt x="66" y="229"/>
                  <a:pt x="63" y="226"/>
                  <a:pt x="65" y="226"/>
                </a:cubicBezTo>
                <a:cubicBezTo>
                  <a:pt x="66" y="229"/>
                  <a:pt x="69" y="231"/>
                  <a:pt x="68" y="235"/>
                </a:cubicBezTo>
                <a:cubicBezTo>
                  <a:pt x="66" y="232"/>
                  <a:pt x="65" y="236"/>
                  <a:pt x="63" y="235"/>
                </a:cubicBezTo>
                <a:cubicBezTo>
                  <a:pt x="62" y="237"/>
                  <a:pt x="66" y="235"/>
                  <a:pt x="65" y="238"/>
                </a:cubicBezTo>
                <a:cubicBezTo>
                  <a:pt x="63" y="238"/>
                  <a:pt x="63" y="238"/>
                  <a:pt x="63" y="238"/>
                </a:cubicBezTo>
                <a:cubicBezTo>
                  <a:pt x="63" y="249"/>
                  <a:pt x="63" y="263"/>
                  <a:pt x="68" y="273"/>
                </a:cubicBezTo>
                <a:cubicBezTo>
                  <a:pt x="66" y="274"/>
                  <a:pt x="65" y="278"/>
                  <a:pt x="64" y="284"/>
                </a:cubicBezTo>
                <a:cubicBezTo>
                  <a:pt x="65" y="281"/>
                  <a:pt x="66" y="283"/>
                  <a:pt x="66" y="285"/>
                </a:cubicBezTo>
                <a:cubicBezTo>
                  <a:pt x="64" y="287"/>
                  <a:pt x="64" y="287"/>
                  <a:pt x="64" y="287"/>
                </a:cubicBezTo>
                <a:cubicBezTo>
                  <a:pt x="62" y="291"/>
                  <a:pt x="65" y="295"/>
                  <a:pt x="66" y="298"/>
                </a:cubicBezTo>
                <a:cubicBezTo>
                  <a:pt x="65" y="299"/>
                  <a:pt x="65" y="299"/>
                  <a:pt x="64" y="299"/>
                </a:cubicBezTo>
                <a:cubicBezTo>
                  <a:pt x="62" y="302"/>
                  <a:pt x="65" y="302"/>
                  <a:pt x="66" y="303"/>
                </a:cubicBezTo>
                <a:cubicBezTo>
                  <a:pt x="64" y="305"/>
                  <a:pt x="64" y="305"/>
                  <a:pt x="64" y="305"/>
                </a:cubicBezTo>
                <a:cubicBezTo>
                  <a:pt x="66" y="305"/>
                  <a:pt x="66" y="305"/>
                  <a:pt x="66" y="305"/>
                </a:cubicBezTo>
                <a:cubicBezTo>
                  <a:pt x="67" y="308"/>
                  <a:pt x="67" y="312"/>
                  <a:pt x="64" y="312"/>
                </a:cubicBezTo>
                <a:cubicBezTo>
                  <a:pt x="64" y="313"/>
                  <a:pt x="65" y="314"/>
                  <a:pt x="66" y="313"/>
                </a:cubicBezTo>
                <a:cubicBezTo>
                  <a:pt x="64" y="315"/>
                  <a:pt x="64" y="323"/>
                  <a:pt x="65" y="329"/>
                </a:cubicBezTo>
                <a:cubicBezTo>
                  <a:pt x="66" y="326"/>
                  <a:pt x="67" y="326"/>
                  <a:pt x="68" y="326"/>
                </a:cubicBezTo>
                <a:cubicBezTo>
                  <a:pt x="72" y="327"/>
                  <a:pt x="68" y="327"/>
                  <a:pt x="70" y="329"/>
                </a:cubicBezTo>
                <a:cubicBezTo>
                  <a:pt x="69" y="329"/>
                  <a:pt x="67" y="332"/>
                  <a:pt x="66" y="329"/>
                </a:cubicBezTo>
                <a:cubicBezTo>
                  <a:pt x="62" y="336"/>
                  <a:pt x="66" y="346"/>
                  <a:pt x="65" y="355"/>
                </a:cubicBezTo>
                <a:cubicBezTo>
                  <a:pt x="66" y="357"/>
                  <a:pt x="66" y="356"/>
                  <a:pt x="67" y="357"/>
                </a:cubicBezTo>
                <a:cubicBezTo>
                  <a:pt x="64" y="363"/>
                  <a:pt x="68" y="369"/>
                  <a:pt x="67" y="376"/>
                </a:cubicBezTo>
                <a:cubicBezTo>
                  <a:pt x="68" y="374"/>
                  <a:pt x="72" y="376"/>
                  <a:pt x="72" y="379"/>
                </a:cubicBezTo>
                <a:cubicBezTo>
                  <a:pt x="75" y="383"/>
                  <a:pt x="69" y="381"/>
                  <a:pt x="67" y="384"/>
                </a:cubicBezTo>
                <a:cubicBezTo>
                  <a:pt x="69" y="386"/>
                  <a:pt x="69" y="389"/>
                  <a:pt x="69" y="390"/>
                </a:cubicBezTo>
                <a:cubicBezTo>
                  <a:pt x="69" y="390"/>
                  <a:pt x="69" y="390"/>
                  <a:pt x="69" y="390"/>
                </a:cubicBezTo>
                <a:cubicBezTo>
                  <a:pt x="70" y="392"/>
                  <a:pt x="71" y="395"/>
                  <a:pt x="70" y="398"/>
                </a:cubicBezTo>
                <a:cubicBezTo>
                  <a:pt x="70" y="397"/>
                  <a:pt x="70" y="397"/>
                  <a:pt x="70" y="397"/>
                </a:cubicBezTo>
                <a:cubicBezTo>
                  <a:pt x="70" y="399"/>
                  <a:pt x="69" y="402"/>
                  <a:pt x="69" y="404"/>
                </a:cubicBezTo>
                <a:cubicBezTo>
                  <a:pt x="72" y="404"/>
                  <a:pt x="71" y="410"/>
                  <a:pt x="73" y="411"/>
                </a:cubicBezTo>
                <a:cubicBezTo>
                  <a:pt x="73" y="411"/>
                  <a:pt x="73" y="411"/>
                  <a:pt x="72" y="411"/>
                </a:cubicBezTo>
                <a:cubicBezTo>
                  <a:pt x="75" y="411"/>
                  <a:pt x="75" y="411"/>
                  <a:pt x="75" y="411"/>
                </a:cubicBezTo>
                <a:cubicBezTo>
                  <a:pt x="74" y="415"/>
                  <a:pt x="74" y="415"/>
                  <a:pt x="74" y="415"/>
                </a:cubicBezTo>
                <a:cubicBezTo>
                  <a:pt x="73" y="415"/>
                  <a:pt x="72" y="415"/>
                  <a:pt x="71" y="413"/>
                </a:cubicBezTo>
                <a:cubicBezTo>
                  <a:pt x="70" y="418"/>
                  <a:pt x="73" y="415"/>
                  <a:pt x="75" y="417"/>
                </a:cubicBezTo>
                <a:cubicBezTo>
                  <a:pt x="77" y="420"/>
                  <a:pt x="75" y="420"/>
                  <a:pt x="74" y="421"/>
                </a:cubicBezTo>
                <a:cubicBezTo>
                  <a:pt x="73" y="420"/>
                  <a:pt x="74" y="419"/>
                  <a:pt x="74" y="418"/>
                </a:cubicBezTo>
                <a:cubicBezTo>
                  <a:pt x="72" y="417"/>
                  <a:pt x="74" y="420"/>
                  <a:pt x="72" y="421"/>
                </a:cubicBezTo>
                <a:cubicBezTo>
                  <a:pt x="72" y="421"/>
                  <a:pt x="75" y="421"/>
                  <a:pt x="75" y="424"/>
                </a:cubicBezTo>
                <a:cubicBezTo>
                  <a:pt x="75" y="426"/>
                  <a:pt x="77" y="430"/>
                  <a:pt x="75" y="430"/>
                </a:cubicBezTo>
                <a:cubicBezTo>
                  <a:pt x="76" y="431"/>
                  <a:pt x="76" y="433"/>
                  <a:pt x="78" y="434"/>
                </a:cubicBezTo>
                <a:cubicBezTo>
                  <a:pt x="78" y="433"/>
                  <a:pt x="78" y="430"/>
                  <a:pt x="79" y="429"/>
                </a:cubicBezTo>
                <a:cubicBezTo>
                  <a:pt x="80" y="430"/>
                  <a:pt x="81" y="433"/>
                  <a:pt x="80" y="434"/>
                </a:cubicBezTo>
                <a:cubicBezTo>
                  <a:pt x="79" y="433"/>
                  <a:pt x="79" y="433"/>
                  <a:pt x="79" y="433"/>
                </a:cubicBezTo>
                <a:cubicBezTo>
                  <a:pt x="80" y="434"/>
                  <a:pt x="81" y="438"/>
                  <a:pt x="82" y="435"/>
                </a:cubicBezTo>
                <a:cubicBezTo>
                  <a:pt x="80" y="439"/>
                  <a:pt x="80" y="439"/>
                  <a:pt x="80" y="439"/>
                </a:cubicBezTo>
                <a:cubicBezTo>
                  <a:pt x="82" y="440"/>
                  <a:pt x="83" y="443"/>
                  <a:pt x="85" y="445"/>
                </a:cubicBezTo>
                <a:cubicBezTo>
                  <a:pt x="83" y="446"/>
                  <a:pt x="79" y="445"/>
                  <a:pt x="81" y="450"/>
                </a:cubicBezTo>
                <a:cubicBezTo>
                  <a:pt x="83" y="451"/>
                  <a:pt x="84" y="452"/>
                  <a:pt x="85" y="453"/>
                </a:cubicBezTo>
                <a:cubicBezTo>
                  <a:pt x="87" y="455"/>
                  <a:pt x="87" y="456"/>
                  <a:pt x="86" y="457"/>
                </a:cubicBezTo>
                <a:cubicBezTo>
                  <a:pt x="90" y="465"/>
                  <a:pt x="96" y="458"/>
                  <a:pt x="99" y="464"/>
                </a:cubicBezTo>
                <a:cubicBezTo>
                  <a:pt x="95" y="465"/>
                  <a:pt x="96" y="466"/>
                  <a:pt x="97" y="469"/>
                </a:cubicBezTo>
                <a:cubicBezTo>
                  <a:pt x="98" y="468"/>
                  <a:pt x="99" y="468"/>
                  <a:pt x="100" y="469"/>
                </a:cubicBezTo>
                <a:cubicBezTo>
                  <a:pt x="100" y="467"/>
                  <a:pt x="97" y="469"/>
                  <a:pt x="97" y="466"/>
                </a:cubicBezTo>
                <a:cubicBezTo>
                  <a:pt x="98" y="464"/>
                  <a:pt x="99" y="467"/>
                  <a:pt x="101" y="467"/>
                </a:cubicBezTo>
                <a:cubicBezTo>
                  <a:pt x="100" y="476"/>
                  <a:pt x="113" y="480"/>
                  <a:pt x="118" y="487"/>
                </a:cubicBezTo>
                <a:cubicBezTo>
                  <a:pt x="120" y="483"/>
                  <a:pt x="122" y="488"/>
                  <a:pt x="124" y="488"/>
                </a:cubicBezTo>
                <a:cubicBezTo>
                  <a:pt x="123" y="490"/>
                  <a:pt x="125" y="490"/>
                  <a:pt x="127" y="491"/>
                </a:cubicBezTo>
                <a:cubicBezTo>
                  <a:pt x="127" y="492"/>
                  <a:pt x="126" y="494"/>
                  <a:pt x="125" y="495"/>
                </a:cubicBezTo>
                <a:cubicBezTo>
                  <a:pt x="124" y="492"/>
                  <a:pt x="124" y="492"/>
                  <a:pt x="124" y="492"/>
                </a:cubicBezTo>
                <a:cubicBezTo>
                  <a:pt x="123" y="488"/>
                  <a:pt x="118" y="494"/>
                  <a:pt x="117" y="492"/>
                </a:cubicBezTo>
                <a:cubicBezTo>
                  <a:pt x="120" y="494"/>
                  <a:pt x="114" y="493"/>
                  <a:pt x="115" y="496"/>
                </a:cubicBezTo>
                <a:cubicBezTo>
                  <a:pt x="113" y="498"/>
                  <a:pt x="113" y="498"/>
                  <a:pt x="113" y="498"/>
                </a:cubicBezTo>
                <a:cubicBezTo>
                  <a:pt x="110" y="500"/>
                  <a:pt x="113" y="499"/>
                  <a:pt x="109" y="502"/>
                </a:cubicBezTo>
                <a:cubicBezTo>
                  <a:pt x="107" y="504"/>
                  <a:pt x="107" y="500"/>
                  <a:pt x="108" y="500"/>
                </a:cubicBezTo>
                <a:cubicBezTo>
                  <a:pt x="105" y="500"/>
                  <a:pt x="103" y="502"/>
                  <a:pt x="102" y="504"/>
                </a:cubicBezTo>
                <a:cubicBezTo>
                  <a:pt x="102" y="504"/>
                  <a:pt x="102" y="504"/>
                  <a:pt x="102" y="505"/>
                </a:cubicBezTo>
                <a:cubicBezTo>
                  <a:pt x="102" y="505"/>
                  <a:pt x="102" y="505"/>
                  <a:pt x="101" y="505"/>
                </a:cubicBezTo>
                <a:cubicBezTo>
                  <a:pt x="101" y="506"/>
                  <a:pt x="100" y="507"/>
                  <a:pt x="99" y="507"/>
                </a:cubicBezTo>
                <a:cubicBezTo>
                  <a:pt x="99" y="507"/>
                  <a:pt x="99" y="507"/>
                  <a:pt x="99" y="507"/>
                </a:cubicBezTo>
                <a:cubicBezTo>
                  <a:pt x="100" y="506"/>
                  <a:pt x="100" y="505"/>
                  <a:pt x="101" y="505"/>
                </a:cubicBezTo>
                <a:cubicBezTo>
                  <a:pt x="100" y="505"/>
                  <a:pt x="99" y="506"/>
                  <a:pt x="99" y="507"/>
                </a:cubicBezTo>
                <a:cubicBezTo>
                  <a:pt x="98" y="506"/>
                  <a:pt x="98" y="507"/>
                  <a:pt x="98" y="507"/>
                </a:cubicBezTo>
                <a:cubicBezTo>
                  <a:pt x="97" y="508"/>
                  <a:pt x="97" y="508"/>
                  <a:pt x="96" y="509"/>
                </a:cubicBezTo>
                <a:cubicBezTo>
                  <a:pt x="95" y="506"/>
                  <a:pt x="95" y="506"/>
                  <a:pt x="95" y="506"/>
                </a:cubicBezTo>
                <a:cubicBezTo>
                  <a:pt x="93" y="508"/>
                  <a:pt x="92" y="514"/>
                  <a:pt x="93" y="514"/>
                </a:cubicBezTo>
                <a:cubicBezTo>
                  <a:pt x="86" y="520"/>
                  <a:pt x="83" y="531"/>
                  <a:pt x="82" y="535"/>
                </a:cubicBezTo>
                <a:cubicBezTo>
                  <a:pt x="83" y="534"/>
                  <a:pt x="82" y="534"/>
                  <a:pt x="82" y="535"/>
                </a:cubicBezTo>
                <a:cubicBezTo>
                  <a:pt x="81" y="537"/>
                  <a:pt x="82" y="540"/>
                  <a:pt x="81" y="540"/>
                </a:cubicBezTo>
                <a:cubicBezTo>
                  <a:pt x="81" y="542"/>
                  <a:pt x="79" y="541"/>
                  <a:pt x="77" y="544"/>
                </a:cubicBezTo>
                <a:cubicBezTo>
                  <a:pt x="77" y="544"/>
                  <a:pt x="78" y="545"/>
                  <a:pt x="79" y="545"/>
                </a:cubicBezTo>
                <a:cubicBezTo>
                  <a:pt x="74" y="549"/>
                  <a:pt x="76" y="558"/>
                  <a:pt x="72" y="564"/>
                </a:cubicBezTo>
                <a:cubicBezTo>
                  <a:pt x="72" y="563"/>
                  <a:pt x="71" y="562"/>
                  <a:pt x="71" y="561"/>
                </a:cubicBezTo>
                <a:cubicBezTo>
                  <a:pt x="70" y="567"/>
                  <a:pt x="70" y="572"/>
                  <a:pt x="71" y="577"/>
                </a:cubicBezTo>
                <a:cubicBezTo>
                  <a:pt x="70" y="576"/>
                  <a:pt x="69" y="576"/>
                  <a:pt x="69" y="575"/>
                </a:cubicBezTo>
                <a:cubicBezTo>
                  <a:pt x="68" y="579"/>
                  <a:pt x="68" y="583"/>
                  <a:pt x="70" y="585"/>
                </a:cubicBezTo>
                <a:cubicBezTo>
                  <a:pt x="71" y="583"/>
                  <a:pt x="69" y="585"/>
                  <a:pt x="69" y="583"/>
                </a:cubicBezTo>
                <a:cubicBezTo>
                  <a:pt x="71" y="581"/>
                  <a:pt x="72" y="586"/>
                  <a:pt x="71" y="588"/>
                </a:cubicBezTo>
                <a:cubicBezTo>
                  <a:pt x="71" y="588"/>
                  <a:pt x="71" y="588"/>
                  <a:pt x="71" y="588"/>
                </a:cubicBezTo>
                <a:cubicBezTo>
                  <a:pt x="70" y="592"/>
                  <a:pt x="71" y="592"/>
                  <a:pt x="71" y="595"/>
                </a:cubicBezTo>
                <a:cubicBezTo>
                  <a:pt x="69" y="597"/>
                  <a:pt x="70" y="593"/>
                  <a:pt x="69" y="594"/>
                </a:cubicBezTo>
                <a:cubicBezTo>
                  <a:pt x="65" y="594"/>
                  <a:pt x="66" y="602"/>
                  <a:pt x="65" y="603"/>
                </a:cubicBezTo>
                <a:cubicBezTo>
                  <a:pt x="66" y="604"/>
                  <a:pt x="66" y="605"/>
                  <a:pt x="67" y="605"/>
                </a:cubicBezTo>
                <a:cubicBezTo>
                  <a:pt x="68" y="608"/>
                  <a:pt x="65" y="606"/>
                  <a:pt x="65" y="608"/>
                </a:cubicBezTo>
                <a:cubicBezTo>
                  <a:pt x="70" y="616"/>
                  <a:pt x="70" y="616"/>
                  <a:pt x="70" y="616"/>
                </a:cubicBezTo>
                <a:cubicBezTo>
                  <a:pt x="69" y="616"/>
                  <a:pt x="67" y="618"/>
                  <a:pt x="66" y="616"/>
                </a:cubicBezTo>
                <a:cubicBezTo>
                  <a:pt x="66" y="622"/>
                  <a:pt x="70" y="626"/>
                  <a:pt x="71" y="629"/>
                </a:cubicBezTo>
                <a:cubicBezTo>
                  <a:pt x="71" y="631"/>
                  <a:pt x="72" y="637"/>
                  <a:pt x="72" y="639"/>
                </a:cubicBezTo>
                <a:cubicBezTo>
                  <a:pt x="70" y="639"/>
                  <a:pt x="72" y="637"/>
                  <a:pt x="71" y="636"/>
                </a:cubicBezTo>
                <a:cubicBezTo>
                  <a:pt x="68" y="639"/>
                  <a:pt x="68" y="639"/>
                  <a:pt x="68" y="639"/>
                </a:cubicBezTo>
                <a:cubicBezTo>
                  <a:pt x="68" y="635"/>
                  <a:pt x="65" y="640"/>
                  <a:pt x="64" y="637"/>
                </a:cubicBezTo>
                <a:cubicBezTo>
                  <a:pt x="65" y="641"/>
                  <a:pt x="63" y="648"/>
                  <a:pt x="62" y="653"/>
                </a:cubicBezTo>
                <a:cubicBezTo>
                  <a:pt x="66" y="650"/>
                  <a:pt x="64" y="659"/>
                  <a:pt x="68" y="659"/>
                </a:cubicBezTo>
                <a:cubicBezTo>
                  <a:pt x="68" y="664"/>
                  <a:pt x="65" y="661"/>
                  <a:pt x="64" y="664"/>
                </a:cubicBezTo>
                <a:cubicBezTo>
                  <a:pt x="65" y="669"/>
                  <a:pt x="64" y="675"/>
                  <a:pt x="64" y="680"/>
                </a:cubicBezTo>
                <a:cubicBezTo>
                  <a:pt x="64" y="680"/>
                  <a:pt x="64" y="680"/>
                  <a:pt x="64" y="680"/>
                </a:cubicBezTo>
                <a:cubicBezTo>
                  <a:pt x="65" y="684"/>
                  <a:pt x="64" y="692"/>
                  <a:pt x="67" y="697"/>
                </a:cubicBezTo>
                <a:cubicBezTo>
                  <a:pt x="66" y="697"/>
                  <a:pt x="66" y="697"/>
                  <a:pt x="65" y="696"/>
                </a:cubicBezTo>
                <a:cubicBezTo>
                  <a:pt x="64" y="701"/>
                  <a:pt x="70" y="697"/>
                  <a:pt x="68" y="703"/>
                </a:cubicBezTo>
                <a:cubicBezTo>
                  <a:pt x="66" y="701"/>
                  <a:pt x="66" y="701"/>
                  <a:pt x="66" y="701"/>
                </a:cubicBezTo>
                <a:cubicBezTo>
                  <a:pt x="68" y="705"/>
                  <a:pt x="64" y="708"/>
                  <a:pt x="67" y="712"/>
                </a:cubicBezTo>
                <a:cubicBezTo>
                  <a:pt x="66" y="713"/>
                  <a:pt x="66" y="712"/>
                  <a:pt x="65" y="711"/>
                </a:cubicBezTo>
                <a:cubicBezTo>
                  <a:pt x="66" y="715"/>
                  <a:pt x="66" y="719"/>
                  <a:pt x="69" y="722"/>
                </a:cubicBezTo>
                <a:cubicBezTo>
                  <a:pt x="67" y="723"/>
                  <a:pt x="66" y="722"/>
                  <a:pt x="66" y="721"/>
                </a:cubicBezTo>
                <a:cubicBezTo>
                  <a:pt x="64" y="725"/>
                  <a:pt x="69" y="725"/>
                  <a:pt x="68" y="728"/>
                </a:cubicBezTo>
                <a:cubicBezTo>
                  <a:pt x="68" y="729"/>
                  <a:pt x="66" y="731"/>
                  <a:pt x="66" y="731"/>
                </a:cubicBezTo>
                <a:cubicBezTo>
                  <a:pt x="68" y="732"/>
                  <a:pt x="68" y="738"/>
                  <a:pt x="69" y="739"/>
                </a:cubicBezTo>
                <a:cubicBezTo>
                  <a:pt x="67" y="740"/>
                  <a:pt x="67" y="741"/>
                  <a:pt x="66" y="744"/>
                </a:cubicBezTo>
                <a:cubicBezTo>
                  <a:pt x="67" y="763"/>
                  <a:pt x="67" y="782"/>
                  <a:pt x="71" y="801"/>
                </a:cubicBezTo>
                <a:cubicBezTo>
                  <a:pt x="67" y="804"/>
                  <a:pt x="68" y="796"/>
                  <a:pt x="66" y="798"/>
                </a:cubicBezTo>
                <a:cubicBezTo>
                  <a:pt x="69" y="798"/>
                  <a:pt x="67" y="802"/>
                  <a:pt x="68" y="807"/>
                </a:cubicBezTo>
                <a:cubicBezTo>
                  <a:pt x="68" y="807"/>
                  <a:pt x="68" y="807"/>
                  <a:pt x="68" y="807"/>
                </a:cubicBezTo>
                <a:cubicBezTo>
                  <a:pt x="69" y="810"/>
                  <a:pt x="67" y="811"/>
                  <a:pt x="68" y="814"/>
                </a:cubicBezTo>
                <a:cubicBezTo>
                  <a:pt x="69" y="814"/>
                  <a:pt x="69" y="814"/>
                  <a:pt x="69" y="814"/>
                </a:cubicBezTo>
                <a:cubicBezTo>
                  <a:pt x="71" y="816"/>
                  <a:pt x="65" y="820"/>
                  <a:pt x="69" y="821"/>
                </a:cubicBezTo>
                <a:cubicBezTo>
                  <a:pt x="67" y="824"/>
                  <a:pt x="67" y="824"/>
                  <a:pt x="67" y="824"/>
                </a:cubicBezTo>
                <a:cubicBezTo>
                  <a:pt x="70" y="826"/>
                  <a:pt x="66" y="828"/>
                  <a:pt x="69" y="831"/>
                </a:cubicBezTo>
                <a:cubicBezTo>
                  <a:pt x="68" y="831"/>
                  <a:pt x="68" y="831"/>
                  <a:pt x="68" y="831"/>
                </a:cubicBezTo>
                <a:cubicBezTo>
                  <a:pt x="67" y="836"/>
                  <a:pt x="72" y="840"/>
                  <a:pt x="70" y="842"/>
                </a:cubicBezTo>
                <a:cubicBezTo>
                  <a:pt x="70" y="846"/>
                  <a:pt x="71" y="850"/>
                  <a:pt x="74" y="851"/>
                </a:cubicBezTo>
                <a:cubicBezTo>
                  <a:pt x="73" y="852"/>
                  <a:pt x="71" y="852"/>
                  <a:pt x="70" y="851"/>
                </a:cubicBezTo>
                <a:cubicBezTo>
                  <a:pt x="72" y="865"/>
                  <a:pt x="72" y="882"/>
                  <a:pt x="76" y="895"/>
                </a:cubicBezTo>
                <a:cubicBezTo>
                  <a:pt x="76" y="895"/>
                  <a:pt x="75" y="894"/>
                  <a:pt x="75" y="894"/>
                </a:cubicBezTo>
                <a:cubicBezTo>
                  <a:pt x="78" y="902"/>
                  <a:pt x="72" y="911"/>
                  <a:pt x="78" y="917"/>
                </a:cubicBezTo>
                <a:cubicBezTo>
                  <a:pt x="80" y="919"/>
                  <a:pt x="80" y="919"/>
                  <a:pt x="80" y="919"/>
                </a:cubicBezTo>
                <a:cubicBezTo>
                  <a:pt x="80" y="921"/>
                  <a:pt x="78" y="920"/>
                  <a:pt x="77" y="922"/>
                </a:cubicBezTo>
                <a:cubicBezTo>
                  <a:pt x="79" y="923"/>
                  <a:pt x="78" y="929"/>
                  <a:pt x="80" y="930"/>
                </a:cubicBezTo>
                <a:cubicBezTo>
                  <a:pt x="79" y="931"/>
                  <a:pt x="78" y="930"/>
                  <a:pt x="78" y="930"/>
                </a:cubicBezTo>
                <a:cubicBezTo>
                  <a:pt x="77" y="934"/>
                  <a:pt x="81" y="938"/>
                  <a:pt x="80" y="941"/>
                </a:cubicBezTo>
                <a:cubicBezTo>
                  <a:pt x="79" y="940"/>
                  <a:pt x="79" y="940"/>
                  <a:pt x="79" y="940"/>
                </a:cubicBezTo>
                <a:cubicBezTo>
                  <a:pt x="76" y="960"/>
                  <a:pt x="70" y="982"/>
                  <a:pt x="66" y="997"/>
                </a:cubicBezTo>
                <a:cubicBezTo>
                  <a:pt x="65" y="1001"/>
                  <a:pt x="62" y="997"/>
                  <a:pt x="62" y="999"/>
                </a:cubicBezTo>
                <a:cubicBezTo>
                  <a:pt x="57" y="1015"/>
                  <a:pt x="37" y="1021"/>
                  <a:pt x="27" y="1033"/>
                </a:cubicBezTo>
                <a:cubicBezTo>
                  <a:pt x="17" y="1039"/>
                  <a:pt x="14" y="1047"/>
                  <a:pt x="14" y="1048"/>
                </a:cubicBezTo>
                <a:cubicBezTo>
                  <a:pt x="44" y="1037"/>
                  <a:pt x="69" y="1023"/>
                  <a:pt x="86" y="993"/>
                </a:cubicBezTo>
                <a:cubicBezTo>
                  <a:pt x="89" y="983"/>
                  <a:pt x="91" y="969"/>
                  <a:pt x="93" y="959"/>
                </a:cubicBezTo>
                <a:cubicBezTo>
                  <a:pt x="92" y="922"/>
                  <a:pt x="97" y="888"/>
                  <a:pt x="93" y="852"/>
                </a:cubicBezTo>
                <a:cubicBezTo>
                  <a:pt x="92" y="854"/>
                  <a:pt x="91" y="852"/>
                  <a:pt x="90" y="850"/>
                </a:cubicBezTo>
                <a:cubicBezTo>
                  <a:pt x="91" y="849"/>
                  <a:pt x="91" y="849"/>
                  <a:pt x="91" y="849"/>
                </a:cubicBezTo>
                <a:cubicBezTo>
                  <a:pt x="89" y="847"/>
                  <a:pt x="89" y="847"/>
                  <a:pt x="89" y="847"/>
                </a:cubicBezTo>
                <a:cubicBezTo>
                  <a:pt x="88" y="844"/>
                  <a:pt x="91" y="845"/>
                  <a:pt x="91" y="847"/>
                </a:cubicBezTo>
                <a:cubicBezTo>
                  <a:pt x="91" y="833"/>
                  <a:pt x="90" y="820"/>
                  <a:pt x="90" y="807"/>
                </a:cubicBezTo>
                <a:cubicBezTo>
                  <a:pt x="87" y="806"/>
                  <a:pt x="89" y="799"/>
                  <a:pt x="86" y="799"/>
                </a:cubicBezTo>
                <a:cubicBezTo>
                  <a:pt x="87" y="798"/>
                  <a:pt x="87" y="799"/>
                  <a:pt x="87" y="799"/>
                </a:cubicBezTo>
                <a:cubicBezTo>
                  <a:pt x="85" y="790"/>
                  <a:pt x="85" y="789"/>
                  <a:pt x="89" y="780"/>
                </a:cubicBezTo>
                <a:cubicBezTo>
                  <a:pt x="90" y="743"/>
                  <a:pt x="86" y="707"/>
                  <a:pt x="87" y="671"/>
                </a:cubicBezTo>
                <a:cubicBezTo>
                  <a:pt x="87" y="635"/>
                  <a:pt x="87" y="600"/>
                  <a:pt x="97" y="566"/>
                </a:cubicBezTo>
                <a:cubicBezTo>
                  <a:pt x="94" y="559"/>
                  <a:pt x="99" y="553"/>
                  <a:pt x="97" y="545"/>
                </a:cubicBezTo>
                <a:cubicBezTo>
                  <a:pt x="99" y="546"/>
                  <a:pt x="99" y="546"/>
                  <a:pt x="99" y="546"/>
                </a:cubicBezTo>
                <a:cubicBezTo>
                  <a:pt x="99" y="540"/>
                  <a:pt x="102" y="540"/>
                  <a:pt x="107" y="535"/>
                </a:cubicBezTo>
                <a:cubicBezTo>
                  <a:pt x="105" y="534"/>
                  <a:pt x="108" y="532"/>
                  <a:pt x="105" y="532"/>
                </a:cubicBezTo>
                <a:cubicBezTo>
                  <a:pt x="104" y="528"/>
                  <a:pt x="110" y="530"/>
                  <a:pt x="110" y="527"/>
                </a:cubicBezTo>
                <a:cubicBezTo>
                  <a:pt x="111" y="528"/>
                  <a:pt x="109" y="526"/>
                  <a:pt x="110" y="526"/>
                </a:cubicBezTo>
                <a:cubicBezTo>
                  <a:pt x="112" y="519"/>
                  <a:pt x="110" y="528"/>
                  <a:pt x="118" y="524"/>
                </a:cubicBezTo>
                <a:cubicBezTo>
                  <a:pt x="126" y="515"/>
                  <a:pt x="141" y="507"/>
                  <a:pt x="156" y="507"/>
                </a:cubicBezTo>
                <a:cubicBezTo>
                  <a:pt x="155" y="508"/>
                  <a:pt x="155" y="505"/>
                  <a:pt x="156" y="505"/>
                </a:cubicBezTo>
                <a:cubicBezTo>
                  <a:pt x="158" y="509"/>
                  <a:pt x="161" y="503"/>
                  <a:pt x="164" y="505"/>
                </a:cubicBezTo>
                <a:cubicBezTo>
                  <a:pt x="164" y="506"/>
                  <a:pt x="162" y="506"/>
                  <a:pt x="162" y="507"/>
                </a:cubicBezTo>
                <a:cubicBezTo>
                  <a:pt x="164" y="507"/>
                  <a:pt x="164" y="507"/>
                  <a:pt x="164" y="507"/>
                </a:cubicBezTo>
                <a:cubicBezTo>
                  <a:pt x="164" y="507"/>
                  <a:pt x="164" y="507"/>
                  <a:pt x="164" y="507"/>
                </a:cubicBezTo>
                <a:cubicBezTo>
                  <a:pt x="164" y="507"/>
                  <a:pt x="164" y="507"/>
                  <a:pt x="164" y="507"/>
                </a:cubicBezTo>
                <a:cubicBezTo>
                  <a:pt x="164" y="507"/>
                  <a:pt x="164" y="507"/>
                  <a:pt x="164" y="507"/>
                </a:cubicBezTo>
                <a:cubicBezTo>
                  <a:pt x="164" y="507"/>
                  <a:pt x="164" y="507"/>
                  <a:pt x="164" y="507"/>
                </a:cubicBezTo>
                <a:cubicBezTo>
                  <a:pt x="165" y="494"/>
                  <a:pt x="163" y="536"/>
                  <a:pt x="166" y="478"/>
                </a:cubicBezTo>
                <a:close/>
                <a:moveTo>
                  <a:pt x="96" y="512"/>
                </a:moveTo>
                <a:cubicBezTo>
                  <a:pt x="96" y="512"/>
                  <a:pt x="96" y="511"/>
                  <a:pt x="97" y="511"/>
                </a:cubicBezTo>
                <a:cubicBezTo>
                  <a:pt x="96" y="511"/>
                  <a:pt x="96" y="512"/>
                  <a:pt x="96" y="512"/>
                </a:cubicBezTo>
                <a:close/>
              </a:path>
            </a:pathLst>
          </a:custGeom>
          <a:solidFill>
            <a:srgbClr val="C00000"/>
          </a:solidFill>
          <a:ln w="9525">
            <a:solidFill>
              <a:srgbClr val="C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l-PL"/>
          </a:p>
        </p:txBody>
      </p:sp>
      <p:sp>
        <p:nvSpPr>
          <p:cNvPr id="64" name="Freeform 136">
            <a:extLst>
              <a:ext uri="{FF2B5EF4-FFF2-40B4-BE49-F238E27FC236}">
                <a16:creationId xmlns:a16="http://schemas.microsoft.com/office/drawing/2014/main" id="{08C2096F-3C28-7F42-B6DC-8A37825B663A}"/>
              </a:ext>
            </a:extLst>
          </p:cNvPr>
          <p:cNvSpPr>
            <a:spLocks noEditPoints="1"/>
          </p:cNvSpPr>
          <p:nvPr/>
        </p:nvSpPr>
        <p:spPr bwMode="auto">
          <a:xfrm rot="16200000" flipV="1">
            <a:off x="4511289" y="900962"/>
            <a:ext cx="266584" cy="1510174"/>
          </a:xfrm>
          <a:custGeom>
            <a:avLst/>
            <a:gdLst/>
            <a:ahLst/>
            <a:cxnLst>
              <a:cxn ang="0">
                <a:pos x="165" y="478"/>
              </a:cxn>
              <a:cxn ang="0">
                <a:pos x="122" y="454"/>
              </a:cxn>
              <a:cxn ang="0">
                <a:pos x="93" y="357"/>
              </a:cxn>
              <a:cxn ang="0">
                <a:pos x="92" y="284"/>
              </a:cxn>
              <a:cxn ang="0">
                <a:pos x="92" y="170"/>
              </a:cxn>
              <a:cxn ang="0">
                <a:pos x="84" y="111"/>
              </a:cxn>
              <a:cxn ang="0">
                <a:pos x="67" y="36"/>
              </a:cxn>
              <a:cxn ang="0">
                <a:pos x="40" y="10"/>
              </a:cxn>
              <a:cxn ang="0">
                <a:pos x="10" y="5"/>
              </a:cxn>
              <a:cxn ang="0">
                <a:pos x="6" y="5"/>
              </a:cxn>
              <a:cxn ang="0">
                <a:pos x="28" y="14"/>
              </a:cxn>
              <a:cxn ang="0">
                <a:pos x="50" y="37"/>
              </a:cxn>
              <a:cxn ang="0">
                <a:pos x="64" y="68"/>
              </a:cxn>
              <a:cxn ang="0">
                <a:pos x="62" y="71"/>
              </a:cxn>
              <a:cxn ang="0">
                <a:pos x="65" y="96"/>
              </a:cxn>
              <a:cxn ang="0">
                <a:pos x="64" y="98"/>
              </a:cxn>
              <a:cxn ang="0">
                <a:pos x="61" y="108"/>
              </a:cxn>
              <a:cxn ang="0">
                <a:pos x="71" y="131"/>
              </a:cxn>
              <a:cxn ang="0">
                <a:pos x="67" y="145"/>
              </a:cxn>
              <a:cxn ang="0">
                <a:pos x="65" y="155"/>
              </a:cxn>
              <a:cxn ang="0">
                <a:pos x="63" y="173"/>
              </a:cxn>
              <a:cxn ang="0">
                <a:pos x="66" y="190"/>
              </a:cxn>
              <a:cxn ang="0">
                <a:pos x="64" y="204"/>
              </a:cxn>
              <a:cxn ang="0">
                <a:pos x="75" y="221"/>
              </a:cxn>
              <a:cxn ang="0">
                <a:pos x="65" y="226"/>
              </a:cxn>
              <a:cxn ang="0">
                <a:pos x="64" y="284"/>
              </a:cxn>
              <a:cxn ang="0">
                <a:pos x="64" y="305"/>
              </a:cxn>
              <a:cxn ang="0">
                <a:pos x="70" y="329"/>
              </a:cxn>
              <a:cxn ang="0">
                <a:pos x="67" y="384"/>
              </a:cxn>
              <a:cxn ang="0">
                <a:pos x="73" y="411"/>
              </a:cxn>
              <a:cxn ang="0">
                <a:pos x="74" y="421"/>
              </a:cxn>
              <a:cxn ang="0">
                <a:pos x="79" y="429"/>
              </a:cxn>
              <a:cxn ang="0">
                <a:pos x="81" y="450"/>
              </a:cxn>
              <a:cxn ang="0">
                <a:pos x="97" y="466"/>
              </a:cxn>
              <a:cxn ang="0">
                <a:pos x="124" y="492"/>
              </a:cxn>
              <a:cxn ang="0">
                <a:pos x="102" y="504"/>
              </a:cxn>
              <a:cxn ang="0">
                <a:pos x="99" y="507"/>
              </a:cxn>
              <a:cxn ang="0">
                <a:pos x="82" y="535"/>
              </a:cxn>
              <a:cxn ang="0">
                <a:pos x="71" y="577"/>
              </a:cxn>
              <a:cxn ang="0">
                <a:pos x="71" y="595"/>
              </a:cxn>
              <a:cxn ang="0">
                <a:pos x="66" y="616"/>
              </a:cxn>
              <a:cxn ang="0">
                <a:pos x="62" y="653"/>
              </a:cxn>
              <a:cxn ang="0">
                <a:pos x="65" y="696"/>
              </a:cxn>
              <a:cxn ang="0">
                <a:pos x="66" y="721"/>
              </a:cxn>
              <a:cxn ang="0">
                <a:pos x="66" y="798"/>
              </a:cxn>
              <a:cxn ang="0">
                <a:pos x="67" y="824"/>
              </a:cxn>
              <a:cxn ang="0">
                <a:pos x="76" y="895"/>
              </a:cxn>
              <a:cxn ang="0">
                <a:pos x="78" y="930"/>
              </a:cxn>
              <a:cxn ang="0">
                <a:pos x="14" y="1048"/>
              </a:cxn>
              <a:cxn ang="0">
                <a:pos x="89" y="847"/>
              </a:cxn>
              <a:cxn ang="0">
                <a:pos x="87" y="671"/>
              </a:cxn>
              <a:cxn ang="0">
                <a:pos x="110" y="527"/>
              </a:cxn>
              <a:cxn ang="0">
                <a:pos x="162" y="507"/>
              </a:cxn>
              <a:cxn ang="0">
                <a:pos x="166" y="478"/>
              </a:cxn>
            </a:cxnLst>
            <a:rect l="0" t="0" r="r" b="b"/>
            <a:pathLst>
              <a:path w="166" h="1048">
                <a:moveTo>
                  <a:pt x="166" y="478"/>
                </a:moveTo>
                <a:cubicBezTo>
                  <a:pt x="166" y="478"/>
                  <a:pt x="166" y="478"/>
                  <a:pt x="166" y="478"/>
                </a:cubicBezTo>
                <a:cubicBezTo>
                  <a:pt x="166" y="478"/>
                  <a:pt x="166" y="478"/>
                  <a:pt x="166" y="478"/>
                </a:cubicBezTo>
                <a:cubicBezTo>
                  <a:pt x="166" y="478"/>
                  <a:pt x="166" y="478"/>
                  <a:pt x="166" y="478"/>
                </a:cubicBezTo>
                <a:cubicBezTo>
                  <a:pt x="166" y="478"/>
                  <a:pt x="166" y="478"/>
                  <a:pt x="166" y="478"/>
                </a:cubicBezTo>
                <a:cubicBezTo>
                  <a:pt x="165" y="478"/>
                  <a:pt x="165" y="478"/>
                  <a:pt x="165" y="478"/>
                </a:cubicBezTo>
                <a:cubicBezTo>
                  <a:pt x="161" y="477"/>
                  <a:pt x="161" y="477"/>
                  <a:pt x="161" y="477"/>
                </a:cubicBezTo>
                <a:cubicBezTo>
                  <a:pt x="158" y="476"/>
                  <a:pt x="155" y="476"/>
                  <a:pt x="153" y="474"/>
                </a:cubicBezTo>
                <a:cubicBezTo>
                  <a:pt x="147" y="473"/>
                  <a:pt x="142" y="467"/>
                  <a:pt x="138" y="467"/>
                </a:cubicBezTo>
                <a:cubicBezTo>
                  <a:pt x="139" y="466"/>
                  <a:pt x="136" y="464"/>
                  <a:pt x="136" y="463"/>
                </a:cubicBezTo>
                <a:cubicBezTo>
                  <a:pt x="129" y="465"/>
                  <a:pt x="127" y="455"/>
                  <a:pt x="121" y="454"/>
                </a:cubicBezTo>
                <a:cubicBezTo>
                  <a:pt x="122" y="454"/>
                  <a:pt x="122" y="454"/>
                  <a:pt x="122" y="454"/>
                </a:cubicBezTo>
                <a:cubicBezTo>
                  <a:pt x="107" y="442"/>
                  <a:pt x="104" y="435"/>
                  <a:pt x="98" y="415"/>
                </a:cubicBezTo>
                <a:cubicBezTo>
                  <a:pt x="96" y="406"/>
                  <a:pt x="99" y="394"/>
                  <a:pt x="96" y="383"/>
                </a:cubicBezTo>
                <a:cubicBezTo>
                  <a:pt x="95" y="381"/>
                  <a:pt x="94" y="382"/>
                  <a:pt x="94" y="381"/>
                </a:cubicBezTo>
                <a:cubicBezTo>
                  <a:pt x="94" y="378"/>
                  <a:pt x="95" y="381"/>
                  <a:pt x="96" y="379"/>
                </a:cubicBezTo>
                <a:cubicBezTo>
                  <a:pt x="93" y="374"/>
                  <a:pt x="96" y="366"/>
                  <a:pt x="95" y="359"/>
                </a:cubicBezTo>
                <a:cubicBezTo>
                  <a:pt x="94" y="358"/>
                  <a:pt x="94" y="356"/>
                  <a:pt x="93" y="357"/>
                </a:cubicBezTo>
                <a:cubicBezTo>
                  <a:pt x="96" y="349"/>
                  <a:pt x="91" y="338"/>
                  <a:pt x="94" y="330"/>
                </a:cubicBezTo>
                <a:cubicBezTo>
                  <a:pt x="89" y="333"/>
                  <a:pt x="91" y="325"/>
                  <a:pt x="90" y="323"/>
                </a:cubicBezTo>
                <a:cubicBezTo>
                  <a:pt x="90" y="321"/>
                  <a:pt x="91" y="321"/>
                  <a:pt x="92" y="321"/>
                </a:cubicBezTo>
                <a:cubicBezTo>
                  <a:pt x="92" y="315"/>
                  <a:pt x="92" y="312"/>
                  <a:pt x="93" y="305"/>
                </a:cubicBezTo>
                <a:cubicBezTo>
                  <a:pt x="93" y="301"/>
                  <a:pt x="90" y="300"/>
                  <a:pt x="91" y="296"/>
                </a:cubicBezTo>
                <a:cubicBezTo>
                  <a:pt x="94" y="294"/>
                  <a:pt x="91" y="288"/>
                  <a:pt x="92" y="284"/>
                </a:cubicBezTo>
                <a:cubicBezTo>
                  <a:pt x="90" y="285"/>
                  <a:pt x="87" y="280"/>
                  <a:pt x="89" y="276"/>
                </a:cubicBezTo>
                <a:cubicBezTo>
                  <a:pt x="93" y="277"/>
                  <a:pt x="93" y="277"/>
                  <a:pt x="93" y="277"/>
                </a:cubicBezTo>
                <a:cubicBezTo>
                  <a:pt x="90" y="264"/>
                  <a:pt x="95" y="246"/>
                  <a:pt x="91" y="231"/>
                </a:cubicBezTo>
                <a:cubicBezTo>
                  <a:pt x="93" y="230"/>
                  <a:pt x="93" y="230"/>
                  <a:pt x="93" y="230"/>
                </a:cubicBezTo>
                <a:cubicBezTo>
                  <a:pt x="91" y="214"/>
                  <a:pt x="94" y="199"/>
                  <a:pt x="90" y="184"/>
                </a:cubicBezTo>
                <a:cubicBezTo>
                  <a:pt x="91" y="180"/>
                  <a:pt x="92" y="174"/>
                  <a:pt x="92" y="170"/>
                </a:cubicBezTo>
                <a:cubicBezTo>
                  <a:pt x="90" y="164"/>
                  <a:pt x="90" y="162"/>
                  <a:pt x="87" y="159"/>
                </a:cubicBezTo>
                <a:cubicBezTo>
                  <a:pt x="87" y="157"/>
                  <a:pt x="89" y="155"/>
                  <a:pt x="90" y="155"/>
                </a:cubicBezTo>
                <a:cubicBezTo>
                  <a:pt x="90" y="148"/>
                  <a:pt x="93" y="141"/>
                  <a:pt x="90" y="136"/>
                </a:cubicBezTo>
                <a:cubicBezTo>
                  <a:pt x="92" y="135"/>
                  <a:pt x="92" y="135"/>
                  <a:pt x="92" y="135"/>
                </a:cubicBezTo>
                <a:cubicBezTo>
                  <a:pt x="90" y="130"/>
                  <a:pt x="87" y="122"/>
                  <a:pt x="89" y="116"/>
                </a:cubicBezTo>
                <a:cubicBezTo>
                  <a:pt x="87" y="114"/>
                  <a:pt x="86" y="108"/>
                  <a:pt x="84" y="111"/>
                </a:cubicBezTo>
                <a:cubicBezTo>
                  <a:pt x="84" y="109"/>
                  <a:pt x="87" y="109"/>
                  <a:pt x="85" y="107"/>
                </a:cubicBezTo>
                <a:cubicBezTo>
                  <a:pt x="88" y="109"/>
                  <a:pt x="88" y="109"/>
                  <a:pt x="88" y="109"/>
                </a:cubicBezTo>
                <a:cubicBezTo>
                  <a:pt x="88" y="95"/>
                  <a:pt x="86" y="83"/>
                  <a:pt x="82" y="70"/>
                </a:cubicBezTo>
                <a:cubicBezTo>
                  <a:pt x="84" y="66"/>
                  <a:pt x="79" y="58"/>
                  <a:pt x="77" y="49"/>
                </a:cubicBezTo>
                <a:cubicBezTo>
                  <a:pt x="73" y="45"/>
                  <a:pt x="71" y="37"/>
                  <a:pt x="65" y="37"/>
                </a:cubicBezTo>
                <a:cubicBezTo>
                  <a:pt x="67" y="36"/>
                  <a:pt x="67" y="36"/>
                  <a:pt x="67" y="36"/>
                </a:cubicBezTo>
                <a:cubicBezTo>
                  <a:pt x="63" y="30"/>
                  <a:pt x="58" y="24"/>
                  <a:pt x="52" y="18"/>
                </a:cubicBezTo>
                <a:cubicBezTo>
                  <a:pt x="49" y="15"/>
                  <a:pt x="47" y="17"/>
                  <a:pt x="43" y="15"/>
                </a:cubicBezTo>
                <a:cubicBezTo>
                  <a:pt x="44" y="14"/>
                  <a:pt x="44" y="14"/>
                  <a:pt x="44" y="14"/>
                </a:cubicBezTo>
                <a:cubicBezTo>
                  <a:pt x="40" y="12"/>
                  <a:pt x="38" y="14"/>
                  <a:pt x="35" y="15"/>
                </a:cubicBezTo>
                <a:cubicBezTo>
                  <a:pt x="33" y="13"/>
                  <a:pt x="32" y="14"/>
                  <a:pt x="30" y="11"/>
                </a:cubicBezTo>
                <a:cubicBezTo>
                  <a:pt x="33" y="12"/>
                  <a:pt x="37" y="11"/>
                  <a:pt x="40" y="10"/>
                </a:cubicBezTo>
                <a:cubicBezTo>
                  <a:pt x="36" y="6"/>
                  <a:pt x="29" y="8"/>
                  <a:pt x="28" y="5"/>
                </a:cubicBezTo>
                <a:cubicBezTo>
                  <a:pt x="24" y="2"/>
                  <a:pt x="21" y="2"/>
                  <a:pt x="20" y="4"/>
                </a:cubicBezTo>
                <a:cubicBezTo>
                  <a:pt x="20" y="3"/>
                  <a:pt x="18" y="2"/>
                  <a:pt x="20" y="1"/>
                </a:cubicBezTo>
                <a:cubicBezTo>
                  <a:pt x="17" y="1"/>
                  <a:pt x="15" y="0"/>
                  <a:pt x="13" y="1"/>
                </a:cubicBezTo>
                <a:cubicBezTo>
                  <a:pt x="13" y="1"/>
                  <a:pt x="14" y="1"/>
                  <a:pt x="15" y="2"/>
                </a:cubicBezTo>
                <a:cubicBezTo>
                  <a:pt x="13" y="3"/>
                  <a:pt x="10" y="2"/>
                  <a:pt x="10" y="5"/>
                </a:cubicBezTo>
                <a:cubicBezTo>
                  <a:pt x="11" y="5"/>
                  <a:pt x="12" y="4"/>
                  <a:pt x="13" y="5"/>
                </a:cubicBezTo>
                <a:cubicBezTo>
                  <a:pt x="12" y="7"/>
                  <a:pt x="7" y="6"/>
                  <a:pt x="6" y="4"/>
                </a:cubicBezTo>
                <a:cubicBezTo>
                  <a:pt x="5" y="2"/>
                  <a:pt x="10" y="2"/>
                  <a:pt x="8" y="0"/>
                </a:cubicBezTo>
                <a:cubicBezTo>
                  <a:pt x="6" y="1"/>
                  <a:pt x="3" y="2"/>
                  <a:pt x="0" y="3"/>
                </a:cubicBezTo>
                <a:cubicBezTo>
                  <a:pt x="2" y="3"/>
                  <a:pt x="4" y="4"/>
                  <a:pt x="3" y="6"/>
                </a:cubicBezTo>
                <a:cubicBezTo>
                  <a:pt x="6" y="5"/>
                  <a:pt x="6" y="5"/>
                  <a:pt x="6" y="5"/>
                </a:cubicBezTo>
                <a:cubicBezTo>
                  <a:pt x="5" y="7"/>
                  <a:pt x="5" y="7"/>
                  <a:pt x="5" y="7"/>
                </a:cubicBezTo>
                <a:cubicBezTo>
                  <a:pt x="11" y="8"/>
                  <a:pt x="14" y="10"/>
                  <a:pt x="19" y="11"/>
                </a:cubicBezTo>
                <a:cubicBezTo>
                  <a:pt x="18" y="8"/>
                  <a:pt x="18" y="8"/>
                  <a:pt x="18" y="8"/>
                </a:cubicBezTo>
                <a:cubicBezTo>
                  <a:pt x="21" y="9"/>
                  <a:pt x="25" y="8"/>
                  <a:pt x="27" y="11"/>
                </a:cubicBezTo>
                <a:cubicBezTo>
                  <a:pt x="25" y="11"/>
                  <a:pt x="26" y="13"/>
                  <a:pt x="25" y="14"/>
                </a:cubicBezTo>
                <a:cubicBezTo>
                  <a:pt x="26" y="14"/>
                  <a:pt x="27" y="13"/>
                  <a:pt x="28" y="14"/>
                </a:cubicBezTo>
                <a:cubicBezTo>
                  <a:pt x="26" y="16"/>
                  <a:pt x="26" y="16"/>
                  <a:pt x="26" y="16"/>
                </a:cubicBezTo>
                <a:cubicBezTo>
                  <a:pt x="29" y="14"/>
                  <a:pt x="34" y="19"/>
                  <a:pt x="35" y="19"/>
                </a:cubicBezTo>
                <a:cubicBezTo>
                  <a:pt x="34" y="20"/>
                  <a:pt x="34" y="20"/>
                  <a:pt x="34" y="20"/>
                </a:cubicBezTo>
                <a:cubicBezTo>
                  <a:pt x="37" y="23"/>
                  <a:pt x="35" y="17"/>
                  <a:pt x="37" y="19"/>
                </a:cubicBezTo>
                <a:cubicBezTo>
                  <a:pt x="39" y="21"/>
                  <a:pt x="36" y="23"/>
                  <a:pt x="37" y="26"/>
                </a:cubicBezTo>
                <a:cubicBezTo>
                  <a:pt x="41" y="28"/>
                  <a:pt x="49" y="31"/>
                  <a:pt x="50" y="37"/>
                </a:cubicBezTo>
                <a:cubicBezTo>
                  <a:pt x="53" y="40"/>
                  <a:pt x="57" y="43"/>
                  <a:pt x="61" y="45"/>
                </a:cubicBezTo>
                <a:cubicBezTo>
                  <a:pt x="63" y="48"/>
                  <a:pt x="57" y="47"/>
                  <a:pt x="61" y="49"/>
                </a:cubicBezTo>
                <a:cubicBezTo>
                  <a:pt x="59" y="49"/>
                  <a:pt x="59" y="51"/>
                  <a:pt x="58" y="51"/>
                </a:cubicBezTo>
                <a:cubicBezTo>
                  <a:pt x="59" y="51"/>
                  <a:pt x="61" y="57"/>
                  <a:pt x="62" y="53"/>
                </a:cubicBezTo>
                <a:cubicBezTo>
                  <a:pt x="64" y="58"/>
                  <a:pt x="66" y="63"/>
                  <a:pt x="68" y="68"/>
                </a:cubicBezTo>
                <a:cubicBezTo>
                  <a:pt x="67" y="67"/>
                  <a:pt x="64" y="67"/>
                  <a:pt x="64" y="68"/>
                </a:cubicBezTo>
                <a:cubicBezTo>
                  <a:pt x="67" y="70"/>
                  <a:pt x="69" y="75"/>
                  <a:pt x="69" y="80"/>
                </a:cubicBezTo>
                <a:cubicBezTo>
                  <a:pt x="71" y="79"/>
                  <a:pt x="71" y="78"/>
                  <a:pt x="73" y="78"/>
                </a:cubicBezTo>
                <a:cubicBezTo>
                  <a:pt x="74" y="79"/>
                  <a:pt x="75" y="80"/>
                  <a:pt x="75" y="81"/>
                </a:cubicBezTo>
                <a:cubicBezTo>
                  <a:pt x="73" y="82"/>
                  <a:pt x="69" y="82"/>
                  <a:pt x="69" y="87"/>
                </a:cubicBezTo>
                <a:cubicBezTo>
                  <a:pt x="65" y="86"/>
                  <a:pt x="69" y="79"/>
                  <a:pt x="65" y="82"/>
                </a:cubicBezTo>
                <a:cubicBezTo>
                  <a:pt x="62" y="80"/>
                  <a:pt x="61" y="73"/>
                  <a:pt x="62" y="71"/>
                </a:cubicBezTo>
                <a:cubicBezTo>
                  <a:pt x="58" y="68"/>
                  <a:pt x="62" y="74"/>
                  <a:pt x="59" y="74"/>
                </a:cubicBezTo>
                <a:cubicBezTo>
                  <a:pt x="60" y="77"/>
                  <a:pt x="62" y="78"/>
                  <a:pt x="63" y="83"/>
                </a:cubicBezTo>
                <a:cubicBezTo>
                  <a:pt x="65" y="83"/>
                  <a:pt x="65" y="81"/>
                  <a:pt x="66" y="83"/>
                </a:cubicBezTo>
                <a:cubicBezTo>
                  <a:pt x="70" y="88"/>
                  <a:pt x="64" y="90"/>
                  <a:pt x="64" y="91"/>
                </a:cubicBezTo>
                <a:cubicBezTo>
                  <a:pt x="63" y="89"/>
                  <a:pt x="63" y="89"/>
                  <a:pt x="63" y="89"/>
                </a:cubicBezTo>
                <a:cubicBezTo>
                  <a:pt x="62" y="92"/>
                  <a:pt x="65" y="93"/>
                  <a:pt x="65" y="96"/>
                </a:cubicBezTo>
                <a:cubicBezTo>
                  <a:pt x="61" y="98"/>
                  <a:pt x="64" y="91"/>
                  <a:pt x="61" y="90"/>
                </a:cubicBezTo>
                <a:cubicBezTo>
                  <a:pt x="58" y="93"/>
                  <a:pt x="58" y="93"/>
                  <a:pt x="58" y="93"/>
                </a:cubicBezTo>
                <a:cubicBezTo>
                  <a:pt x="58" y="98"/>
                  <a:pt x="62" y="94"/>
                  <a:pt x="61" y="99"/>
                </a:cubicBezTo>
                <a:cubicBezTo>
                  <a:pt x="60" y="99"/>
                  <a:pt x="60" y="99"/>
                  <a:pt x="60" y="99"/>
                </a:cubicBezTo>
                <a:cubicBezTo>
                  <a:pt x="61" y="102"/>
                  <a:pt x="61" y="102"/>
                  <a:pt x="61" y="102"/>
                </a:cubicBezTo>
                <a:cubicBezTo>
                  <a:pt x="62" y="102"/>
                  <a:pt x="65" y="101"/>
                  <a:pt x="64" y="98"/>
                </a:cubicBezTo>
                <a:cubicBezTo>
                  <a:pt x="69" y="100"/>
                  <a:pt x="65" y="101"/>
                  <a:pt x="66" y="105"/>
                </a:cubicBezTo>
                <a:cubicBezTo>
                  <a:pt x="69" y="107"/>
                  <a:pt x="66" y="103"/>
                  <a:pt x="68" y="103"/>
                </a:cubicBezTo>
                <a:cubicBezTo>
                  <a:pt x="71" y="103"/>
                  <a:pt x="71" y="106"/>
                  <a:pt x="71" y="108"/>
                </a:cubicBezTo>
                <a:cubicBezTo>
                  <a:pt x="72" y="112"/>
                  <a:pt x="69" y="110"/>
                  <a:pt x="67" y="112"/>
                </a:cubicBezTo>
                <a:cubicBezTo>
                  <a:pt x="67" y="111"/>
                  <a:pt x="66" y="108"/>
                  <a:pt x="68" y="108"/>
                </a:cubicBezTo>
                <a:cubicBezTo>
                  <a:pt x="65" y="104"/>
                  <a:pt x="63" y="111"/>
                  <a:pt x="61" y="108"/>
                </a:cubicBezTo>
                <a:cubicBezTo>
                  <a:pt x="60" y="111"/>
                  <a:pt x="63" y="111"/>
                  <a:pt x="63" y="113"/>
                </a:cubicBezTo>
                <a:cubicBezTo>
                  <a:pt x="64" y="112"/>
                  <a:pt x="66" y="113"/>
                  <a:pt x="67" y="112"/>
                </a:cubicBezTo>
                <a:cubicBezTo>
                  <a:pt x="74" y="118"/>
                  <a:pt x="62" y="117"/>
                  <a:pt x="63" y="123"/>
                </a:cubicBezTo>
                <a:cubicBezTo>
                  <a:pt x="68" y="121"/>
                  <a:pt x="70" y="131"/>
                  <a:pt x="74" y="126"/>
                </a:cubicBezTo>
                <a:cubicBezTo>
                  <a:pt x="75" y="128"/>
                  <a:pt x="76" y="129"/>
                  <a:pt x="76" y="131"/>
                </a:cubicBezTo>
                <a:cubicBezTo>
                  <a:pt x="73" y="129"/>
                  <a:pt x="73" y="134"/>
                  <a:pt x="71" y="131"/>
                </a:cubicBezTo>
                <a:cubicBezTo>
                  <a:pt x="71" y="133"/>
                  <a:pt x="71" y="133"/>
                  <a:pt x="71" y="133"/>
                </a:cubicBezTo>
                <a:cubicBezTo>
                  <a:pt x="67" y="130"/>
                  <a:pt x="67" y="130"/>
                  <a:pt x="67" y="130"/>
                </a:cubicBezTo>
                <a:cubicBezTo>
                  <a:pt x="65" y="132"/>
                  <a:pt x="63" y="136"/>
                  <a:pt x="62" y="138"/>
                </a:cubicBezTo>
                <a:cubicBezTo>
                  <a:pt x="63" y="141"/>
                  <a:pt x="65" y="137"/>
                  <a:pt x="65" y="140"/>
                </a:cubicBezTo>
                <a:cubicBezTo>
                  <a:pt x="64" y="139"/>
                  <a:pt x="63" y="141"/>
                  <a:pt x="63" y="143"/>
                </a:cubicBezTo>
                <a:cubicBezTo>
                  <a:pt x="64" y="140"/>
                  <a:pt x="67" y="143"/>
                  <a:pt x="67" y="145"/>
                </a:cubicBezTo>
                <a:cubicBezTo>
                  <a:pt x="68" y="148"/>
                  <a:pt x="65" y="151"/>
                  <a:pt x="64" y="151"/>
                </a:cubicBezTo>
                <a:cubicBezTo>
                  <a:pt x="62" y="147"/>
                  <a:pt x="62" y="147"/>
                  <a:pt x="62" y="147"/>
                </a:cubicBezTo>
                <a:cubicBezTo>
                  <a:pt x="64" y="150"/>
                  <a:pt x="61" y="148"/>
                  <a:pt x="61" y="151"/>
                </a:cubicBezTo>
                <a:cubicBezTo>
                  <a:pt x="63" y="152"/>
                  <a:pt x="66" y="153"/>
                  <a:pt x="68" y="154"/>
                </a:cubicBezTo>
                <a:cubicBezTo>
                  <a:pt x="68" y="156"/>
                  <a:pt x="66" y="158"/>
                  <a:pt x="67" y="158"/>
                </a:cubicBezTo>
                <a:cubicBezTo>
                  <a:pt x="65" y="155"/>
                  <a:pt x="65" y="155"/>
                  <a:pt x="65" y="155"/>
                </a:cubicBezTo>
                <a:cubicBezTo>
                  <a:pt x="65" y="159"/>
                  <a:pt x="60" y="156"/>
                  <a:pt x="61" y="160"/>
                </a:cubicBezTo>
                <a:cubicBezTo>
                  <a:pt x="64" y="162"/>
                  <a:pt x="64" y="162"/>
                  <a:pt x="64" y="162"/>
                </a:cubicBezTo>
                <a:cubicBezTo>
                  <a:pt x="63" y="162"/>
                  <a:pt x="62" y="163"/>
                  <a:pt x="61" y="162"/>
                </a:cubicBezTo>
                <a:cubicBezTo>
                  <a:pt x="63" y="163"/>
                  <a:pt x="63" y="165"/>
                  <a:pt x="63" y="166"/>
                </a:cubicBezTo>
                <a:cubicBezTo>
                  <a:pt x="62" y="167"/>
                  <a:pt x="62" y="167"/>
                  <a:pt x="62" y="167"/>
                </a:cubicBezTo>
                <a:cubicBezTo>
                  <a:pt x="63" y="169"/>
                  <a:pt x="66" y="171"/>
                  <a:pt x="63" y="173"/>
                </a:cubicBezTo>
                <a:cubicBezTo>
                  <a:pt x="67" y="171"/>
                  <a:pt x="63" y="171"/>
                  <a:pt x="65" y="168"/>
                </a:cubicBezTo>
                <a:cubicBezTo>
                  <a:pt x="67" y="166"/>
                  <a:pt x="67" y="171"/>
                  <a:pt x="68" y="172"/>
                </a:cubicBezTo>
                <a:cubicBezTo>
                  <a:pt x="64" y="171"/>
                  <a:pt x="67" y="176"/>
                  <a:pt x="67" y="179"/>
                </a:cubicBezTo>
                <a:cubicBezTo>
                  <a:pt x="66" y="180"/>
                  <a:pt x="65" y="181"/>
                  <a:pt x="64" y="182"/>
                </a:cubicBezTo>
                <a:cubicBezTo>
                  <a:pt x="67" y="183"/>
                  <a:pt x="67" y="183"/>
                  <a:pt x="67" y="183"/>
                </a:cubicBezTo>
                <a:cubicBezTo>
                  <a:pt x="62" y="184"/>
                  <a:pt x="68" y="188"/>
                  <a:pt x="66" y="190"/>
                </a:cubicBezTo>
                <a:cubicBezTo>
                  <a:pt x="65" y="189"/>
                  <a:pt x="63" y="189"/>
                  <a:pt x="62" y="191"/>
                </a:cubicBezTo>
                <a:cubicBezTo>
                  <a:pt x="66" y="188"/>
                  <a:pt x="67" y="195"/>
                  <a:pt x="69" y="194"/>
                </a:cubicBezTo>
                <a:cubicBezTo>
                  <a:pt x="68" y="199"/>
                  <a:pt x="64" y="193"/>
                  <a:pt x="62" y="194"/>
                </a:cubicBezTo>
                <a:cubicBezTo>
                  <a:pt x="65" y="197"/>
                  <a:pt x="60" y="199"/>
                  <a:pt x="63" y="201"/>
                </a:cubicBezTo>
                <a:cubicBezTo>
                  <a:pt x="65" y="198"/>
                  <a:pt x="66" y="202"/>
                  <a:pt x="67" y="202"/>
                </a:cubicBezTo>
                <a:cubicBezTo>
                  <a:pt x="67" y="206"/>
                  <a:pt x="66" y="202"/>
                  <a:pt x="64" y="204"/>
                </a:cubicBezTo>
                <a:cubicBezTo>
                  <a:pt x="65" y="206"/>
                  <a:pt x="68" y="209"/>
                  <a:pt x="69" y="206"/>
                </a:cubicBezTo>
                <a:cubicBezTo>
                  <a:pt x="68" y="208"/>
                  <a:pt x="71" y="211"/>
                  <a:pt x="69" y="214"/>
                </a:cubicBezTo>
                <a:cubicBezTo>
                  <a:pt x="67" y="215"/>
                  <a:pt x="68" y="209"/>
                  <a:pt x="66" y="210"/>
                </a:cubicBezTo>
                <a:cubicBezTo>
                  <a:pt x="66" y="216"/>
                  <a:pt x="72" y="213"/>
                  <a:pt x="73" y="219"/>
                </a:cubicBezTo>
                <a:cubicBezTo>
                  <a:pt x="74" y="217"/>
                  <a:pt x="78" y="219"/>
                  <a:pt x="79" y="221"/>
                </a:cubicBezTo>
                <a:cubicBezTo>
                  <a:pt x="78" y="228"/>
                  <a:pt x="78" y="219"/>
                  <a:pt x="75" y="221"/>
                </a:cubicBezTo>
                <a:cubicBezTo>
                  <a:pt x="75" y="223"/>
                  <a:pt x="75" y="223"/>
                  <a:pt x="75" y="223"/>
                </a:cubicBezTo>
                <a:cubicBezTo>
                  <a:pt x="71" y="227"/>
                  <a:pt x="69" y="216"/>
                  <a:pt x="66" y="219"/>
                </a:cubicBezTo>
                <a:cubicBezTo>
                  <a:pt x="67" y="222"/>
                  <a:pt x="67" y="222"/>
                  <a:pt x="67" y="222"/>
                </a:cubicBezTo>
                <a:cubicBezTo>
                  <a:pt x="66" y="221"/>
                  <a:pt x="64" y="220"/>
                  <a:pt x="63" y="222"/>
                </a:cubicBezTo>
                <a:cubicBezTo>
                  <a:pt x="65" y="222"/>
                  <a:pt x="63" y="228"/>
                  <a:pt x="64" y="228"/>
                </a:cubicBezTo>
                <a:cubicBezTo>
                  <a:pt x="66" y="229"/>
                  <a:pt x="63" y="226"/>
                  <a:pt x="65" y="226"/>
                </a:cubicBezTo>
                <a:cubicBezTo>
                  <a:pt x="66" y="229"/>
                  <a:pt x="69" y="231"/>
                  <a:pt x="68" y="235"/>
                </a:cubicBezTo>
                <a:cubicBezTo>
                  <a:pt x="66" y="232"/>
                  <a:pt x="65" y="236"/>
                  <a:pt x="63" y="235"/>
                </a:cubicBezTo>
                <a:cubicBezTo>
                  <a:pt x="62" y="237"/>
                  <a:pt x="66" y="235"/>
                  <a:pt x="65" y="238"/>
                </a:cubicBezTo>
                <a:cubicBezTo>
                  <a:pt x="63" y="238"/>
                  <a:pt x="63" y="238"/>
                  <a:pt x="63" y="238"/>
                </a:cubicBezTo>
                <a:cubicBezTo>
                  <a:pt x="63" y="249"/>
                  <a:pt x="63" y="263"/>
                  <a:pt x="68" y="273"/>
                </a:cubicBezTo>
                <a:cubicBezTo>
                  <a:pt x="66" y="274"/>
                  <a:pt x="65" y="278"/>
                  <a:pt x="64" y="284"/>
                </a:cubicBezTo>
                <a:cubicBezTo>
                  <a:pt x="65" y="281"/>
                  <a:pt x="66" y="283"/>
                  <a:pt x="66" y="285"/>
                </a:cubicBezTo>
                <a:cubicBezTo>
                  <a:pt x="64" y="287"/>
                  <a:pt x="64" y="287"/>
                  <a:pt x="64" y="287"/>
                </a:cubicBezTo>
                <a:cubicBezTo>
                  <a:pt x="62" y="291"/>
                  <a:pt x="65" y="295"/>
                  <a:pt x="66" y="298"/>
                </a:cubicBezTo>
                <a:cubicBezTo>
                  <a:pt x="65" y="299"/>
                  <a:pt x="65" y="299"/>
                  <a:pt x="64" y="299"/>
                </a:cubicBezTo>
                <a:cubicBezTo>
                  <a:pt x="62" y="302"/>
                  <a:pt x="65" y="302"/>
                  <a:pt x="66" y="303"/>
                </a:cubicBezTo>
                <a:cubicBezTo>
                  <a:pt x="64" y="305"/>
                  <a:pt x="64" y="305"/>
                  <a:pt x="64" y="305"/>
                </a:cubicBezTo>
                <a:cubicBezTo>
                  <a:pt x="66" y="305"/>
                  <a:pt x="66" y="305"/>
                  <a:pt x="66" y="305"/>
                </a:cubicBezTo>
                <a:cubicBezTo>
                  <a:pt x="67" y="308"/>
                  <a:pt x="67" y="312"/>
                  <a:pt x="64" y="312"/>
                </a:cubicBezTo>
                <a:cubicBezTo>
                  <a:pt x="64" y="313"/>
                  <a:pt x="65" y="314"/>
                  <a:pt x="66" y="313"/>
                </a:cubicBezTo>
                <a:cubicBezTo>
                  <a:pt x="64" y="315"/>
                  <a:pt x="64" y="323"/>
                  <a:pt x="65" y="329"/>
                </a:cubicBezTo>
                <a:cubicBezTo>
                  <a:pt x="66" y="326"/>
                  <a:pt x="67" y="326"/>
                  <a:pt x="68" y="326"/>
                </a:cubicBezTo>
                <a:cubicBezTo>
                  <a:pt x="72" y="327"/>
                  <a:pt x="68" y="327"/>
                  <a:pt x="70" y="329"/>
                </a:cubicBezTo>
                <a:cubicBezTo>
                  <a:pt x="69" y="329"/>
                  <a:pt x="67" y="332"/>
                  <a:pt x="66" y="329"/>
                </a:cubicBezTo>
                <a:cubicBezTo>
                  <a:pt x="62" y="336"/>
                  <a:pt x="66" y="346"/>
                  <a:pt x="65" y="355"/>
                </a:cubicBezTo>
                <a:cubicBezTo>
                  <a:pt x="66" y="357"/>
                  <a:pt x="66" y="356"/>
                  <a:pt x="67" y="357"/>
                </a:cubicBezTo>
                <a:cubicBezTo>
                  <a:pt x="64" y="363"/>
                  <a:pt x="68" y="369"/>
                  <a:pt x="67" y="376"/>
                </a:cubicBezTo>
                <a:cubicBezTo>
                  <a:pt x="68" y="374"/>
                  <a:pt x="72" y="376"/>
                  <a:pt x="72" y="379"/>
                </a:cubicBezTo>
                <a:cubicBezTo>
                  <a:pt x="75" y="383"/>
                  <a:pt x="69" y="381"/>
                  <a:pt x="67" y="384"/>
                </a:cubicBezTo>
                <a:cubicBezTo>
                  <a:pt x="69" y="386"/>
                  <a:pt x="69" y="389"/>
                  <a:pt x="69" y="390"/>
                </a:cubicBezTo>
                <a:cubicBezTo>
                  <a:pt x="69" y="390"/>
                  <a:pt x="69" y="390"/>
                  <a:pt x="69" y="390"/>
                </a:cubicBezTo>
                <a:cubicBezTo>
                  <a:pt x="70" y="392"/>
                  <a:pt x="71" y="395"/>
                  <a:pt x="70" y="398"/>
                </a:cubicBezTo>
                <a:cubicBezTo>
                  <a:pt x="70" y="397"/>
                  <a:pt x="70" y="397"/>
                  <a:pt x="70" y="397"/>
                </a:cubicBezTo>
                <a:cubicBezTo>
                  <a:pt x="70" y="399"/>
                  <a:pt x="69" y="402"/>
                  <a:pt x="69" y="404"/>
                </a:cubicBezTo>
                <a:cubicBezTo>
                  <a:pt x="72" y="404"/>
                  <a:pt x="71" y="410"/>
                  <a:pt x="73" y="411"/>
                </a:cubicBezTo>
                <a:cubicBezTo>
                  <a:pt x="73" y="411"/>
                  <a:pt x="73" y="411"/>
                  <a:pt x="72" y="411"/>
                </a:cubicBezTo>
                <a:cubicBezTo>
                  <a:pt x="75" y="411"/>
                  <a:pt x="75" y="411"/>
                  <a:pt x="75" y="411"/>
                </a:cubicBezTo>
                <a:cubicBezTo>
                  <a:pt x="74" y="415"/>
                  <a:pt x="74" y="415"/>
                  <a:pt x="74" y="415"/>
                </a:cubicBezTo>
                <a:cubicBezTo>
                  <a:pt x="73" y="415"/>
                  <a:pt x="72" y="415"/>
                  <a:pt x="71" y="413"/>
                </a:cubicBezTo>
                <a:cubicBezTo>
                  <a:pt x="70" y="418"/>
                  <a:pt x="73" y="415"/>
                  <a:pt x="75" y="417"/>
                </a:cubicBezTo>
                <a:cubicBezTo>
                  <a:pt x="77" y="420"/>
                  <a:pt x="75" y="420"/>
                  <a:pt x="74" y="421"/>
                </a:cubicBezTo>
                <a:cubicBezTo>
                  <a:pt x="73" y="420"/>
                  <a:pt x="74" y="419"/>
                  <a:pt x="74" y="418"/>
                </a:cubicBezTo>
                <a:cubicBezTo>
                  <a:pt x="72" y="417"/>
                  <a:pt x="74" y="420"/>
                  <a:pt x="72" y="421"/>
                </a:cubicBezTo>
                <a:cubicBezTo>
                  <a:pt x="72" y="421"/>
                  <a:pt x="75" y="421"/>
                  <a:pt x="75" y="424"/>
                </a:cubicBezTo>
                <a:cubicBezTo>
                  <a:pt x="75" y="426"/>
                  <a:pt x="77" y="430"/>
                  <a:pt x="75" y="430"/>
                </a:cubicBezTo>
                <a:cubicBezTo>
                  <a:pt x="76" y="431"/>
                  <a:pt x="76" y="433"/>
                  <a:pt x="78" y="434"/>
                </a:cubicBezTo>
                <a:cubicBezTo>
                  <a:pt x="78" y="433"/>
                  <a:pt x="78" y="430"/>
                  <a:pt x="79" y="429"/>
                </a:cubicBezTo>
                <a:cubicBezTo>
                  <a:pt x="80" y="430"/>
                  <a:pt x="81" y="433"/>
                  <a:pt x="80" y="434"/>
                </a:cubicBezTo>
                <a:cubicBezTo>
                  <a:pt x="79" y="433"/>
                  <a:pt x="79" y="433"/>
                  <a:pt x="79" y="433"/>
                </a:cubicBezTo>
                <a:cubicBezTo>
                  <a:pt x="80" y="434"/>
                  <a:pt x="81" y="438"/>
                  <a:pt x="82" y="435"/>
                </a:cubicBezTo>
                <a:cubicBezTo>
                  <a:pt x="80" y="439"/>
                  <a:pt x="80" y="439"/>
                  <a:pt x="80" y="439"/>
                </a:cubicBezTo>
                <a:cubicBezTo>
                  <a:pt x="82" y="440"/>
                  <a:pt x="83" y="443"/>
                  <a:pt x="85" y="445"/>
                </a:cubicBezTo>
                <a:cubicBezTo>
                  <a:pt x="83" y="446"/>
                  <a:pt x="79" y="445"/>
                  <a:pt x="81" y="450"/>
                </a:cubicBezTo>
                <a:cubicBezTo>
                  <a:pt x="83" y="451"/>
                  <a:pt x="84" y="452"/>
                  <a:pt x="85" y="453"/>
                </a:cubicBezTo>
                <a:cubicBezTo>
                  <a:pt x="87" y="455"/>
                  <a:pt x="87" y="456"/>
                  <a:pt x="86" y="457"/>
                </a:cubicBezTo>
                <a:cubicBezTo>
                  <a:pt x="90" y="465"/>
                  <a:pt x="96" y="458"/>
                  <a:pt x="99" y="464"/>
                </a:cubicBezTo>
                <a:cubicBezTo>
                  <a:pt x="95" y="465"/>
                  <a:pt x="96" y="466"/>
                  <a:pt x="97" y="469"/>
                </a:cubicBezTo>
                <a:cubicBezTo>
                  <a:pt x="98" y="468"/>
                  <a:pt x="99" y="468"/>
                  <a:pt x="100" y="469"/>
                </a:cubicBezTo>
                <a:cubicBezTo>
                  <a:pt x="100" y="467"/>
                  <a:pt x="97" y="469"/>
                  <a:pt x="97" y="466"/>
                </a:cubicBezTo>
                <a:cubicBezTo>
                  <a:pt x="98" y="464"/>
                  <a:pt x="99" y="467"/>
                  <a:pt x="101" y="467"/>
                </a:cubicBezTo>
                <a:cubicBezTo>
                  <a:pt x="100" y="476"/>
                  <a:pt x="113" y="480"/>
                  <a:pt x="118" y="487"/>
                </a:cubicBezTo>
                <a:cubicBezTo>
                  <a:pt x="120" y="483"/>
                  <a:pt x="122" y="488"/>
                  <a:pt x="124" y="488"/>
                </a:cubicBezTo>
                <a:cubicBezTo>
                  <a:pt x="123" y="490"/>
                  <a:pt x="125" y="490"/>
                  <a:pt x="127" y="491"/>
                </a:cubicBezTo>
                <a:cubicBezTo>
                  <a:pt x="127" y="492"/>
                  <a:pt x="126" y="494"/>
                  <a:pt x="125" y="495"/>
                </a:cubicBezTo>
                <a:cubicBezTo>
                  <a:pt x="124" y="492"/>
                  <a:pt x="124" y="492"/>
                  <a:pt x="124" y="492"/>
                </a:cubicBezTo>
                <a:cubicBezTo>
                  <a:pt x="123" y="488"/>
                  <a:pt x="118" y="494"/>
                  <a:pt x="117" y="492"/>
                </a:cubicBezTo>
                <a:cubicBezTo>
                  <a:pt x="120" y="494"/>
                  <a:pt x="114" y="493"/>
                  <a:pt x="115" y="496"/>
                </a:cubicBezTo>
                <a:cubicBezTo>
                  <a:pt x="113" y="498"/>
                  <a:pt x="113" y="498"/>
                  <a:pt x="113" y="498"/>
                </a:cubicBezTo>
                <a:cubicBezTo>
                  <a:pt x="110" y="500"/>
                  <a:pt x="113" y="499"/>
                  <a:pt x="109" y="502"/>
                </a:cubicBezTo>
                <a:cubicBezTo>
                  <a:pt x="107" y="504"/>
                  <a:pt x="107" y="500"/>
                  <a:pt x="108" y="500"/>
                </a:cubicBezTo>
                <a:cubicBezTo>
                  <a:pt x="105" y="500"/>
                  <a:pt x="103" y="502"/>
                  <a:pt x="102" y="504"/>
                </a:cubicBezTo>
                <a:cubicBezTo>
                  <a:pt x="102" y="504"/>
                  <a:pt x="102" y="504"/>
                  <a:pt x="102" y="505"/>
                </a:cubicBezTo>
                <a:cubicBezTo>
                  <a:pt x="102" y="505"/>
                  <a:pt x="102" y="505"/>
                  <a:pt x="101" y="505"/>
                </a:cubicBezTo>
                <a:cubicBezTo>
                  <a:pt x="101" y="506"/>
                  <a:pt x="100" y="507"/>
                  <a:pt x="99" y="507"/>
                </a:cubicBezTo>
                <a:cubicBezTo>
                  <a:pt x="99" y="507"/>
                  <a:pt x="99" y="507"/>
                  <a:pt x="99" y="507"/>
                </a:cubicBezTo>
                <a:cubicBezTo>
                  <a:pt x="100" y="506"/>
                  <a:pt x="100" y="505"/>
                  <a:pt x="101" y="505"/>
                </a:cubicBezTo>
                <a:cubicBezTo>
                  <a:pt x="100" y="505"/>
                  <a:pt x="99" y="506"/>
                  <a:pt x="99" y="507"/>
                </a:cubicBezTo>
                <a:cubicBezTo>
                  <a:pt x="98" y="506"/>
                  <a:pt x="98" y="507"/>
                  <a:pt x="98" y="507"/>
                </a:cubicBezTo>
                <a:cubicBezTo>
                  <a:pt x="97" y="508"/>
                  <a:pt x="97" y="508"/>
                  <a:pt x="96" y="509"/>
                </a:cubicBezTo>
                <a:cubicBezTo>
                  <a:pt x="95" y="506"/>
                  <a:pt x="95" y="506"/>
                  <a:pt x="95" y="506"/>
                </a:cubicBezTo>
                <a:cubicBezTo>
                  <a:pt x="93" y="508"/>
                  <a:pt x="92" y="514"/>
                  <a:pt x="93" y="514"/>
                </a:cubicBezTo>
                <a:cubicBezTo>
                  <a:pt x="86" y="520"/>
                  <a:pt x="83" y="531"/>
                  <a:pt x="82" y="535"/>
                </a:cubicBezTo>
                <a:cubicBezTo>
                  <a:pt x="83" y="534"/>
                  <a:pt x="82" y="534"/>
                  <a:pt x="82" y="535"/>
                </a:cubicBezTo>
                <a:cubicBezTo>
                  <a:pt x="81" y="537"/>
                  <a:pt x="82" y="540"/>
                  <a:pt x="81" y="540"/>
                </a:cubicBezTo>
                <a:cubicBezTo>
                  <a:pt x="81" y="542"/>
                  <a:pt x="79" y="541"/>
                  <a:pt x="77" y="544"/>
                </a:cubicBezTo>
                <a:cubicBezTo>
                  <a:pt x="77" y="544"/>
                  <a:pt x="78" y="545"/>
                  <a:pt x="79" y="545"/>
                </a:cubicBezTo>
                <a:cubicBezTo>
                  <a:pt x="74" y="549"/>
                  <a:pt x="76" y="558"/>
                  <a:pt x="72" y="564"/>
                </a:cubicBezTo>
                <a:cubicBezTo>
                  <a:pt x="72" y="563"/>
                  <a:pt x="71" y="562"/>
                  <a:pt x="71" y="561"/>
                </a:cubicBezTo>
                <a:cubicBezTo>
                  <a:pt x="70" y="567"/>
                  <a:pt x="70" y="572"/>
                  <a:pt x="71" y="577"/>
                </a:cubicBezTo>
                <a:cubicBezTo>
                  <a:pt x="70" y="576"/>
                  <a:pt x="69" y="576"/>
                  <a:pt x="69" y="575"/>
                </a:cubicBezTo>
                <a:cubicBezTo>
                  <a:pt x="68" y="579"/>
                  <a:pt x="68" y="583"/>
                  <a:pt x="70" y="585"/>
                </a:cubicBezTo>
                <a:cubicBezTo>
                  <a:pt x="71" y="583"/>
                  <a:pt x="69" y="585"/>
                  <a:pt x="69" y="583"/>
                </a:cubicBezTo>
                <a:cubicBezTo>
                  <a:pt x="71" y="581"/>
                  <a:pt x="72" y="586"/>
                  <a:pt x="71" y="588"/>
                </a:cubicBezTo>
                <a:cubicBezTo>
                  <a:pt x="71" y="588"/>
                  <a:pt x="71" y="588"/>
                  <a:pt x="71" y="588"/>
                </a:cubicBezTo>
                <a:cubicBezTo>
                  <a:pt x="70" y="592"/>
                  <a:pt x="71" y="592"/>
                  <a:pt x="71" y="595"/>
                </a:cubicBezTo>
                <a:cubicBezTo>
                  <a:pt x="69" y="597"/>
                  <a:pt x="70" y="593"/>
                  <a:pt x="69" y="594"/>
                </a:cubicBezTo>
                <a:cubicBezTo>
                  <a:pt x="65" y="594"/>
                  <a:pt x="66" y="602"/>
                  <a:pt x="65" y="603"/>
                </a:cubicBezTo>
                <a:cubicBezTo>
                  <a:pt x="66" y="604"/>
                  <a:pt x="66" y="605"/>
                  <a:pt x="67" y="605"/>
                </a:cubicBezTo>
                <a:cubicBezTo>
                  <a:pt x="68" y="608"/>
                  <a:pt x="65" y="606"/>
                  <a:pt x="65" y="608"/>
                </a:cubicBezTo>
                <a:cubicBezTo>
                  <a:pt x="70" y="616"/>
                  <a:pt x="70" y="616"/>
                  <a:pt x="70" y="616"/>
                </a:cubicBezTo>
                <a:cubicBezTo>
                  <a:pt x="69" y="616"/>
                  <a:pt x="67" y="618"/>
                  <a:pt x="66" y="616"/>
                </a:cubicBezTo>
                <a:cubicBezTo>
                  <a:pt x="66" y="622"/>
                  <a:pt x="70" y="626"/>
                  <a:pt x="71" y="629"/>
                </a:cubicBezTo>
                <a:cubicBezTo>
                  <a:pt x="71" y="631"/>
                  <a:pt x="72" y="637"/>
                  <a:pt x="72" y="639"/>
                </a:cubicBezTo>
                <a:cubicBezTo>
                  <a:pt x="70" y="639"/>
                  <a:pt x="72" y="637"/>
                  <a:pt x="71" y="636"/>
                </a:cubicBezTo>
                <a:cubicBezTo>
                  <a:pt x="68" y="639"/>
                  <a:pt x="68" y="639"/>
                  <a:pt x="68" y="639"/>
                </a:cubicBezTo>
                <a:cubicBezTo>
                  <a:pt x="68" y="635"/>
                  <a:pt x="65" y="640"/>
                  <a:pt x="64" y="637"/>
                </a:cubicBezTo>
                <a:cubicBezTo>
                  <a:pt x="65" y="641"/>
                  <a:pt x="63" y="648"/>
                  <a:pt x="62" y="653"/>
                </a:cubicBezTo>
                <a:cubicBezTo>
                  <a:pt x="66" y="650"/>
                  <a:pt x="64" y="659"/>
                  <a:pt x="68" y="659"/>
                </a:cubicBezTo>
                <a:cubicBezTo>
                  <a:pt x="68" y="664"/>
                  <a:pt x="65" y="661"/>
                  <a:pt x="64" y="664"/>
                </a:cubicBezTo>
                <a:cubicBezTo>
                  <a:pt x="65" y="669"/>
                  <a:pt x="64" y="675"/>
                  <a:pt x="64" y="680"/>
                </a:cubicBezTo>
                <a:cubicBezTo>
                  <a:pt x="64" y="680"/>
                  <a:pt x="64" y="680"/>
                  <a:pt x="64" y="680"/>
                </a:cubicBezTo>
                <a:cubicBezTo>
                  <a:pt x="65" y="684"/>
                  <a:pt x="64" y="692"/>
                  <a:pt x="67" y="697"/>
                </a:cubicBezTo>
                <a:cubicBezTo>
                  <a:pt x="66" y="697"/>
                  <a:pt x="66" y="697"/>
                  <a:pt x="65" y="696"/>
                </a:cubicBezTo>
                <a:cubicBezTo>
                  <a:pt x="64" y="701"/>
                  <a:pt x="70" y="697"/>
                  <a:pt x="68" y="703"/>
                </a:cubicBezTo>
                <a:cubicBezTo>
                  <a:pt x="66" y="701"/>
                  <a:pt x="66" y="701"/>
                  <a:pt x="66" y="701"/>
                </a:cubicBezTo>
                <a:cubicBezTo>
                  <a:pt x="68" y="705"/>
                  <a:pt x="64" y="708"/>
                  <a:pt x="67" y="712"/>
                </a:cubicBezTo>
                <a:cubicBezTo>
                  <a:pt x="66" y="713"/>
                  <a:pt x="66" y="712"/>
                  <a:pt x="65" y="711"/>
                </a:cubicBezTo>
                <a:cubicBezTo>
                  <a:pt x="66" y="715"/>
                  <a:pt x="66" y="719"/>
                  <a:pt x="69" y="722"/>
                </a:cubicBezTo>
                <a:cubicBezTo>
                  <a:pt x="67" y="723"/>
                  <a:pt x="66" y="722"/>
                  <a:pt x="66" y="721"/>
                </a:cubicBezTo>
                <a:cubicBezTo>
                  <a:pt x="64" y="725"/>
                  <a:pt x="69" y="725"/>
                  <a:pt x="68" y="728"/>
                </a:cubicBezTo>
                <a:cubicBezTo>
                  <a:pt x="68" y="729"/>
                  <a:pt x="66" y="731"/>
                  <a:pt x="66" y="731"/>
                </a:cubicBezTo>
                <a:cubicBezTo>
                  <a:pt x="68" y="732"/>
                  <a:pt x="68" y="738"/>
                  <a:pt x="69" y="739"/>
                </a:cubicBezTo>
                <a:cubicBezTo>
                  <a:pt x="67" y="740"/>
                  <a:pt x="67" y="741"/>
                  <a:pt x="66" y="744"/>
                </a:cubicBezTo>
                <a:cubicBezTo>
                  <a:pt x="67" y="763"/>
                  <a:pt x="67" y="782"/>
                  <a:pt x="71" y="801"/>
                </a:cubicBezTo>
                <a:cubicBezTo>
                  <a:pt x="67" y="804"/>
                  <a:pt x="68" y="796"/>
                  <a:pt x="66" y="798"/>
                </a:cubicBezTo>
                <a:cubicBezTo>
                  <a:pt x="69" y="798"/>
                  <a:pt x="67" y="802"/>
                  <a:pt x="68" y="807"/>
                </a:cubicBezTo>
                <a:cubicBezTo>
                  <a:pt x="68" y="807"/>
                  <a:pt x="68" y="807"/>
                  <a:pt x="68" y="807"/>
                </a:cubicBezTo>
                <a:cubicBezTo>
                  <a:pt x="69" y="810"/>
                  <a:pt x="67" y="811"/>
                  <a:pt x="68" y="814"/>
                </a:cubicBezTo>
                <a:cubicBezTo>
                  <a:pt x="69" y="814"/>
                  <a:pt x="69" y="814"/>
                  <a:pt x="69" y="814"/>
                </a:cubicBezTo>
                <a:cubicBezTo>
                  <a:pt x="71" y="816"/>
                  <a:pt x="65" y="820"/>
                  <a:pt x="69" y="821"/>
                </a:cubicBezTo>
                <a:cubicBezTo>
                  <a:pt x="67" y="824"/>
                  <a:pt x="67" y="824"/>
                  <a:pt x="67" y="824"/>
                </a:cubicBezTo>
                <a:cubicBezTo>
                  <a:pt x="70" y="826"/>
                  <a:pt x="66" y="828"/>
                  <a:pt x="69" y="831"/>
                </a:cubicBezTo>
                <a:cubicBezTo>
                  <a:pt x="68" y="831"/>
                  <a:pt x="68" y="831"/>
                  <a:pt x="68" y="831"/>
                </a:cubicBezTo>
                <a:cubicBezTo>
                  <a:pt x="67" y="836"/>
                  <a:pt x="72" y="840"/>
                  <a:pt x="70" y="842"/>
                </a:cubicBezTo>
                <a:cubicBezTo>
                  <a:pt x="70" y="846"/>
                  <a:pt x="71" y="850"/>
                  <a:pt x="74" y="851"/>
                </a:cubicBezTo>
                <a:cubicBezTo>
                  <a:pt x="73" y="852"/>
                  <a:pt x="71" y="852"/>
                  <a:pt x="70" y="851"/>
                </a:cubicBezTo>
                <a:cubicBezTo>
                  <a:pt x="72" y="865"/>
                  <a:pt x="72" y="882"/>
                  <a:pt x="76" y="895"/>
                </a:cubicBezTo>
                <a:cubicBezTo>
                  <a:pt x="76" y="895"/>
                  <a:pt x="75" y="894"/>
                  <a:pt x="75" y="894"/>
                </a:cubicBezTo>
                <a:cubicBezTo>
                  <a:pt x="78" y="902"/>
                  <a:pt x="72" y="911"/>
                  <a:pt x="78" y="917"/>
                </a:cubicBezTo>
                <a:cubicBezTo>
                  <a:pt x="80" y="919"/>
                  <a:pt x="80" y="919"/>
                  <a:pt x="80" y="919"/>
                </a:cubicBezTo>
                <a:cubicBezTo>
                  <a:pt x="80" y="921"/>
                  <a:pt x="78" y="920"/>
                  <a:pt x="77" y="922"/>
                </a:cubicBezTo>
                <a:cubicBezTo>
                  <a:pt x="79" y="923"/>
                  <a:pt x="78" y="929"/>
                  <a:pt x="80" y="930"/>
                </a:cubicBezTo>
                <a:cubicBezTo>
                  <a:pt x="79" y="931"/>
                  <a:pt x="78" y="930"/>
                  <a:pt x="78" y="930"/>
                </a:cubicBezTo>
                <a:cubicBezTo>
                  <a:pt x="77" y="934"/>
                  <a:pt x="81" y="938"/>
                  <a:pt x="80" y="941"/>
                </a:cubicBezTo>
                <a:cubicBezTo>
                  <a:pt x="79" y="940"/>
                  <a:pt x="79" y="940"/>
                  <a:pt x="79" y="940"/>
                </a:cubicBezTo>
                <a:cubicBezTo>
                  <a:pt x="76" y="960"/>
                  <a:pt x="70" y="982"/>
                  <a:pt x="66" y="997"/>
                </a:cubicBezTo>
                <a:cubicBezTo>
                  <a:pt x="65" y="1001"/>
                  <a:pt x="62" y="997"/>
                  <a:pt x="62" y="999"/>
                </a:cubicBezTo>
                <a:cubicBezTo>
                  <a:pt x="57" y="1015"/>
                  <a:pt x="37" y="1021"/>
                  <a:pt x="27" y="1033"/>
                </a:cubicBezTo>
                <a:cubicBezTo>
                  <a:pt x="17" y="1039"/>
                  <a:pt x="14" y="1047"/>
                  <a:pt x="14" y="1048"/>
                </a:cubicBezTo>
                <a:cubicBezTo>
                  <a:pt x="44" y="1037"/>
                  <a:pt x="69" y="1023"/>
                  <a:pt x="86" y="993"/>
                </a:cubicBezTo>
                <a:cubicBezTo>
                  <a:pt x="89" y="983"/>
                  <a:pt x="91" y="969"/>
                  <a:pt x="93" y="959"/>
                </a:cubicBezTo>
                <a:cubicBezTo>
                  <a:pt x="92" y="922"/>
                  <a:pt x="97" y="888"/>
                  <a:pt x="93" y="852"/>
                </a:cubicBezTo>
                <a:cubicBezTo>
                  <a:pt x="92" y="854"/>
                  <a:pt x="91" y="852"/>
                  <a:pt x="90" y="850"/>
                </a:cubicBezTo>
                <a:cubicBezTo>
                  <a:pt x="91" y="849"/>
                  <a:pt x="91" y="849"/>
                  <a:pt x="91" y="849"/>
                </a:cubicBezTo>
                <a:cubicBezTo>
                  <a:pt x="89" y="847"/>
                  <a:pt x="89" y="847"/>
                  <a:pt x="89" y="847"/>
                </a:cubicBezTo>
                <a:cubicBezTo>
                  <a:pt x="88" y="844"/>
                  <a:pt x="91" y="845"/>
                  <a:pt x="91" y="847"/>
                </a:cubicBezTo>
                <a:cubicBezTo>
                  <a:pt x="91" y="833"/>
                  <a:pt x="90" y="820"/>
                  <a:pt x="90" y="807"/>
                </a:cubicBezTo>
                <a:cubicBezTo>
                  <a:pt x="87" y="806"/>
                  <a:pt x="89" y="799"/>
                  <a:pt x="86" y="799"/>
                </a:cubicBezTo>
                <a:cubicBezTo>
                  <a:pt x="87" y="798"/>
                  <a:pt x="87" y="799"/>
                  <a:pt x="87" y="799"/>
                </a:cubicBezTo>
                <a:cubicBezTo>
                  <a:pt x="85" y="790"/>
                  <a:pt x="85" y="789"/>
                  <a:pt x="89" y="780"/>
                </a:cubicBezTo>
                <a:cubicBezTo>
                  <a:pt x="90" y="743"/>
                  <a:pt x="86" y="707"/>
                  <a:pt x="87" y="671"/>
                </a:cubicBezTo>
                <a:cubicBezTo>
                  <a:pt x="87" y="635"/>
                  <a:pt x="87" y="600"/>
                  <a:pt x="97" y="566"/>
                </a:cubicBezTo>
                <a:cubicBezTo>
                  <a:pt x="94" y="559"/>
                  <a:pt x="99" y="553"/>
                  <a:pt x="97" y="545"/>
                </a:cubicBezTo>
                <a:cubicBezTo>
                  <a:pt x="99" y="546"/>
                  <a:pt x="99" y="546"/>
                  <a:pt x="99" y="546"/>
                </a:cubicBezTo>
                <a:cubicBezTo>
                  <a:pt x="99" y="540"/>
                  <a:pt x="102" y="540"/>
                  <a:pt x="107" y="535"/>
                </a:cubicBezTo>
                <a:cubicBezTo>
                  <a:pt x="105" y="534"/>
                  <a:pt x="108" y="532"/>
                  <a:pt x="105" y="532"/>
                </a:cubicBezTo>
                <a:cubicBezTo>
                  <a:pt x="104" y="528"/>
                  <a:pt x="110" y="530"/>
                  <a:pt x="110" y="527"/>
                </a:cubicBezTo>
                <a:cubicBezTo>
                  <a:pt x="111" y="528"/>
                  <a:pt x="109" y="526"/>
                  <a:pt x="110" y="526"/>
                </a:cubicBezTo>
                <a:cubicBezTo>
                  <a:pt x="112" y="519"/>
                  <a:pt x="110" y="528"/>
                  <a:pt x="118" y="524"/>
                </a:cubicBezTo>
                <a:cubicBezTo>
                  <a:pt x="126" y="515"/>
                  <a:pt x="141" y="507"/>
                  <a:pt x="156" y="507"/>
                </a:cubicBezTo>
                <a:cubicBezTo>
                  <a:pt x="155" y="508"/>
                  <a:pt x="155" y="505"/>
                  <a:pt x="156" y="505"/>
                </a:cubicBezTo>
                <a:cubicBezTo>
                  <a:pt x="158" y="509"/>
                  <a:pt x="161" y="503"/>
                  <a:pt x="164" y="505"/>
                </a:cubicBezTo>
                <a:cubicBezTo>
                  <a:pt x="164" y="506"/>
                  <a:pt x="162" y="506"/>
                  <a:pt x="162" y="507"/>
                </a:cubicBezTo>
                <a:cubicBezTo>
                  <a:pt x="164" y="507"/>
                  <a:pt x="164" y="507"/>
                  <a:pt x="164" y="507"/>
                </a:cubicBezTo>
                <a:cubicBezTo>
                  <a:pt x="164" y="507"/>
                  <a:pt x="164" y="507"/>
                  <a:pt x="164" y="507"/>
                </a:cubicBezTo>
                <a:cubicBezTo>
                  <a:pt x="164" y="507"/>
                  <a:pt x="164" y="507"/>
                  <a:pt x="164" y="507"/>
                </a:cubicBezTo>
                <a:cubicBezTo>
                  <a:pt x="164" y="507"/>
                  <a:pt x="164" y="507"/>
                  <a:pt x="164" y="507"/>
                </a:cubicBezTo>
                <a:cubicBezTo>
                  <a:pt x="164" y="507"/>
                  <a:pt x="164" y="507"/>
                  <a:pt x="164" y="507"/>
                </a:cubicBezTo>
                <a:cubicBezTo>
                  <a:pt x="165" y="494"/>
                  <a:pt x="163" y="536"/>
                  <a:pt x="166" y="478"/>
                </a:cubicBezTo>
                <a:close/>
                <a:moveTo>
                  <a:pt x="96" y="512"/>
                </a:moveTo>
                <a:cubicBezTo>
                  <a:pt x="96" y="512"/>
                  <a:pt x="96" y="511"/>
                  <a:pt x="97" y="511"/>
                </a:cubicBezTo>
                <a:cubicBezTo>
                  <a:pt x="96" y="511"/>
                  <a:pt x="96" y="512"/>
                  <a:pt x="96" y="512"/>
                </a:cubicBezTo>
                <a:close/>
              </a:path>
            </a:pathLst>
          </a:custGeom>
          <a:solidFill>
            <a:srgbClr val="C00000"/>
          </a:solidFill>
          <a:ln w="9525">
            <a:solidFill>
              <a:srgbClr val="C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l-PL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FED167EA-C7B3-514C-BE69-B9D85A5C15E7}"/>
              </a:ext>
            </a:extLst>
          </p:cNvPr>
          <p:cNvSpPr/>
          <p:nvPr/>
        </p:nvSpPr>
        <p:spPr>
          <a:xfrm>
            <a:off x="10643025" y="2988132"/>
            <a:ext cx="476255" cy="35719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63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962158DE-45FB-754E-8225-E27666E5AED6}"/>
              </a:ext>
            </a:extLst>
          </p:cNvPr>
          <p:cNvSpPr txBox="1"/>
          <p:nvPr/>
        </p:nvSpPr>
        <p:spPr>
          <a:xfrm>
            <a:off x="408274" y="2238848"/>
            <a:ext cx="185538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Classes of Service</a:t>
            </a:r>
          </a:p>
        </p:txBody>
      </p:sp>
      <p:sp>
        <p:nvSpPr>
          <p:cNvPr id="58" name="Rounded Rectangular Callout 57">
            <a:extLst>
              <a:ext uri="{FF2B5EF4-FFF2-40B4-BE49-F238E27FC236}">
                <a16:creationId xmlns:a16="http://schemas.microsoft.com/office/drawing/2014/main" id="{F2E0A98E-0594-0D4A-9B83-D1C65D22823E}"/>
              </a:ext>
            </a:extLst>
          </p:cNvPr>
          <p:cNvSpPr/>
          <p:nvPr/>
        </p:nvSpPr>
        <p:spPr>
          <a:xfrm>
            <a:off x="355761" y="1176572"/>
            <a:ext cx="2451100" cy="609599"/>
          </a:xfrm>
          <a:prstGeom prst="wedgeRoundRectCallout">
            <a:avLst>
              <a:gd name="adj1" fmla="val 101038"/>
              <a:gd name="adj2" fmla="val 56813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Workflow</a:t>
            </a:r>
          </a:p>
        </p:txBody>
      </p:sp>
      <p:sp>
        <p:nvSpPr>
          <p:cNvPr id="59" name="Rounded Rectangular Callout 58">
            <a:extLst>
              <a:ext uri="{FF2B5EF4-FFF2-40B4-BE49-F238E27FC236}">
                <a16:creationId xmlns:a16="http://schemas.microsoft.com/office/drawing/2014/main" id="{1DB43E38-86E6-7D4E-9F42-A61B0E80F1BC}"/>
              </a:ext>
            </a:extLst>
          </p:cNvPr>
          <p:cNvSpPr/>
          <p:nvPr/>
        </p:nvSpPr>
        <p:spPr>
          <a:xfrm>
            <a:off x="138139" y="5241278"/>
            <a:ext cx="2451100" cy="609599"/>
          </a:xfrm>
          <a:prstGeom prst="wedgeRoundRectCallout">
            <a:avLst>
              <a:gd name="adj1" fmla="val 57608"/>
              <a:gd name="adj2" fmla="val -118172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Work types</a:t>
            </a:r>
          </a:p>
        </p:txBody>
      </p:sp>
    </p:spTree>
    <p:extLst>
      <p:ext uri="{BB962C8B-B14F-4D97-AF65-F5344CB8AC3E}">
        <p14:creationId xmlns:p14="http://schemas.microsoft.com/office/powerpoint/2010/main" val="1202282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animBg="1"/>
      <p:bldP spid="6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/>
              <a:t>Scrumban</a:t>
            </a:r>
            <a:r>
              <a:rPr lang="en-US" dirty="0"/>
              <a:t> game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14085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Picture 5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4510" y="6043487"/>
            <a:ext cx="1673441" cy="304127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221" y="5452002"/>
            <a:ext cx="1673441" cy="304127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2363067" y="572807"/>
            <a:ext cx="7557024" cy="726645"/>
            <a:chOff x="1772300" y="429604"/>
            <a:chExt cx="5667768" cy="544982"/>
          </a:xfrm>
        </p:grpSpPr>
        <p:sp>
          <p:nvSpPr>
            <p:cNvPr id="24" name="Rectangle 22"/>
            <p:cNvSpPr>
              <a:spLocks noChangeArrowheads="1"/>
            </p:cNvSpPr>
            <p:nvPr/>
          </p:nvSpPr>
          <p:spPr bwMode="auto">
            <a:xfrm>
              <a:off x="4038198" y="429604"/>
              <a:ext cx="1136129" cy="369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3200" dirty="0">
                  <a:latin typeface="Lato" pitchFamily="34" charset="0"/>
                  <a:cs typeface="Arial" pitchFamily="34" charset="0"/>
                </a:rPr>
                <a:t>Sprint #3</a:t>
              </a:r>
              <a:endParaRPr lang="en-US" sz="1401" dirty="0">
                <a:latin typeface="Lato" pitchFamily="34" charset="0"/>
                <a:cs typeface="Arial" pitchFamily="34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772300" y="751496"/>
              <a:ext cx="5667768" cy="2230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1333" dirty="0">
                <a:latin typeface="Lato" pitchFamily="34" charset="0"/>
              </a:endParaRPr>
            </a:p>
          </p:txBody>
        </p:sp>
      </p:grpSp>
      <p:sp>
        <p:nvSpPr>
          <p:cNvPr id="73" name="Rectangle 72"/>
          <p:cNvSpPr/>
          <p:nvPr/>
        </p:nvSpPr>
        <p:spPr>
          <a:xfrm>
            <a:off x="5447638" y="1358859"/>
            <a:ext cx="1387887" cy="3785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prstClr val="white"/>
              </a:solidFill>
              <a:latin typeface="Lato" pitchFamily="34" charset="0"/>
            </a:endParaRPr>
          </a:p>
        </p:txBody>
      </p:sp>
      <p:sp>
        <p:nvSpPr>
          <p:cNvPr id="4" name="Freeform 7"/>
          <p:cNvSpPr>
            <a:spLocks noEditPoints="1"/>
          </p:cNvSpPr>
          <p:nvPr/>
        </p:nvSpPr>
        <p:spPr bwMode="auto">
          <a:xfrm>
            <a:off x="5050367" y="1706033"/>
            <a:ext cx="7164917" cy="1117600"/>
          </a:xfrm>
          <a:custGeom>
            <a:avLst/>
            <a:gdLst>
              <a:gd name="T0" fmla="*/ 0 w 3350"/>
              <a:gd name="T1" fmla="*/ 0 h 522"/>
              <a:gd name="T2" fmla="*/ 40 w 3350"/>
              <a:gd name="T3" fmla="*/ 17 h 522"/>
              <a:gd name="T4" fmla="*/ 98 w 3350"/>
              <a:gd name="T5" fmla="*/ 174 h 522"/>
              <a:gd name="T6" fmla="*/ 107 w 3350"/>
              <a:gd name="T7" fmla="*/ 220 h 522"/>
              <a:gd name="T8" fmla="*/ 197 w 3350"/>
              <a:gd name="T9" fmla="*/ 173 h 522"/>
              <a:gd name="T10" fmla="*/ 357 w 3350"/>
              <a:gd name="T11" fmla="*/ 139 h 522"/>
              <a:gd name="T12" fmla="*/ 555 w 3350"/>
              <a:gd name="T13" fmla="*/ 96 h 522"/>
              <a:gd name="T14" fmla="*/ 626 w 3350"/>
              <a:gd name="T15" fmla="*/ 129 h 522"/>
              <a:gd name="T16" fmla="*/ 730 w 3350"/>
              <a:gd name="T17" fmla="*/ 309 h 522"/>
              <a:gd name="T18" fmla="*/ 789 w 3350"/>
              <a:gd name="T19" fmla="*/ 430 h 522"/>
              <a:gd name="T20" fmla="*/ 809 w 3350"/>
              <a:gd name="T21" fmla="*/ 440 h 522"/>
              <a:gd name="T22" fmla="*/ 797 w 3350"/>
              <a:gd name="T23" fmla="*/ 404 h 522"/>
              <a:gd name="T24" fmla="*/ 806 w 3350"/>
              <a:gd name="T25" fmla="*/ 399 h 522"/>
              <a:gd name="T26" fmla="*/ 832 w 3350"/>
              <a:gd name="T27" fmla="*/ 417 h 522"/>
              <a:gd name="T28" fmla="*/ 840 w 3350"/>
              <a:gd name="T29" fmla="*/ 402 h 522"/>
              <a:gd name="T30" fmla="*/ 846 w 3350"/>
              <a:gd name="T31" fmla="*/ 387 h 522"/>
              <a:gd name="T32" fmla="*/ 866 w 3350"/>
              <a:gd name="T33" fmla="*/ 408 h 522"/>
              <a:gd name="T34" fmla="*/ 897 w 3350"/>
              <a:gd name="T35" fmla="*/ 444 h 522"/>
              <a:gd name="T36" fmla="*/ 907 w 3350"/>
              <a:gd name="T37" fmla="*/ 476 h 522"/>
              <a:gd name="T38" fmla="*/ 902 w 3350"/>
              <a:gd name="T39" fmla="*/ 502 h 522"/>
              <a:gd name="T40" fmla="*/ 898 w 3350"/>
              <a:gd name="T41" fmla="*/ 522 h 522"/>
              <a:gd name="T42" fmla="*/ 3350 w 3350"/>
              <a:gd name="T43" fmla="*/ 522 h 522"/>
              <a:gd name="T44" fmla="*/ 3350 w 3350"/>
              <a:gd name="T45" fmla="*/ 0 h 522"/>
              <a:gd name="T46" fmla="*/ 0 w 3350"/>
              <a:gd name="T47" fmla="*/ 0 h 522"/>
              <a:gd name="T48" fmla="*/ 619 w 3350"/>
              <a:gd name="T49" fmla="*/ 323 h 522"/>
              <a:gd name="T50" fmla="*/ 553 w 3350"/>
              <a:gd name="T51" fmla="*/ 249 h 522"/>
              <a:gd name="T52" fmla="*/ 461 w 3350"/>
              <a:gd name="T53" fmla="*/ 273 h 522"/>
              <a:gd name="T54" fmla="*/ 383 w 3350"/>
              <a:gd name="T55" fmla="*/ 297 h 522"/>
              <a:gd name="T56" fmla="*/ 469 w 3350"/>
              <a:gd name="T57" fmla="*/ 360 h 522"/>
              <a:gd name="T58" fmla="*/ 558 w 3350"/>
              <a:gd name="T59" fmla="*/ 458 h 522"/>
              <a:gd name="T60" fmla="*/ 579 w 3350"/>
              <a:gd name="T61" fmla="*/ 522 h 522"/>
              <a:gd name="T62" fmla="*/ 761 w 3350"/>
              <a:gd name="T63" fmla="*/ 522 h 522"/>
              <a:gd name="T64" fmla="*/ 747 w 3350"/>
              <a:gd name="T65" fmla="*/ 501 h 522"/>
              <a:gd name="T66" fmla="*/ 619 w 3350"/>
              <a:gd name="T67" fmla="*/ 323 h 5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3350" h="522">
                <a:moveTo>
                  <a:pt x="0" y="0"/>
                </a:moveTo>
                <a:cubicBezTo>
                  <a:pt x="13" y="3"/>
                  <a:pt x="26" y="8"/>
                  <a:pt x="40" y="17"/>
                </a:cubicBezTo>
                <a:cubicBezTo>
                  <a:pt x="99" y="53"/>
                  <a:pt x="98" y="138"/>
                  <a:pt x="98" y="174"/>
                </a:cubicBezTo>
                <a:cubicBezTo>
                  <a:pt x="99" y="210"/>
                  <a:pt x="103" y="225"/>
                  <a:pt x="107" y="220"/>
                </a:cubicBezTo>
                <a:cubicBezTo>
                  <a:pt x="110" y="215"/>
                  <a:pt x="155" y="165"/>
                  <a:pt x="197" y="173"/>
                </a:cubicBezTo>
                <a:cubicBezTo>
                  <a:pt x="238" y="180"/>
                  <a:pt x="294" y="167"/>
                  <a:pt x="357" y="139"/>
                </a:cubicBezTo>
                <a:cubicBezTo>
                  <a:pt x="420" y="112"/>
                  <a:pt x="498" y="94"/>
                  <a:pt x="555" y="96"/>
                </a:cubicBezTo>
                <a:cubicBezTo>
                  <a:pt x="611" y="98"/>
                  <a:pt x="619" y="108"/>
                  <a:pt x="626" y="129"/>
                </a:cubicBezTo>
                <a:cubicBezTo>
                  <a:pt x="633" y="149"/>
                  <a:pt x="702" y="249"/>
                  <a:pt x="730" y="309"/>
                </a:cubicBezTo>
                <a:cubicBezTo>
                  <a:pt x="758" y="368"/>
                  <a:pt x="785" y="416"/>
                  <a:pt x="789" y="430"/>
                </a:cubicBezTo>
                <a:cubicBezTo>
                  <a:pt x="793" y="444"/>
                  <a:pt x="809" y="446"/>
                  <a:pt x="809" y="440"/>
                </a:cubicBezTo>
                <a:cubicBezTo>
                  <a:pt x="809" y="435"/>
                  <a:pt x="805" y="412"/>
                  <a:pt x="797" y="404"/>
                </a:cubicBezTo>
                <a:cubicBezTo>
                  <a:pt x="792" y="395"/>
                  <a:pt x="794" y="394"/>
                  <a:pt x="806" y="399"/>
                </a:cubicBezTo>
                <a:cubicBezTo>
                  <a:pt x="818" y="405"/>
                  <a:pt x="827" y="411"/>
                  <a:pt x="832" y="417"/>
                </a:cubicBezTo>
                <a:cubicBezTo>
                  <a:pt x="837" y="422"/>
                  <a:pt x="840" y="412"/>
                  <a:pt x="840" y="402"/>
                </a:cubicBezTo>
                <a:cubicBezTo>
                  <a:pt x="840" y="392"/>
                  <a:pt x="841" y="385"/>
                  <a:pt x="846" y="387"/>
                </a:cubicBezTo>
                <a:cubicBezTo>
                  <a:pt x="852" y="390"/>
                  <a:pt x="852" y="399"/>
                  <a:pt x="866" y="408"/>
                </a:cubicBezTo>
                <a:cubicBezTo>
                  <a:pt x="880" y="417"/>
                  <a:pt x="889" y="431"/>
                  <a:pt x="897" y="444"/>
                </a:cubicBezTo>
                <a:cubicBezTo>
                  <a:pt x="906" y="457"/>
                  <a:pt x="910" y="468"/>
                  <a:pt x="907" y="476"/>
                </a:cubicBezTo>
                <a:cubicBezTo>
                  <a:pt x="905" y="484"/>
                  <a:pt x="908" y="486"/>
                  <a:pt x="902" y="502"/>
                </a:cubicBezTo>
                <a:cubicBezTo>
                  <a:pt x="899" y="510"/>
                  <a:pt x="898" y="516"/>
                  <a:pt x="898" y="522"/>
                </a:cubicBezTo>
                <a:cubicBezTo>
                  <a:pt x="3350" y="522"/>
                  <a:pt x="3350" y="522"/>
                  <a:pt x="3350" y="522"/>
                </a:cubicBezTo>
                <a:cubicBezTo>
                  <a:pt x="3350" y="0"/>
                  <a:pt x="3350" y="0"/>
                  <a:pt x="3350" y="0"/>
                </a:cubicBezTo>
                <a:lnTo>
                  <a:pt x="0" y="0"/>
                </a:lnTo>
                <a:close/>
                <a:moveTo>
                  <a:pt x="619" y="323"/>
                </a:moveTo>
                <a:cubicBezTo>
                  <a:pt x="600" y="295"/>
                  <a:pt x="592" y="247"/>
                  <a:pt x="553" y="249"/>
                </a:cubicBezTo>
                <a:cubicBezTo>
                  <a:pt x="514" y="252"/>
                  <a:pt x="514" y="275"/>
                  <a:pt x="461" y="273"/>
                </a:cubicBezTo>
                <a:cubicBezTo>
                  <a:pt x="409" y="271"/>
                  <a:pt x="383" y="297"/>
                  <a:pt x="383" y="297"/>
                </a:cubicBezTo>
                <a:cubicBezTo>
                  <a:pt x="383" y="297"/>
                  <a:pt x="423" y="324"/>
                  <a:pt x="469" y="360"/>
                </a:cubicBezTo>
                <a:cubicBezTo>
                  <a:pt x="516" y="396"/>
                  <a:pt x="539" y="411"/>
                  <a:pt x="558" y="458"/>
                </a:cubicBezTo>
                <a:cubicBezTo>
                  <a:pt x="566" y="480"/>
                  <a:pt x="572" y="500"/>
                  <a:pt x="579" y="522"/>
                </a:cubicBezTo>
                <a:cubicBezTo>
                  <a:pt x="761" y="522"/>
                  <a:pt x="761" y="522"/>
                  <a:pt x="761" y="522"/>
                </a:cubicBezTo>
                <a:cubicBezTo>
                  <a:pt x="756" y="517"/>
                  <a:pt x="752" y="510"/>
                  <a:pt x="747" y="501"/>
                </a:cubicBezTo>
                <a:cubicBezTo>
                  <a:pt x="720" y="460"/>
                  <a:pt x="639" y="351"/>
                  <a:pt x="619" y="323"/>
                </a:cubicBez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60000"/>
                  <a:lumOff val="40000"/>
                </a:schemeClr>
              </a:gs>
              <a:gs pos="42000">
                <a:schemeClr val="tx2"/>
              </a:gs>
            </a:gsLst>
            <a:lin ang="0" scaled="1"/>
            <a:tileRect/>
          </a:gra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>
              <a:solidFill>
                <a:prstClr val="black"/>
              </a:solidFill>
            </a:endParaRPr>
          </a:p>
        </p:txBody>
      </p:sp>
      <p:sp>
        <p:nvSpPr>
          <p:cNvPr id="5" name="Freeform 8"/>
          <p:cNvSpPr>
            <a:spLocks/>
          </p:cNvSpPr>
          <p:nvPr/>
        </p:nvSpPr>
        <p:spPr bwMode="auto">
          <a:xfrm>
            <a:off x="6288617" y="2823633"/>
            <a:ext cx="5926667" cy="1117600"/>
          </a:xfrm>
          <a:custGeom>
            <a:avLst/>
            <a:gdLst>
              <a:gd name="T0" fmla="*/ 296 w 2771"/>
              <a:gd name="T1" fmla="*/ 32 h 523"/>
              <a:gd name="T2" fmla="*/ 276 w 2771"/>
              <a:gd name="T3" fmla="*/ 56 h 523"/>
              <a:gd name="T4" fmla="*/ 235 w 2771"/>
              <a:gd name="T5" fmla="*/ 38 h 523"/>
              <a:gd name="T6" fmla="*/ 182 w 2771"/>
              <a:gd name="T7" fmla="*/ 0 h 523"/>
              <a:gd name="T8" fmla="*/ 0 w 2771"/>
              <a:gd name="T9" fmla="*/ 0 h 523"/>
              <a:gd name="T10" fmla="*/ 41 w 2771"/>
              <a:gd name="T11" fmla="*/ 103 h 523"/>
              <a:gd name="T12" fmla="*/ 189 w 2771"/>
              <a:gd name="T13" fmla="*/ 386 h 523"/>
              <a:gd name="T14" fmla="*/ 215 w 2771"/>
              <a:gd name="T15" fmla="*/ 523 h 523"/>
              <a:gd name="T16" fmla="*/ 2771 w 2771"/>
              <a:gd name="T17" fmla="*/ 523 h 523"/>
              <a:gd name="T18" fmla="*/ 2771 w 2771"/>
              <a:gd name="T19" fmla="*/ 0 h 523"/>
              <a:gd name="T20" fmla="*/ 319 w 2771"/>
              <a:gd name="T21" fmla="*/ 0 h 523"/>
              <a:gd name="T22" fmla="*/ 314 w 2771"/>
              <a:gd name="T23" fmla="*/ 17 h 523"/>
              <a:gd name="T24" fmla="*/ 296 w 2771"/>
              <a:gd name="T25" fmla="*/ 32 h 5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771" h="523">
                <a:moveTo>
                  <a:pt x="296" y="32"/>
                </a:moveTo>
                <a:cubicBezTo>
                  <a:pt x="291" y="40"/>
                  <a:pt x="290" y="59"/>
                  <a:pt x="276" y="56"/>
                </a:cubicBezTo>
                <a:cubicBezTo>
                  <a:pt x="263" y="54"/>
                  <a:pt x="260" y="45"/>
                  <a:pt x="235" y="38"/>
                </a:cubicBezTo>
                <a:cubicBezTo>
                  <a:pt x="214" y="32"/>
                  <a:pt x="200" y="25"/>
                  <a:pt x="182" y="0"/>
                </a:cubicBezTo>
                <a:cubicBezTo>
                  <a:pt x="0" y="0"/>
                  <a:pt x="0" y="0"/>
                  <a:pt x="0" y="0"/>
                </a:cubicBezTo>
                <a:cubicBezTo>
                  <a:pt x="9" y="28"/>
                  <a:pt x="20" y="59"/>
                  <a:pt x="41" y="103"/>
                </a:cubicBezTo>
                <a:cubicBezTo>
                  <a:pt x="81" y="185"/>
                  <a:pt x="168" y="241"/>
                  <a:pt x="189" y="386"/>
                </a:cubicBezTo>
                <a:cubicBezTo>
                  <a:pt x="196" y="435"/>
                  <a:pt x="205" y="480"/>
                  <a:pt x="215" y="523"/>
                </a:cubicBezTo>
                <a:cubicBezTo>
                  <a:pt x="2771" y="523"/>
                  <a:pt x="2771" y="523"/>
                  <a:pt x="2771" y="523"/>
                </a:cubicBezTo>
                <a:cubicBezTo>
                  <a:pt x="2771" y="0"/>
                  <a:pt x="2771" y="0"/>
                  <a:pt x="2771" y="0"/>
                </a:cubicBezTo>
                <a:cubicBezTo>
                  <a:pt x="319" y="0"/>
                  <a:pt x="319" y="0"/>
                  <a:pt x="319" y="0"/>
                </a:cubicBezTo>
                <a:cubicBezTo>
                  <a:pt x="318" y="6"/>
                  <a:pt x="317" y="11"/>
                  <a:pt x="314" y="17"/>
                </a:cubicBezTo>
                <a:cubicBezTo>
                  <a:pt x="308" y="31"/>
                  <a:pt x="302" y="23"/>
                  <a:pt x="296" y="32"/>
                </a:cubicBezTo>
                <a:close/>
              </a:path>
            </a:pathLst>
          </a:custGeom>
          <a:gradFill>
            <a:gsLst>
              <a:gs pos="0">
                <a:schemeClr val="bg2">
                  <a:lumMod val="60000"/>
                  <a:lumOff val="40000"/>
                </a:schemeClr>
              </a:gs>
              <a:gs pos="42000">
                <a:schemeClr val="bg2"/>
              </a:gs>
            </a:gsLst>
            <a:lin ang="0" scaled="1"/>
          </a:gra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>
              <a:solidFill>
                <a:prstClr val="black"/>
              </a:solidFill>
            </a:endParaRPr>
          </a:p>
        </p:txBody>
      </p:sp>
      <p:sp>
        <p:nvSpPr>
          <p:cNvPr id="6" name="Freeform 9"/>
          <p:cNvSpPr>
            <a:spLocks/>
          </p:cNvSpPr>
          <p:nvPr/>
        </p:nvSpPr>
        <p:spPr bwMode="auto">
          <a:xfrm>
            <a:off x="6747938" y="3941234"/>
            <a:ext cx="5467351" cy="1119717"/>
          </a:xfrm>
          <a:custGeom>
            <a:avLst/>
            <a:gdLst>
              <a:gd name="T0" fmla="*/ 203 w 2556"/>
              <a:gd name="T1" fmla="*/ 444 h 523"/>
              <a:gd name="T2" fmla="*/ 347 w 2556"/>
              <a:gd name="T3" fmla="*/ 523 h 523"/>
              <a:gd name="T4" fmla="*/ 2556 w 2556"/>
              <a:gd name="T5" fmla="*/ 523 h 523"/>
              <a:gd name="T6" fmla="*/ 2556 w 2556"/>
              <a:gd name="T7" fmla="*/ 0 h 523"/>
              <a:gd name="T8" fmla="*/ 0 w 2556"/>
              <a:gd name="T9" fmla="*/ 0 h 523"/>
              <a:gd name="T10" fmla="*/ 71 w 2556"/>
              <a:gd name="T11" fmla="*/ 241 h 523"/>
              <a:gd name="T12" fmla="*/ 203 w 2556"/>
              <a:gd name="T13" fmla="*/ 444 h 5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556" h="523">
                <a:moveTo>
                  <a:pt x="203" y="444"/>
                </a:moveTo>
                <a:cubicBezTo>
                  <a:pt x="237" y="458"/>
                  <a:pt x="295" y="483"/>
                  <a:pt x="347" y="523"/>
                </a:cubicBezTo>
                <a:cubicBezTo>
                  <a:pt x="2556" y="523"/>
                  <a:pt x="2556" y="523"/>
                  <a:pt x="2556" y="523"/>
                </a:cubicBezTo>
                <a:cubicBezTo>
                  <a:pt x="2556" y="0"/>
                  <a:pt x="2556" y="0"/>
                  <a:pt x="2556" y="0"/>
                </a:cubicBezTo>
                <a:cubicBezTo>
                  <a:pt x="0" y="0"/>
                  <a:pt x="0" y="0"/>
                  <a:pt x="0" y="0"/>
                </a:cubicBezTo>
                <a:cubicBezTo>
                  <a:pt x="19" y="82"/>
                  <a:pt x="43" y="156"/>
                  <a:pt x="71" y="241"/>
                </a:cubicBezTo>
                <a:cubicBezTo>
                  <a:pt x="113" y="371"/>
                  <a:pt x="152" y="423"/>
                  <a:pt x="203" y="444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42000">
                <a:schemeClr val="accent1"/>
              </a:gs>
            </a:gsLst>
            <a:lin ang="0" scaled="1"/>
          </a:gra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>
              <a:solidFill>
                <a:prstClr val="black"/>
              </a:solidFill>
            </a:endParaRPr>
          </a:p>
        </p:txBody>
      </p:sp>
      <p:sp>
        <p:nvSpPr>
          <p:cNvPr id="8" name="Freeform 11"/>
          <p:cNvSpPr>
            <a:spLocks/>
          </p:cNvSpPr>
          <p:nvPr/>
        </p:nvSpPr>
        <p:spPr bwMode="auto">
          <a:xfrm>
            <a:off x="7586137" y="6176435"/>
            <a:ext cx="131233" cy="12700"/>
          </a:xfrm>
          <a:custGeom>
            <a:avLst/>
            <a:gdLst>
              <a:gd name="T0" fmla="*/ 39 w 61"/>
              <a:gd name="T1" fmla="*/ 1 h 6"/>
              <a:gd name="T2" fmla="*/ 61 w 61"/>
              <a:gd name="T3" fmla="*/ 0 h 6"/>
              <a:gd name="T4" fmla="*/ 0 w 61"/>
              <a:gd name="T5" fmla="*/ 0 h 6"/>
              <a:gd name="T6" fmla="*/ 39 w 61"/>
              <a:gd name="T7" fmla="*/ 1 h 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1" h="6">
                <a:moveTo>
                  <a:pt x="39" y="1"/>
                </a:moveTo>
                <a:cubicBezTo>
                  <a:pt x="46" y="1"/>
                  <a:pt x="53" y="1"/>
                  <a:pt x="61" y="0"/>
                </a:cubicBezTo>
                <a:cubicBezTo>
                  <a:pt x="0" y="0"/>
                  <a:pt x="0" y="0"/>
                  <a:pt x="0" y="0"/>
                </a:cubicBezTo>
                <a:cubicBezTo>
                  <a:pt x="7" y="6"/>
                  <a:pt x="22" y="1"/>
                  <a:pt x="39" y="1"/>
                </a:cubicBezTo>
                <a:close/>
              </a:path>
            </a:pathLst>
          </a:custGeom>
          <a:solidFill>
            <a:srgbClr val="2D3F5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>
              <a:solidFill>
                <a:prstClr val="black"/>
              </a:solidFill>
            </a:endParaRPr>
          </a:p>
        </p:txBody>
      </p:sp>
      <p:sp>
        <p:nvSpPr>
          <p:cNvPr id="9" name="Freeform 12"/>
          <p:cNvSpPr>
            <a:spLocks/>
          </p:cNvSpPr>
          <p:nvPr/>
        </p:nvSpPr>
        <p:spPr bwMode="auto">
          <a:xfrm>
            <a:off x="6805088" y="5060951"/>
            <a:ext cx="685801" cy="0"/>
          </a:xfrm>
          <a:custGeom>
            <a:avLst/>
            <a:gdLst>
              <a:gd name="T0" fmla="*/ 0 w 320"/>
              <a:gd name="T1" fmla="*/ 320 w 320"/>
              <a:gd name="T2" fmla="*/ 320 w 320"/>
              <a:gd name="T3" fmla="*/ 0 w 320"/>
              <a:gd name="T4" fmla="*/ 0 w 320"/>
            </a:gdLst>
            <a:ahLst/>
            <a:cxnLst>
              <a:cxn ang="0">
                <a:pos x="T0" y="0"/>
              </a:cxn>
              <a:cxn ang="0">
                <a:pos x="T1" y="0"/>
              </a:cxn>
              <a:cxn ang="0">
                <a:pos x="T2" y="0"/>
              </a:cxn>
              <a:cxn ang="0">
                <a:pos x="T3" y="0"/>
              </a:cxn>
              <a:cxn ang="0">
                <a:pos x="T4" y="0"/>
              </a:cxn>
            </a:cxnLst>
            <a:rect l="0" t="0" r="r" b="b"/>
            <a:pathLst>
              <a:path w="320">
                <a:moveTo>
                  <a:pt x="0" y="0"/>
                </a:moveTo>
                <a:cubicBezTo>
                  <a:pt x="320" y="0"/>
                  <a:pt x="320" y="0"/>
                  <a:pt x="320" y="0"/>
                </a:cubicBezTo>
                <a:cubicBezTo>
                  <a:pt x="320" y="0"/>
                  <a:pt x="320" y="0"/>
                  <a:pt x="32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lose/>
              </a:path>
            </a:pathLst>
          </a:custGeom>
          <a:solidFill>
            <a:srgbClr val="2D3F5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>
              <a:solidFill>
                <a:prstClr val="black"/>
              </a:solidFill>
            </a:endParaRPr>
          </a:p>
        </p:txBody>
      </p:sp>
      <p:sp>
        <p:nvSpPr>
          <p:cNvPr id="10" name="Freeform 13"/>
          <p:cNvSpPr>
            <a:spLocks/>
          </p:cNvSpPr>
          <p:nvPr/>
        </p:nvSpPr>
        <p:spPr bwMode="auto">
          <a:xfrm>
            <a:off x="5820837" y="5060951"/>
            <a:ext cx="429684" cy="0"/>
          </a:xfrm>
          <a:custGeom>
            <a:avLst/>
            <a:gdLst>
              <a:gd name="T0" fmla="*/ 200 w 200"/>
              <a:gd name="T1" fmla="*/ 0 w 200"/>
              <a:gd name="T2" fmla="*/ 0 w 200"/>
              <a:gd name="T3" fmla="*/ 200 w 200"/>
              <a:gd name="T4" fmla="*/ 200 w 200"/>
            </a:gdLst>
            <a:ahLst/>
            <a:cxnLst>
              <a:cxn ang="0">
                <a:pos x="T0" y="0"/>
              </a:cxn>
              <a:cxn ang="0">
                <a:pos x="T1" y="0"/>
              </a:cxn>
              <a:cxn ang="0">
                <a:pos x="T2" y="0"/>
              </a:cxn>
              <a:cxn ang="0">
                <a:pos x="T3" y="0"/>
              </a:cxn>
              <a:cxn ang="0">
                <a:pos x="T4" y="0"/>
              </a:cxn>
            </a:cxnLst>
            <a:rect l="0" t="0" r="r" b="b"/>
            <a:pathLst>
              <a:path w="200">
                <a:moveTo>
                  <a:pt x="20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200" y="0"/>
                  <a:pt x="200" y="0"/>
                  <a:pt x="200" y="0"/>
                </a:cubicBezTo>
                <a:cubicBezTo>
                  <a:pt x="200" y="0"/>
                  <a:pt x="200" y="0"/>
                  <a:pt x="200" y="0"/>
                </a:cubicBezTo>
                <a:close/>
              </a:path>
            </a:pathLst>
          </a:custGeom>
          <a:solidFill>
            <a:srgbClr val="2D3F5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>
              <a:solidFill>
                <a:prstClr val="black"/>
              </a:solidFill>
            </a:endParaRPr>
          </a:p>
        </p:txBody>
      </p:sp>
      <p:sp>
        <p:nvSpPr>
          <p:cNvPr id="11" name="Freeform 14"/>
          <p:cNvSpPr>
            <a:spLocks/>
          </p:cNvSpPr>
          <p:nvPr/>
        </p:nvSpPr>
        <p:spPr bwMode="auto">
          <a:xfrm>
            <a:off x="5302255" y="2823633"/>
            <a:ext cx="986367" cy="0"/>
          </a:xfrm>
          <a:custGeom>
            <a:avLst/>
            <a:gdLst>
              <a:gd name="T0" fmla="*/ 461 w 461"/>
              <a:gd name="T1" fmla="*/ 0 w 461"/>
              <a:gd name="T2" fmla="*/ 0 w 461"/>
              <a:gd name="T3" fmla="*/ 461 w 461"/>
            </a:gdLst>
            <a:ahLst/>
            <a:cxnLst>
              <a:cxn ang="0">
                <a:pos x="T0" y="0"/>
              </a:cxn>
              <a:cxn ang="0">
                <a:pos x="T1" y="0"/>
              </a:cxn>
              <a:cxn ang="0">
                <a:pos x="T2" y="0"/>
              </a:cxn>
              <a:cxn ang="0">
                <a:pos x="T3" y="0"/>
              </a:cxn>
            </a:cxnLst>
            <a:rect l="0" t="0" r="r" b="b"/>
            <a:pathLst>
              <a:path w="461">
                <a:moveTo>
                  <a:pt x="46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461" y="0"/>
                  <a:pt x="461" y="0"/>
                  <a:pt x="461" y="0"/>
                </a:cubicBezTo>
                <a:close/>
              </a:path>
            </a:pathLst>
          </a:custGeom>
          <a:solidFill>
            <a:srgbClr val="2D3F5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>
              <a:solidFill>
                <a:prstClr val="black"/>
              </a:solidFill>
            </a:endParaRPr>
          </a:p>
        </p:txBody>
      </p:sp>
      <p:sp>
        <p:nvSpPr>
          <p:cNvPr id="12" name="Freeform 15"/>
          <p:cNvSpPr>
            <a:spLocks/>
          </p:cNvSpPr>
          <p:nvPr/>
        </p:nvSpPr>
        <p:spPr bwMode="auto">
          <a:xfrm>
            <a:off x="6678087" y="2823633"/>
            <a:ext cx="292100" cy="0"/>
          </a:xfrm>
          <a:custGeom>
            <a:avLst/>
            <a:gdLst>
              <a:gd name="T0" fmla="*/ 0 w 137"/>
              <a:gd name="T1" fmla="*/ 0 w 137"/>
              <a:gd name="T2" fmla="*/ 137 w 137"/>
              <a:gd name="T3" fmla="*/ 137 w 137"/>
              <a:gd name="T4" fmla="*/ 0 w 137"/>
            </a:gdLst>
            <a:ahLst/>
            <a:cxnLst>
              <a:cxn ang="0">
                <a:pos x="T0" y="0"/>
              </a:cxn>
              <a:cxn ang="0">
                <a:pos x="T1" y="0"/>
              </a:cxn>
              <a:cxn ang="0">
                <a:pos x="T2" y="0"/>
              </a:cxn>
              <a:cxn ang="0">
                <a:pos x="T3" y="0"/>
              </a:cxn>
              <a:cxn ang="0">
                <a:pos x="T4" y="0"/>
              </a:cxn>
            </a:cxnLst>
            <a:rect l="0" t="0" r="r" b="b"/>
            <a:pathLst>
              <a:path w="137"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  <a:cubicBezTo>
                  <a:pt x="137" y="0"/>
                  <a:pt x="137" y="0"/>
                  <a:pt x="137" y="0"/>
                </a:cubicBezTo>
                <a:cubicBezTo>
                  <a:pt x="137" y="0"/>
                  <a:pt x="137" y="0"/>
                  <a:pt x="137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2D3F5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>
              <a:solidFill>
                <a:prstClr val="black"/>
              </a:solidFill>
            </a:endParaRPr>
          </a:p>
        </p:txBody>
      </p:sp>
      <p:sp>
        <p:nvSpPr>
          <p:cNvPr id="14" name="Freeform 16"/>
          <p:cNvSpPr>
            <a:spLocks/>
          </p:cNvSpPr>
          <p:nvPr/>
        </p:nvSpPr>
        <p:spPr bwMode="auto">
          <a:xfrm>
            <a:off x="4938184" y="1697570"/>
            <a:ext cx="112185" cy="8468"/>
          </a:xfrm>
          <a:custGeom>
            <a:avLst/>
            <a:gdLst>
              <a:gd name="T0" fmla="*/ 0 w 52"/>
              <a:gd name="T1" fmla="*/ 4 h 4"/>
              <a:gd name="T2" fmla="*/ 52 w 52"/>
              <a:gd name="T3" fmla="*/ 4 h 4"/>
              <a:gd name="T4" fmla="*/ 0 w 52"/>
              <a:gd name="T5" fmla="*/ 4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52" h="4">
                <a:moveTo>
                  <a:pt x="0" y="4"/>
                </a:moveTo>
                <a:cubicBezTo>
                  <a:pt x="52" y="4"/>
                  <a:pt x="52" y="4"/>
                  <a:pt x="52" y="4"/>
                </a:cubicBezTo>
                <a:cubicBezTo>
                  <a:pt x="34" y="0"/>
                  <a:pt x="17" y="0"/>
                  <a:pt x="0" y="4"/>
                </a:cubicBezTo>
                <a:close/>
              </a:path>
            </a:pathLst>
          </a:custGeom>
          <a:solidFill>
            <a:srgbClr val="2D3F5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>
              <a:solidFill>
                <a:prstClr val="black"/>
              </a:solidFill>
            </a:endParaRPr>
          </a:p>
        </p:txBody>
      </p:sp>
      <p:sp>
        <p:nvSpPr>
          <p:cNvPr id="15" name="Freeform 17"/>
          <p:cNvSpPr>
            <a:spLocks/>
          </p:cNvSpPr>
          <p:nvPr/>
        </p:nvSpPr>
        <p:spPr bwMode="auto">
          <a:xfrm>
            <a:off x="5092705" y="3941233"/>
            <a:ext cx="1655233" cy="0"/>
          </a:xfrm>
          <a:custGeom>
            <a:avLst/>
            <a:gdLst>
              <a:gd name="T0" fmla="*/ 0 w 774"/>
              <a:gd name="T1" fmla="*/ 774 w 774"/>
              <a:gd name="T2" fmla="*/ 774 w 774"/>
              <a:gd name="T3" fmla="*/ 0 w 774"/>
              <a:gd name="T4" fmla="*/ 0 w 774"/>
            </a:gdLst>
            <a:ahLst/>
            <a:cxnLst>
              <a:cxn ang="0">
                <a:pos x="T0" y="0"/>
              </a:cxn>
              <a:cxn ang="0">
                <a:pos x="T1" y="0"/>
              </a:cxn>
              <a:cxn ang="0">
                <a:pos x="T2" y="0"/>
              </a:cxn>
              <a:cxn ang="0">
                <a:pos x="T3" y="0"/>
              </a:cxn>
              <a:cxn ang="0">
                <a:pos x="T4" y="0"/>
              </a:cxn>
            </a:cxnLst>
            <a:rect l="0" t="0" r="r" b="b"/>
            <a:pathLst>
              <a:path w="774">
                <a:moveTo>
                  <a:pt x="0" y="0"/>
                </a:moveTo>
                <a:cubicBezTo>
                  <a:pt x="774" y="0"/>
                  <a:pt x="774" y="0"/>
                  <a:pt x="774" y="0"/>
                </a:cubicBezTo>
                <a:cubicBezTo>
                  <a:pt x="774" y="0"/>
                  <a:pt x="774" y="0"/>
                  <a:pt x="774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lose/>
              </a:path>
            </a:pathLst>
          </a:custGeom>
          <a:solidFill>
            <a:srgbClr val="2D3F5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>
              <a:solidFill>
                <a:prstClr val="black"/>
              </a:solidFill>
            </a:endParaRPr>
          </a:p>
        </p:txBody>
      </p:sp>
      <p:sp>
        <p:nvSpPr>
          <p:cNvPr id="16" name="Freeform 18"/>
          <p:cNvSpPr>
            <a:spLocks/>
          </p:cNvSpPr>
          <p:nvPr/>
        </p:nvSpPr>
        <p:spPr bwMode="auto">
          <a:xfrm>
            <a:off x="4624917" y="1706033"/>
            <a:ext cx="2370667" cy="1117600"/>
          </a:xfrm>
          <a:custGeom>
            <a:avLst/>
            <a:gdLst>
              <a:gd name="T0" fmla="*/ 757 w 1109"/>
              <a:gd name="T1" fmla="*/ 458 h 522"/>
              <a:gd name="T2" fmla="*/ 668 w 1109"/>
              <a:gd name="T3" fmla="*/ 360 h 522"/>
              <a:gd name="T4" fmla="*/ 582 w 1109"/>
              <a:gd name="T5" fmla="*/ 297 h 522"/>
              <a:gd name="T6" fmla="*/ 660 w 1109"/>
              <a:gd name="T7" fmla="*/ 273 h 522"/>
              <a:gd name="T8" fmla="*/ 752 w 1109"/>
              <a:gd name="T9" fmla="*/ 249 h 522"/>
              <a:gd name="T10" fmla="*/ 818 w 1109"/>
              <a:gd name="T11" fmla="*/ 323 h 522"/>
              <a:gd name="T12" fmla="*/ 946 w 1109"/>
              <a:gd name="T13" fmla="*/ 501 h 522"/>
              <a:gd name="T14" fmla="*/ 960 w 1109"/>
              <a:gd name="T15" fmla="*/ 522 h 522"/>
              <a:gd name="T16" fmla="*/ 1097 w 1109"/>
              <a:gd name="T17" fmla="*/ 522 h 522"/>
              <a:gd name="T18" fmla="*/ 1101 w 1109"/>
              <a:gd name="T19" fmla="*/ 502 h 522"/>
              <a:gd name="T20" fmla="*/ 1106 w 1109"/>
              <a:gd name="T21" fmla="*/ 476 h 522"/>
              <a:gd name="T22" fmla="*/ 1096 w 1109"/>
              <a:gd name="T23" fmla="*/ 444 h 522"/>
              <a:gd name="T24" fmla="*/ 1065 w 1109"/>
              <a:gd name="T25" fmla="*/ 408 h 522"/>
              <a:gd name="T26" fmla="*/ 1045 w 1109"/>
              <a:gd name="T27" fmla="*/ 387 h 522"/>
              <a:gd name="T28" fmla="*/ 1039 w 1109"/>
              <a:gd name="T29" fmla="*/ 402 h 522"/>
              <a:gd name="T30" fmla="*/ 1031 w 1109"/>
              <a:gd name="T31" fmla="*/ 417 h 522"/>
              <a:gd name="T32" fmla="*/ 1005 w 1109"/>
              <a:gd name="T33" fmla="*/ 399 h 522"/>
              <a:gd name="T34" fmla="*/ 996 w 1109"/>
              <a:gd name="T35" fmla="*/ 404 h 522"/>
              <a:gd name="T36" fmla="*/ 1008 w 1109"/>
              <a:gd name="T37" fmla="*/ 440 h 522"/>
              <a:gd name="T38" fmla="*/ 988 w 1109"/>
              <a:gd name="T39" fmla="*/ 430 h 522"/>
              <a:gd name="T40" fmla="*/ 929 w 1109"/>
              <a:gd name="T41" fmla="*/ 309 h 522"/>
              <a:gd name="T42" fmla="*/ 825 w 1109"/>
              <a:gd name="T43" fmla="*/ 129 h 522"/>
              <a:gd name="T44" fmla="*/ 754 w 1109"/>
              <a:gd name="T45" fmla="*/ 96 h 522"/>
              <a:gd name="T46" fmla="*/ 556 w 1109"/>
              <a:gd name="T47" fmla="*/ 139 h 522"/>
              <a:gd name="T48" fmla="*/ 396 w 1109"/>
              <a:gd name="T49" fmla="*/ 173 h 522"/>
              <a:gd name="T50" fmla="*/ 306 w 1109"/>
              <a:gd name="T51" fmla="*/ 220 h 522"/>
              <a:gd name="T52" fmla="*/ 297 w 1109"/>
              <a:gd name="T53" fmla="*/ 174 h 522"/>
              <a:gd name="T54" fmla="*/ 239 w 1109"/>
              <a:gd name="T55" fmla="*/ 17 h 522"/>
              <a:gd name="T56" fmla="*/ 199 w 1109"/>
              <a:gd name="T57" fmla="*/ 0 h 522"/>
              <a:gd name="T58" fmla="*/ 147 w 1109"/>
              <a:gd name="T59" fmla="*/ 0 h 522"/>
              <a:gd name="T60" fmla="*/ 60 w 1109"/>
              <a:gd name="T61" fmla="*/ 46 h 522"/>
              <a:gd name="T62" fmla="*/ 34 w 1109"/>
              <a:gd name="T63" fmla="*/ 225 h 522"/>
              <a:gd name="T64" fmla="*/ 45 w 1109"/>
              <a:gd name="T65" fmla="*/ 272 h 522"/>
              <a:gd name="T66" fmla="*/ 60 w 1109"/>
              <a:gd name="T67" fmla="*/ 302 h 522"/>
              <a:gd name="T68" fmla="*/ 75 w 1109"/>
              <a:gd name="T69" fmla="*/ 330 h 522"/>
              <a:gd name="T70" fmla="*/ 86 w 1109"/>
              <a:gd name="T71" fmla="*/ 344 h 522"/>
              <a:gd name="T72" fmla="*/ 107 w 1109"/>
              <a:gd name="T73" fmla="*/ 380 h 522"/>
              <a:gd name="T74" fmla="*/ 174 w 1109"/>
              <a:gd name="T75" fmla="*/ 378 h 522"/>
              <a:gd name="T76" fmla="*/ 237 w 1109"/>
              <a:gd name="T77" fmla="*/ 411 h 522"/>
              <a:gd name="T78" fmla="*/ 277 w 1109"/>
              <a:gd name="T79" fmla="*/ 437 h 522"/>
              <a:gd name="T80" fmla="*/ 317 w 1109"/>
              <a:gd name="T81" fmla="*/ 522 h 522"/>
              <a:gd name="T82" fmla="*/ 778 w 1109"/>
              <a:gd name="T83" fmla="*/ 522 h 522"/>
              <a:gd name="T84" fmla="*/ 757 w 1109"/>
              <a:gd name="T85" fmla="*/ 458 h 5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109" h="522">
                <a:moveTo>
                  <a:pt x="757" y="458"/>
                </a:moveTo>
                <a:cubicBezTo>
                  <a:pt x="738" y="411"/>
                  <a:pt x="715" y="396"/>
                  <a:pt x="668" y="360"/>
                </a:cubicBezTo>
                <a:cubicBezTo>
                  <a:pt x="622" y="324"/>
                  <a:pt x="582" y="297"/>
                  <a:pt x="582" y="297"/>
                </a:cubicBezTo>
                <a:cubicBezTo>
                  <a:pt x="582" y="297"/>
                  <a:pt x="608" y="271"/>
                  <a:pt x="660" y="273"/>
                </a:cubicBezTo>
                <a:cubicBezTo>
                  <a:pt x="713" y="275"/>
                  <a:pt x="713" y="252"/>
                  <a:pt x="752" y="249"/>
                </a:cubicBezTo>
                <a:cubicBezTo>
                  <a:pt x="791" y="247"/>
                  <a:pt x="799" y="295"/>
                  <a:pt x="818" y="323"/>
                </a:cubicBezTo>
                <a:cubicBezTo>
                  <a:pt x="838" y="351"/>
                  <a:pt x="919" y="460"/>
                  <a:pt x="946" y="501"/>
                </a:cubicBezTo>
                <a:cubicBezTo>
                  <a:pt x="951" y="510"/>
                  <a:pt x="955" y="517"/>
                  <a:pt x="960" y="522"/>
                </a:cubicBezTo>
                <a:cubicBezTo>
                  <a:pt x="1097" y="522"/>
                  <a:pt x="1097" y="522"/>
                  <a:pt x="1097" y="522"/>
                </a:cubicBezTo>
                <a:cubicBezTo>
                  <a:pt x="1097" y="516"/>
                  <a:pt x="1098" y="510"/>
                  <a:pt x="1101" y="502"/>
                </a:cubicBezTo>
                <a:cubicBezTo>
                  <a:pt x="1107" y="486"/>
                  <a:pt x="1104" y="484"/>
                  <a:pt x="1106" y="476"/>
                </a:cubicBezTo>
                <a:cubicBezTo>
                  <a:pt x="1109" y="468"/>
                  <a:pt x="1105" y="457"/>
                  <a:pt x="1096" y="444"/>
                </a:cubicBezTo>
                <a:cubicBezTo>
                  <a:pt x="1088" y="431"/>
                  <a:pt x="1079" y="417"/>
                  <a:pt x="1065" y="408"/>
                </a:cubicBezTo>
                <a:cubicBezTo>
                  <a:pt x="1051" y="399"/>
                  <a:pt x="1051" y="390"/>
                  <a:pt x="1045" y="387"/>
                </a:cubicBezTo>
                <a:cubicBezTo>
                  <a:pt x="1040" y="385"/>
                  <a:pt x="1039" y="392"/>
                  <a:pt x="1039" y="402"/>
                </a:cubicBezTo>
                <a:cubicBezTo>
                  <a:pt x="1039" y="412"/>
                  <a:pt x="1036" y="422"/>
                  <a:pt x="1031" y="417"/>
                </a:cubicBezTo>
                <a:cubicBezTo>
                  <a:pt x="1026" y="411"/>
                  <a:pt x="1017" y="405"/>
                  <a:pt x="1005" y="399"/>
                </a:cubicBezTo>
                <a:cubicBezTo>
                  <a:pt x="993" y="394"/>
                  <a:pt x="991" y="395"/>
                  <a:pt x="996" y="404"/>
                </a:cubicBezTo>
                <a:cubicBezTo>
                  <a:pt x="1004" y="412"/>
                  <a:pt x="1008" y="435"/>
                  <a:pt x="1008" y="440"/>
                </a:cubicBezTo>
                <a:cubicBezTo>
                  <a:pt x="1008" y="446"/>
                  <a:pt x="992" y="444"/>
                  <a:pt x="988" y="430"/>
                </a:cubicBezTo>
                <a:cubicBezTo>
                  <a:pt x="984" y="416"/>
                  <a:pt x="957" y="368"/>
                  <a:pt x="929" y="309"/>
                </a:cubicBezTo>
                <a:cubicBezTo>
                  <a:pt x="901" y="249"/>
                  <a:pt x="832" y="149"/>
                  <a:pt x="825" y="129"/>
                </a:cubicBezTo>
                <a:cubicBezTo>
                  <a:pt x="818" y="108"/>
                  <a:pt x="810" y="98"/>
                  <a:pt x="754" y="96"/>
                </a:cubicBezTo>
                <a:cubicBezTo>
                  <a:pt x="697" y="94"/>
                  <a:pt x="619" y="112"/>
                  <a:pt x="556" y="139"/>
                </a:cubicBezTo>
                <a:cubicBezTo>
                  <a:pt x="493" y="167"/>
                  <a:pt x="437" y="180"/>
                  <a:pt x="396" y="173"/>
                </a:cubicBezTo>
                <a:cubicBezTo>
                  <a:pt x="354" y="165"/>
                  <a:pt x="309" y="215"/>
                  <a:pt x="306" y="220"/>
                </a:cubicBezTo>
                <a:cubicBezTo>
                  <a:pt x="302" y="225"/>
                  <a:pt x="298" y="210"/>
                  <a:pt x="297" y="174"/>
                </a:cubicBezTo>
                <a:cubicBezTo>
                  <a:pt x="297" y="138"/>
                  <a:pt x="298" y="53"/>
                  <a:pt x="239" y="17"/>
                </a:cubicBezTo>
                <a:cubicBezTo>
                  <a:pt x="225" y="8"/>
                  <a:pt x="212" y="3"/>
                  <a:pt x="199" y="0"/>
                </a:cubicBezTo>
                <a:cubicBezTo>
                  <a:pt x="147" y="0"/>
                  <a:pt x="147" y="0"/>
                  <a:pt x="147" y="0"/>
                </a:cubicBezTo>
                <a:cubicBezTo>
                  <a:pt x="118" y="6"/>
                  <a:pt x="89" y="22"/>
                  <a:pt x="60" y="46"/>
                </a:cubicBezTo>
                <a:cubicBezTo>
                  <a:pt x="0" y="95"/>
                  <a:pt x="12" y="210"/>
                  <a:pt x="34" y="225"/>
                </a:cubicBezTo>
                <a:cubicBezTo>
                  <a:pt x="55" y="240"/>
                  <a:pt x="52" y="254"/>
                  <a:pt x="45" y="272"/>
                </a:cubicBezTo>
                <a:cubicBezTo>
                  <a:pt x="38" y="290"/>
                  <a:pt x="49" y="304"/>
                  <a:pt x="60" y="302"/>
                </a:cubicBezTo>
                <a:cubicBezTo>
                  <a:pt x="72" y="295"/>
                  <a:pt x="69" y="327"/>
                  <a:pt x="75" y="330"/>
                </a:cubicBezTo>
                <a:cubicBezTo>
                  <a:pt x="87" y="334"/>
                  <a:pt x="76" y="340"/>
                  <a:pt x="86" y="344"/>
                </a:cubicBezTo>
                <a:cubicBezTo>
                  <a:pt x="102" y="357"/>
                  <a:pt x="93" y="372"/>
                  <a:pt x="107" y="380"/>
                </a:cubicBezTo>
                <a:cubicBezTo>
                  <a:pt x="122" y="388"/>
                  <a:pt x="151" y="374"/>
                  <a:pt x="174" y="378"/>
                </a:cubicBezTo>
                <a:cubicBezTo>
                  <a:pt x="197" y="381"/>
                  <a:pt x="216" y="403"/>
                  <a:pt x="237" y="411"/>
                </a:cubicBezTo>
                <a:cubicBezTo>
                  <a:pt x="251" y="417"/>
                  <a:pt x="277" y="437"/>
                  <a:pt x="277" y="437"/>
                </a:cubicBezTo>
                <a:cubicBezTo>
                  <a:pt x="294" y="455"/>
                  <a:pt x="311" y="494"/>
                  <a:pt x="317" y="522"/>
                </a:cubicBezTo>
                <a:cubicBezTo>
                  <a:pt x="778" y="522"/>
                  <a:pt x="778" y="522"/>
                  <a:pt x="778" y="522"/>
                </a:cubicBezTo>
                <a:cubicBezTo>
                  <a:pt x="771" y="500"/>
                  <a:pt x="765" y="480"/>
                  <a:pt x="757" y="45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>
              <a:solidFill>
                <a:prstClr val="black"/>
              </a:solidFill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4506386" y="2823633"/>
            <a:ext cx="2463801" cy="1117600"/>
            <a:chOff x="3379787" y="2117725"/>
            <a:chExt cx="1847851" cy="838200"/>
          </a:xfrm>
          <a:solidFill>
            <a:schemeClr val="accent2"/>
          </a:solidFill>
        </p:grpSpPr>
        <p:sp>
          <p:nvSpPr>
            <p:cNvPr id="17" name="Freeform 19"/>
            <p:cNvSpPr>
              <a:spLocks/>
            </p:cNvSpPr>
            <p:nvPr/>
          </p:nvSpPr>
          <p:spPr bwMode="auto">
            <a:xfrm>
              <a:off x="3379787" y="2117725"/>
              <a:ext cx="1681163" cy="838200"/>
            </a:xfrm>
            <a:custGeom>
              <a:avLst/>
              <a:gdLst>
                <a:gd name="T0" fmla="*/ 874 w 1048"/>
                <a:gd name="T1" fmla="*/ 103 h 523"/>
                <a:gd name="T2" fmla="*/ 833 w 1048"/>
                <a:gd name="T3" fmla="*/ 0 h 523"/>
                <a:gd name="T4" fmla="*/ 372 w 1048"/>
                <a:gd name="T5" fmla="*/ 0 h 523"/>
                <a:gd name="T6" fmla="*/ 375 w 1048"/>
                <a:gd name="T7" fmla="*/ 21 h 523"/>
                <a:gd name="T8" fmla="*/ 367 w 1048"/>
                <a:gd name="T9" fmla="*/ 101 h 523"/>
                <a:gd name="T10" fmla="*/ 365 w 1048"/>
                <a:gd name="T11" fmla="*/ 204 h 523"/>
                <a:gd name="T12" fmla="*/ 377 w 1048"/>
                <a:gd name="T13" fmla="*/ 250 h 523"/>
                <a:gd name="T14" fmla="*/ 344 w 1048"/>
                <a:gd name="T15" fmla="*/ 241 h 523"/>
                <a:gd name="T16" fmla="*/ 257 w 1048"/>
                <a:gd name="T17" fmla="*/ 226 h 523"/>
                <a:gd name="T18" fmla="*/ 163 w 1048"/>
                <a:gd name="T19" fmla="*/ 182 h 523"/>
                <a:gd name="T20" fmla="*/ 153 w 1048"/>
                <a:gd name="T21" fmla="*/ 143 h 523"/>
                <a:gd name="T22" fmla="*/ 128 w 1048"/>
                <a:gd name="T23" fmla="*/ 96 h 523"/>
                <a:gd name="T24" fmla="*/ 102 w 1048"/>
                <a:gd name="T25" fmla="*/ 95 h 523"/>
                <a:gd name="T26" fmla="*/ 74 w 1048"/>
                <a:gd name="T27" fmla="*/ 82 h 523"/>
                <a:gd name="T28" fmla="*/ 52 w 1048"/>
                <a:gd name="T29" fmla="*/ 77 h 523"/>
                <a:gd name="T30" fmla="*/ 33 w 1048"/>
                <a:gd name="T31" fmla="*/ 94 h 523"/>
                <a:gd name="T32" fmla="*/ 20 w 1048"/>
                <a:gd name="T33" fmla="*/ 108 h 523"/>
                <a:gd name="T34" fmla="*/ 11 w 1048"/>
                <a:gd name="T35" fmla="*/ 131 h 523"/>
                <a:gd name="T36" fmla="*/ 8 w 1048"/>
                <a:gd name="T37" fmla="*/ 144 h 523"/>
                <a:gd name="T38" fmla="*/ 9 w 1048"/>
                <a:gd name="T39" fmla="*/ 164 h 523"/>
                <a:gd name="T40" fmla="*/ 11 w 1048"/>
                <a:gd name="T41" fmla="*/ 183 h 523"/>
                <a:gd name="T42" fmla="*/ 39 w 1048"/>
                <a:gd name="T43" fmla="*/ 211 h 523"/>
                <a:gd name="T44" fmla="*/ 69 w 1048"/>
                <a:gd name="T45" fmla="*/ 218 h 523"/>
                <a:gd name="T46" fmla="*/ 81 w 1048"/>
                <a:gd name="T47" fmla="*/ 231 h 523"/>
                <a:gd name="T48" fmla="*/ 245 w 1048"/>
                <a:gd name="T49" fmla="*/ 313 h 523"/>
                <a:gd name="T50" fmla="*/ 410 w 1048"/>
                <a:gd name="T51" fmla="*/ 373 h 523"/>
                <a:gd name="T52" fmla="*/ 483 w 1048"/>
                <a:gd name="T53" fmla="*/ 297 h 523"/>
                <a:gd name="T54" fmla="*/ 516 w 1048"/>
                <a:gd name="T55" fmla="*/ 162 h 523"/>
                <a:gd name="T56" fmla="*/ 553 w 1048"/>
                <a:gd name="T57" fmla="*/ 178 h 523"/>
                <a:gd name="T58" fmla="*/ 612 w 1048"/>
                <a:gd name="T59" fmla="*/ 266 h 523"/>
                <a:gd name="T60" fmla="*/ 664 w 1048"/>
                <a:gd name="T61" fmla="*/ 375 h 523"/>
                <a:gd name="T62" fmla="*/ 523 w 1048"/>
                <a:gd name="T63" fmla="*/ 431 h 523"/>
                <a:gd name="T64" fmla="*/ 274 w 1048"/>
                <a:gd name="T65" fmla="*/ 523 h 523"/>
                <a:gd name="T66" fmla="*/ 1048 w 1048"/>
                <a:gd name="T67" fmla="*/ 523 h 523"/>
                <a:gd name="T68" fmla="*/ 1022 w 1048"/>
                <a:gd name="T69" fmla="*/ 386 h 523"/>
                <a:gd name="T70" fmla="*/ 874 w 1048"/>
                <a:gd name="T71" fmla="*/ 103 h 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048" h="523">
                  <a:moveTo>
                    <a:pt x="874" y="103"/>
                  </a:moveTo>
                  <a:cubicBezTo>
                    <a:pt x="853" y="59"/>
                    <a:pt x="842" y="28"/>
                    <a:pt x="833" y="0"/>
                  </a:cubicBezTo>
                  <a:cubicBezTo>
                    <a:pt x="372" y="0"/>
                    <a:pt x="372" y="0"/>
                    <a:pt x="372" y="0"/>
                  </a:cubicBezTo>
                  <a:cubicBezTo>
                    <a:pt x="374" y="8"/>
                    <a:pt x="375" y="15"/>
                    <a:pt x="375" y="21"/>
                  </a:cubicBezTo>
                  <a:cubicBezTo>
                    <a:pt x="375" y="48"/>
                    <a:pt x="375" y="73"/>
                    <a:pt x="367" y="101"/>
                  </a:cubicBezTo>
                  <a:cubicBezTo>
                    <a:pt x="358" y="129"/>
                    <a:pt x="350" y="189"/>
                    <a:pt x="365" y="204"/>
                  </a:cubicBezTo>
                  <a:cubicBezTo>
                    <a:pt x="380" y="220"/>
                    <a:pt x="378" y="249"/>
                    <a:pt x="377" y="250"/>
                  </a:cubicBezTo>
                  <a:cubicBezTo>
                    <a:pt x="375" y="251"/>
                    <a:pt x="367" y="249"/>
                    <a:pt x="344" y="241"/>
                  </a:cubicBezTo>
                  <a:cubicBezTo>
                    <a:pt x="322" y="233"/>
                    <a:pt x="289" y="236"/>
                    <a:pt x="257" y="226"/>
                  </a:cubicBezTo>
                  <a:cubicBezTo>
                    <a:pt x="224" y="216"/>
                    <a:pt x="181" y="190"/>
                    <a:pt x="163" y="182"/>
                  </a:cubicBezTo>
                  <a:cubicBezTo>
                    <a:pt x="145" y="173"/>
                    <a:pt x="154" y="164"/>
                    <a:pt x="153" y="143"/>
                  </a:cubicBezTo>
                  <a:cubicBezTo>
                    <a:pt x="152" y="121"/>
                    <a:pt x="140" y="107"/>
                    <a:pt x="128" y="96"/>
                  </a:cubicBezTo>
                  <a:cubicBezTo>
                    <a:pt x="116" y="85"/>
                    <a:pt x="107" y="89"/>
                    <a:pt x="102" y="95"/>
                  </a:cubicBezTo>
                  <a:cubicBezTo>
                    <a:pt x="98" y="100"/>
                    <a:pt x="79" y="94"/>
                    <a:pt x="74" y="82"/>
                  </a:cubicBezTo>
                  <a:cubicBezTo>
                    <a:pt x="69" y="70"/>
                    <a:pt x="61" y="71"/>
                    <a:pt x="52" y="77"/>
                  </a:cubicBezTo>
                  <a:cubicBezTo>
                    <a:pt x="42" y="83"/>
                    <a:pt x="33" y="85"/>
                    <a:pt x="33" y="94"/>
                  </a:cubicBezTo>
                  <a:cubicBezTo>
                    <a:pt x="33" y="102"/>
                    <a:pt x="29" y="108"/>
                    <a:pt x="20" y="108"/>
                  </a:cubicBezTo>
                  <a:cubicBezTo>
                    <a:pt x="11" y="109"/>
                    <a:pt x="1" y="124"/>
                    <a:pt x="11" y="131"/>
                  </a:cubicBezTo>
                  <a:cubicBezTo>
                    <a:pt x="21" y="138"/>
                    <a:pt x="1" y="138"/>
                    <a:pt x="8" y="144"/>
                  </a:cubicBezTo>
                  <a:cubicBezTo>
                    <a:pt x="14" y="151"/>
                    <a:pt x="0" y="158"/>
                    <a:pt x="9" y="164"/>
                  </a:cubicBezTo>
                  <a:cubicBezTo>
                    <a:pt x="19" y="169"/>
                    <a:pt x="8" y="170"/>
                    <a:pt x="11" y="183"/>
                  </a:cubicBezTo>
                  <a:cubicBezTo>
                    <a:pt x="15" y="196"/>
                    <a:pt x="20" y="195"/>
                    <a:pt x="39" y="211"/>
                  </a:cubicBezTo>
                  <a:cubicBezTo>
                    <a:pt x="59" y="227"/>
                    <a:pt x="69" y="218"/>
                    <a:pt x="69" y="218"/>
                  </a:cubicBezTo>
                  <a:cubicBezTo>
                    <a:pt x="69" y="218"/>
                    <a:pt x="69" y="218"/>
                    <a:pt x="81" y="231"/>
                  </a:cubicBezTo>
                  <a:cubicBezTo>
                    <a:pt x="98" y="251"/>
                    <a:pt x="187" y="282"/>
                    <a:pt x="245" y="313"/>
                  </a:cubicBezTo>
                  <a:cubicBezTo>
                    <a:pt x="302" y="344"/>
                    <a:pt x="363" y="373"/>
                    <a:pt x="410" y="373"/>
                  </a:cubicBezTo>
                  <a:cubicBezTo>
                    <a:pt x="456" y="374"/>
                    <a:pt x="475" y="342"/>
                    <a:pt x="483" y="297"/>
                  </a:cubicBezTo>
                  <a:cubicBezTo>
                    <a:pt x="491" y="253"/>
                    <a:pt x="516" y="162"/>
                    <a:pt x="516" y="162"/>
                  </a:cubicBezTo>
                  <a:cubicBezTo>
                    <a:pt x="516" y="162"/>
                    <a:pt x="516" y="167"/>
                    <a:pt x="553" y="178"/>
                  </a:cubicBezTo>
                  <a:cubicBezTo>
                    <a:pt x="595" y="188"/>
                    <a:pt x="602" y="223"/>
                    <a:pt x="612" y="266"/>
                  </a:cubicBezTo>
                  <a:cubicBezTo>
                    <a:pt x="623" y="308"/>
                    <a:pt x="655" y="355"/>
                    <a:pt x="664" y="375"/>
                  </a:cubicBezTo>
                  <a:cubicBezTo>
                    <a:pt x="672" y="394"/>
                    <a:pt x="610" y="404"/>
                    <a:pt x="523" y="431"/>
                  </a:cubicBezTo>
                  <a:cubicBezTo>
                    <a:pt x="447" y="454"/>
                    <a:pt x="349" y="494"/>
                    <a:pt x="274" y="523"/>
                  </a:cubicBezTo>
                  <a:cubicBezTo>
                    <a:pt x="1048" y="523"/>
                    <a:pt x="1048" y="523"/>
                    <a:pt x="1048" y="523"/>
                  </a:cubicBezTo>
                  <a:cubicBezTo>
                    <a:pt x="1038" y="480"/>
                    <a:pt x="1029" y="435"/>
                    <a:pt x="1022" y="386"/>
                  </a:cubicBezTo>
                  <a:cubicBezTo>
                    <a:pt x="1001" y="241"/>
                    <a:pt x="914" y="185"/>
                    <a:pt x="874" y="10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prstClr val="black"/>
                </a:solidFill>
              </a:endParaRPr>
            </a:p>
          </p:txBody>
        </p:sp>
        <p:sp>
          <p:nvSpPr>
            <p:cNvPr id="18" name="Freeform 20"/>
            <p:cNvSpPr>
              <a:spLocks/>
            </p:cNvSpPr>
            <p:nvPr/>
          </p:nvSpPr>
          <p:spPr bwMode="auto">
            <a:xfrm>
              <a:off x="5008563" y="2117725"/>
              <a:ext cx="219075" cy="93663"/>
            </a:xfrm>
            <a:custGeom>
              <a:avLst/>
              <a:gdLst>
                <a:gd name="T0" fmla="*/ 53 w 137"/>
                <a:gd name="T1" fmla="*/ 38 h 59"/>
                <a:gd name="T2" fmla="*/ 94 w 137"/>
                <a:gd name="T3" fmla="*/ 56 h 59"/>
                <a:gd name="T4" fmla="*/ 114 w 137"/>
                <a:gd name="T5" fmla="*/ 32 h 59"/>
                <a:gd name="T6" fmla="*/ 132 w 137"/>
                <a:gd name="T7" fmla="*/ 17 h 59"/>
                <a:gd name="T8" fmla="*/ 137 w 137"/>
                <a:gd name="T9" fmla="*/ 0 h 59"/>
                <a:gd name="T10" fmla="*/ 0 w 137"/>
                <a:gd name="T11" fmla="*/ 0 h 59"/>
                <a:gd name="T12" fmla="*/ 53 w 137"/>
                <a:gd name="T13" fmla="*/ 38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7" h="59">
                  <a:moveTo>
                    <a:pt x="53" y="38"/>
                  </a:moveTo>
                  <a:cubicBezTo>
                    <a:pt x="78" y="45"/>
                    <a:pt x="81" y="54"/>
                    <a:pt x="94" y="56"/>
                  </a:cubicBezTo>
                  <a:cubicBezTo>
                    <a:pt x="108" y="59"/>
                    <a:pt x="109" y="40"/>
                    <a:pt x="114" y="32"/>
                  </a:cubicBezTo>
                  <a:cubicBezTo>
                    <a:pt x="120" y="23"/>
                    <a:pt x="126" y="31"/>
                    <a:pt x="132" y="17"/>
                  </a:cubicBezTo>
                  <a:cubicBezTo>
                    <a:pt x="135" y="11"/>
                    <a:pt x="136" y="6"/>
                    <a:pt x="13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25"/>
                    <a:pt x="32" y="32"/>
                    <a:pt x="53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prstClr val="black"/>
                </a:solidFill>
              </a:endParaRPr>
            </a:p>
          </p:txBody>
        </p:sp>
      </p:grpSp>
      <p:sp>
        <p:nvSpPr>
          <p:cNvPr id="19" name="Freeform 21"/>
          <p:cNvSpPr>
            <a:spLocks/>
          </p:cNvSpPr>
          <p:nvPr/>
        </p:nvSpPr>
        <p:spPr bwMode="auto">
          <a:xfrm>
            <a:off x="4785789" y="3941234"/>
            <a:ext cx="2705100" cy="1119717"/>
          </a:xfrm>
          <a:custGeom>
            <a:avLst/>
            <a:gdLst>
              <a:gd name="T0" fmla="*/ 114 w 1264"/>
              <a:gd name="T1" fmla="*/ 11 h 523"/>
              <a:gd name="T2" fmla="*/ 24 w 1264"/>
              <a:gd name="T3" fmla="*/ 161 h 523"/>
              <a:gd name="T4" fmla="*/ 204 w 1264"/>
              <a:gd name="T5" fmla="*/ 331 h 523"/>
              <a:gd name="T6" fmla="*/ 481 w 1264"/>
              <a:gd name="T7" fmla="*/ 520 h 523"/>
              <a:gd name="T8" fmla="*/ 484 w 1264"/>
              <a:gd name="T9" fmla="*/ 523 h 523"/>
              <a:gd name="T10" fmla="*/ 684 w 1264"/>
              <a:gd name="T11" fmla="*/ 523 h 523"/>
              <a:gd name="T12" fmla="*/ 618 w 1264"/>
              <a:gd name="T13" fmla="*/ 473 h 523"/>
              <a:gd name="T14" fmla="*/ 472 w 1264"/>
              <a:gd name="T15" fmla="*/ 344 h 523"/>
              <a:gd name="T16" fmla="*/ 363 w 1264"/>
              <a:gd name="T17" fmla="*/ 151 h 523"/>
              <a:gd name="T18" fmla="*/ 464 w 1264"/>
              <a:gd name="T19" fmla="*/ 159 h 523"/>
              <a:gd name="T20" fmla="*/ 715 w 1264"/>
              <a:gd name="T21" fmla="*/ 133 h 523"/>
              <a:gd name="T22" fmla="*/ 861 w 1264"/>
              <a:gd name="T23" fmla="*/ 403 h 523"/>
              <a:gd name="T24" fmla="*/ 944 w 1264"/>
              <a:gd name="T25" fmla="*/ 523 h 523"/>
              <a:gd name="T26" fmla="*/ 1264 w 1264"/>
              <a:gd name="T27" fmla="*/ 523 h 523"/>
              <a:gd name="T28" fmla="*/ 1120 w 1264"/>
              <a:gd name="T29" fmla="*/ 444 h 523"/>
              <a:gd name="T30" fmla="*/ 988 w 1264"/>
              <a:gd name="T31" fmla="*/ 241 h 523"/>
              <a:gd name="T32" fmla="*/ 917 w 1264"/>
              <a:gd name="T33" fmla="*/ 0 h 523"/>
              <a:gd name="T34" fmla="*/ 143 w 1264"/>
              <a:gd name="T35" fmla="*/ 0 h 523"/>
              <a:gd name="T36" fmla="*/ 114 w 1264"/>
              <a:gd name="T37" fmla="*/ 11 h 5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264" h="523">
                <a:moveTo>
                  <a:pt x="114" y="11"/>
                </a:moveTo>
                <a:cubicBezTo>
                  <a:pt x="38" y="40"/>
                  <a:pt x="0" y="83"/>
                  <a:pt x="24" y="161"/>
                </a:cubicBezTo>
                <a:cubicBezTo>
                  <a:pt x="49" y="239"/>
                  <a:pt x="139" y="276"/>
                  <a:pt x="204" y="331"/>
                </a:cubicBezTo>
                <a:cubicBezTo>
                  <a:pt x="268" y="386"/>
                  <a:pt x="431" y="485"/>
                  <a:pt x="481" y="520"/>
                </a:cubicBezTo>
                <a:cubicBezTo>
                  <a:pt x="482" y="521"/>
                  <a:pt x="483" y="522"/>
                  <a:pt x="484" y="523"/>
                </a:cubicBezTo>
                <a:cubicBezTo>
                  <a:pt x="684" y="523"/>
                  <a:pt x="684" y="523"/>
                  <a:pt x="684" y="523"/>
                </a:cubicBezTo>
                <a:cubicBezTo>
                  <a:pt x="667" y="506"/>
                  <a:pt x="646" y="489"/>
                  <a:pt x="618" y="473"/>
                </a:cubicBezTo>
                <a:cubicBezTo>
                  <a:pt x="563" y="441"/>
                  <a:pt x="519" y="404"/>
                  <a:pt x="472" y="344"/>
                </a:cubicBezTo>
                <a:cubicBezTo>
                  <a:pt x="426" y="284"/>
                  <a:pt x="347" y="158"/>
                  <a:pt x="363" y="151"/>
                </a:cubicBezTo>
                <a:cubicBezTo>
                  <a:pt x="379" y="145"/>
                  <a:pt x="425" y="156"/>
                  <a:pt x="464" y="159"/>
                </a:cubicBezTo>
                <a:cubicBezTo>
                  <a:pt x="643" y="162"/>
                  <a:pt x="715" y="133"/>
                  <a:pt x="715" y="133"/>
                </a:cubicBezTo>
                <a:cubicBezTo>
                  <a:pt x="755" y="230"/>
                  <a:pt x="824" y="356"/>
                  <a:pt x="861" y="403"/>
                </a:cubicBezTo>
                <a:cubicBezTo>
                  <a:pt x="897" y="451"/>
                  <a:pt x="895" y="476"/>
                  <a:pt x="944" y="523"/>
                </a:cubicBezTo>
                <a:cubicBezTo>
                  <a:pt x="1264" y="523"/>
                  <a:pt x="1264" y="523"/>
                  <a:pt x="1264" y="523"/>
                </a:cubicBezTo>
                <a:cubicBezTo>
                  <a:pt x="1212" y="483"/>
                  <a:pt x="1154" y="458"/>
                  <a:pt x="1120" y="444"/>
                </a:cubicBezTo>
                <a:cubicBezTo>
                  <a:pt x="1069" y="423"/>
                  <a:pt x="1030" y="371"/>
                  <a:pt x="988" y="241"/>
                </a:cubicBezTo>
                <a:cubicBezTo>
                  <a:pt x="960" y="156"/>
                  <a:pt x="936" y="82"/>
                  <a:pt x="917" y="0"/>
                </a:cubicBezTo>
                <a:cubicBezTo>
                  <a:pt x="143" y="0"/>
                  <a:pt x="143" y="0"/>
                  <a:pt x="143" y="0"/>
                </a:cubicBezTo>
                <a:cubicBezTo>
                  <a:pt x="133" y="4"/>
                  <a:pt x="123" y="8"/>
                  <a:pt x="114" y="1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>
              <a:solidFill>
                <a:prstClr val="black"/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5535084" y="5060953"/>
            <a:ext cx="2607733" cy="1115484"/>
            <a:chOff x="4151313" y="3795713"/>
            <a:chExt cx="1955800" cy="836613"/>
          </a:xfrm>
          <a:solidFill>
            <a:schemeClr val="accent4"/>
          </a:solidFill>
        </p:grpSpPr>
        <p:sp>
          <p:nvSpPr>
            <p:cNvPr id="20" name="Freeform 22"/>
            <p:cNvSpPr>
              <a:spLocks/>
            </p:cNvSpPr>
            <p:nvPr/>
          </p:nvSpPr>
          <p:spPr bwMode="auto">
            <a:xfrm>
              <a:off x="5103813" y="3795713"/>
              <a:ext cx="1003300" cy="836613"/>
            </a:xfrm>
            <a:custGeom>
              <a:avLst/>
              <a:gdLst>
                <a:gd name="T0" fmla="*/ 2 w 625"/>
                <a:gd name="T1" fmla="*/ 1 h 522"/>
                <a:gd name="T2" fmla="*/ 150 w 625"/>
                <a:gd name="T3" fmla="*/ 93 h 522"/>
                <a:gd name="T4" fmla="*/ 410 w 625"/>
                <a:gd name="T5" fmla="*/ 264 h 522"/>
                <a:gd name="T6" fmla="*/ 468 w 625"/>
                <a:gd name="T7" fmla="*/ 353 h 522"/>
                <a:gd name="T8" fmla="*/ 402 w 625"/>
                <a:gd name="T9" fmla="*/ 463 h 522"/>
                <a:gd name="T10" fmla="*/ 361 w 625"/>
                <a:gd name="T11" fmla="*/ 508 h 522"/>
                <a:gd name="T12" fmla="*/ 365 w 625"/>
                <a:gd name="T13" fmla="*/ 522 h 522"/>
                <a:gd name="T14" fmla="*/ 426 w 625"/>
                <a:gd name="T15" fmla="*/ 522 h 522"/>
                <a:gd name="T16" fmla="*/ 486 w 625"/>
                <a:gd name="T17" fmla="*/ 488 h 522"/>
                <a:gd name="T18" fmla="*/ 574 w 625"/>
                <a:gd name="T19" fmla="*/ 403 h 522"/>
                <a:gd name="T20" fmla="*/ 585 w 625"/>
                <a:gd name="T21" fmla="*/ 308 h 522"/>
                <a:gd name="T22" fmla="*/ 509 w 625"/>
                <a:gd name="T23" fmla="*/ 215 h 522"/>
                <a:gd name="T24" fmla="*/ 391 w 625"/>
                <a:gd name="T25" fmla="*/ 68 h 522"/>
                <a:gd name="T26" fmla="*/ 320 w 625"/>
                <a:gd name="T27" fmla="*/ 0 h 522"/>
                <a:gd name="T28" fmla="*/ 0 w 625"/>
                <a:gd name="T29" fmla="*/ 0 h 522"/>
                <a:gd name="T30" fmla="*/ 2 w 625"/>
                <a:gd name="T31" fmla="*/ 1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25" h="522">
                  <a:moveTo>
                    <a:pt x="2" y="1"/>
                  </a:moveTo>
                  <a:cubicBezTo>
                    <a:pt x="53" y="49"/>
                    <a:pt x="71" y="33"/>
                    <a:pt x="150" y="93"/>
                  </a:cubicBezTo>
                  <a:cubicBezTo>
                    <a:pt x="225" y="156"/>
                    <a:pt x="367" y="232"/>
                    <a:pt x="410" y="264"/>
                  </a:cubicBezTo>
                  <a:cubicBezTo>
                    <a:pt x="453" y="296"/>
                    <a:pt x="469" y="311"/>
                    <a:pt x="468" y="353"/>
                  </a:cubicBezTo>
                  <a:cubicBezTo>
                    <a:pt x="467" y="395"/>
                    <a:pt x="433" y="449"/>
                    <a:pt x="402" y="463"/>
                  </a:cubicBezTo>
                  <a:cubicBezTo>
                    <a:pt x="371" y="477"/>
                    <a:pt x="363" y="481"/>
                    <a:pt x="361" y="508"/>
                  </a:cubicBezTo>
                  <a:cubicBezTo>
                    <a:pt x="361" y="515"/>
                    <a:pt x="362" y="520"/>
                    <a:pt x="365" y="522"/>
                  </a:cubicBezTo>
                  <a:cubicBezTo>
                    <a:pt x="426" y="522"/>
                    <a:pt x="426" y="522"/>
                    <a:pt x="426" y="522"/>
                  </a:cubicBezTo>
                  <a:cubicBezTo>
                    <a:pt x="444" y="521"/>
                    <a:pt x="464" y="514"/>
                    <a:pt x="486" y="488"/>
                  </a:cubicBezTo>
                  <a:cubicBezTo>
                    <a:pt x="517" y="451"/>
                    <a:pt x="525" y="423"/>
                    <a:pt x="574" y="403"/>
                  </a:cubicBezTo>
                  <a:cubicBezTo>
                    <a:pt x="623" y="382"/>
                    <a:pt x="625" y="339"/>
                    <a:pt x="585" y="308"/>
                  </a:cubicBezTo>
                  <a:cubicBezTo>
                    <a:pt x="546" y="277"/>
                    <a:pt x="557" y="261"/>
                    <a:pt x="509" y="215"/>
                  </a:cubicBezTo>
                  <a:cubicBezTo>
                    <a:pt x="461" y="168"/>
                    <a:pt x="452" y="149"/>
                    <a:pt x="391" y="68"/>
                  </a:cubicBezTo>
                  <a:cubicBezTo>
                    <a:pt x="371" y="42"/>
                    <a:pt x="346" y="19"/>
                    <a:pt x="32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1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prstClr val="black"/>
                </a:solidFill>
              </a:endParaRPr>
            </a:p>
          </p:txBody>
        </p:sp>
        <p:sp>
          <p:nvSpPr>
            <p:cNvPr id="21" name="Freeform 23"/>
            <p:cNvSpPr>
              <a:spLocks/>
            </p:cNvSpPr>
            <p:nvPr/>
          </p:nvSpPr>
          <p:spPr bwMode="auto">
            <a:xfrm>
              <a:off x="4151313" y="3795713"/>
              <a:ext cx="638175" cy="396875"/>
            </a:xfrm>
            <a:custGeom>
              <a:avLst/>
              <a:gdLst>
                <a:gd name="T0" fmla="*/ 164 w 398"/>
                <a:gd name="T1" fmla="*/ 92 h 248"/>
                <a:gd name="T2" fmla="*/ 72 w 398"/>
                <a:gd name="T3" fmla="*/ 186 h 248"/>
                <a:gd name="T4" fmla="*/ 1 w 398"/>
                <a:gd name="T5" fmla="*/ 208 h 248"/>
                <a:gd name="T6" fmla="*/ 49 w 398"/>
                <a:gd name="T7" fmla="*/ 244 h 248"/>
                <a:gd name="T8" fmla="*/ 119 w 398"/>
                <a:gd name="T9" fmla="*/ 248 h 248"/>
                <a:gd name="T10" fmla="*/ 208 w 398"/>
                <a:gd name="T11" fmla="*/ 208 h 248"/>
                <a:gd name="T12" fmla="*/ 370 w 398"/>
                <a:gd name="T13" fmla="*/ 105 h 248"/>
                <a:gd name="T14" fmla="*/ 374 w 398"/>
                <a:gd name="T15" fmla="*/ 44 h 248"/>
                <a:gd name="T16" fmla="*/ 334 w 398"/>
                <a:gd name="T17" fmla="*/ 0 h 248"/>
                <a:gd name="T18" fmla="*/ 134 w 398"/>
                <a:gd name="T19" fmla="*/ 0 h 248"/>
                <a:gd name="T20" fmla="*/ 164 w 398"/>
                <a:gd name="T21" fmla="*/ 92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98" h="248">
                  <a:moveTo>
                    <a:pt x="164" y="92"/>
                  </a:moveTo>
                  <a:cubicBezTo>
                    <a:pt x="139" y="125"/>
                    <a:pt x="108" y="169"/>
                    <a:pt x="72" y="186"/>
                  </a:cubicBezTo>
                  <a:cubicBezTo>
                    <a:pt x="36" y="203"/>
                    <a:pt x="1" y="192"/>
                    <a:pt x="1" y="208"/>
                  </a:cubicBezTo>
                  <a:cubicBezTo>
                    <a:pt x="0" y="225"/>
                    <a:pt x="19" y="243"/>
                    <a:pt x="49" y="244"/>
                  </a:cubicBezTo>
                  <a:cubicBezTo>
                    <a:pt x="79" y="246"/>
                    <a:pt x="84" y="247"/>
                    <a:pt x="119" y="248"/>
                  </a:cubicBezTo>
                  <a:cubicBezTo>
                    <a:pt x="153" y="248"/>
                    <a:pt x="208" y="208"/>
                    <a:pt x="208" y="208"/>
                  </a:cubicBezTo>
                  <a:cubicBezTo>
                    <a:pt x="276" y="152"/>
                    <a:pt x="342" y="125"/>
                    <a:pt x="370" y="105"/>
                  </a:cubicBezTo>
                  <a:cubicBezTo>
                    <a:pt x="398" y="86"/>
                    <a:pt x="397" y="73"/>
                    <a:pt x="374" y="44"/>
                  </a:cubicBezTo>
                  <a:cubicBezTo>
                    <a:pt x="362" y="30"/>
                    <a:pt x="350" y="15"/>
                    <a:pt x="334" y="0"/>
                  </a:cubicBezTo>
                  <a:cubicBezTo>
                    <a:pt x="134" y="0"/>
                    <a:pt x="134" y="0"/>
                    <a:pt x="134" y="0"/>
                  </a:cubicBezTo>
                  <a:cubicBezTo>
                    <a:pt x="180" y="34"/>
                    <a:pt x="189" y="59"/>
                    <a:pt x="164" y="9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prstClr val="black"/>
                </a:solidFill>
              </a:endParaRPr>
            </a:p>
          </p:txBody>
        </p:sp>
      </p:grpSp>
      <p:sp>
        <p:nvSpPr>
          <p:cNvPr id="22" name="Freeform 24"/>
          <p:cNvSpPr>
            <a:spLocks noEditPoints="1"/>
          </p:cNvSpPr>
          <p:nvPr/>
        </p:nvSpPr>
        <p:spPr bwMode="auto">
          <a:xfrm>
            <a:off x="5050367" y="1706033"/>
            <a:ext cx="3134784" cy="4470400"/>
          </a:xfrm>
          <a:custGeom>
            <a:avLst/>
            <a:gdLst>
              <a:gd name="T0" fmla="*/ 626 w 1466"/>
              <a:gd name="T1" fmla="*/ 129 h 2090"/>
              <a:gd name="T2" fmla="*/ 789 w 1466"/>
              <a:gd name="T3" fmla="*/ 430 h 2090"/>
              <a:gd name="T4" fmla="*/ 797 w 1466"/>
              <a:gd name="T5" fmla="*/ 404 h 2090"/>
              <a:gd name="T6" fmla="*/ 832 w 1466"/>
              <a:gd name="T7" fmla="*/ 417 h 2090"/>
              <a:gd name="T8" fmla="*/ 846 w 1466"/>
              <a:gd name="T9" fmla="*/ 387 h 2090"/>
              <a:gd name="T10" fmla="*/ 897 w 1466"/>
              <a:gd name="T11" fmla="*/ 444 h 2090"/>
              <a:gd name="T12" fmla="*/ 902 w 1466"/>
              <a:gd name="T13" fmla="*/ 502 h 2090"/>
              <a:gd name="T14" fmla="*/ 926 w 1466"/>
              <a:gd name="T15" fmla="*/ 522 h 2090"/>
              <a:gd name="T16" fmla="*/ 929 w 1466"/>
              <a:gd name="T17" fmla="*/ 510 h 2090"/>
              <a:gd name="T18" fmla="*/ 935 w 1466"/>
              <a:gd name="T19" fmla="*/ 481 h 2090"/>
              <a:gd name="T20" fmla="*/ 920 w 1466"/>
              <a:gd name="T21" fmla="*/ 423 h 2090"/>
              <a:gd name="T22" fmla="*/ 876 w 1466"/>
              <a:gd name="T23" fmla="*/ 375 h 2090"/>
              <a:gd name="T24" fmla="*/ 844 w 1466"/>
              <a:gd name="T25" fmla="*/ 355 h 2090"/>
              <a:gd name="T26" fmla="*/ 796 w 1466"/>
              <a:gd name="T27" fmla="*/ 364 h 2090"/>
              <a:gd name="T28" fmla="*/ 756 w 1466"/>
              <a:gd name="T29" fmla="*/ 294 h 2090"/>
              <a:gd name="T30" fmla="*/ 653 w 1466"/>
              <a:gd name="T31" fmla="*/ 116 h 2090"/>
              <a:gd name="T32" fmla="*/ 546 w 1466"/>
              <a:gd name="T33" fmla="*/ 64 h 2090"/>
              <a:gd name="T34" fmla="*/ 221 w 1466"/>
              <a:gd name="T35" fmla="*/ 143 h 2090"/>
              <a:gd name="T36" fmla="*/ 188 w 1466"/>
              <a:gd name="T37" fmla="*/ 140 h 2090"/>
              <a:gd name="T38" fmla="*/ 69 w 1466"/>
              <a:gd name="T39" fmla="*/ 0 h 2090"/>
              <a:gd name="T40" fmla="*/ 40 w 1466"/>
              <a:gd name="T41" fmla="*/ 17 h 2090"/>
              <a:gd name="T42" fmla="*/ 107 w 1466"/>
              <a:gd name="T43" fmla="*/ 220 h 2090"/>
              <a:gd name="T44" fmla="*/ 357 w 1466"/>
              <a:gd name="T45" fmla="*/ 139 h 2090"/>
              <a:gd name="T46" fmla="*/ 602 w 1466"/>
              <a:gd name="T47" fmla="*/ 495 h 2090"/>
              <a:gd name="T48" fmla="*/ 496 w 1466"/>
              <a:gd name="T49" fmla="*/ 341 h 2090"/>
              <a:gd name="T50" fmla="*/ 441 w 1466"/>
              <a:gd name="T51" fmla="*/ 300 h 2090"/>
              <a:gd name="T52" fmla="*/ 460 w 1466"/>
              <a:gd name="T53" fmla="*/ 299 h 2090"/>
              <a:gd name="T54" fmla="*/ 530 w 1466"/>
              <a:gd name="T55" fmla="*/ 283 h 2090"/>
              <a:gd name="T56" fmla="*/ 556 w 1466"/>
              <a:gd name="T57" fmla="*/ 275 h 2090"/>
              <a:gd name="T58" fmla="*/ 596 w 1466"/>
              <a:gd name="T59" fmla="*/ 337 h 2090"/>
              <a:gd name="T60" fmla="*/ 722 w 1466"/>
              <a:gd name="T61" fmla="*/ 514 h 2090"/>
              <a:gd name="T62" fmla="*/ 761 w 1466"/>
              <a:gd name="T63" fmla="*/ 522 h 2090"/>
              <a:gd name="T64" fmla="*/ 619 w 1466"/>
              <a:gd name="T65" fmla="*/ 323 h 2090"/>
              <a:gd name="T66" fmla="*/ 461 w 1466"/>
              <a:gd name="T67" fmla="*/ 273 h 2090"/>
              <a:gd name="T68" fmla="*/ 469 w 1466"/>
              <a:gd name="T69" fmla="*/ 360 h 2090"/>
              <a:gd name="T70" fmla="*/ 579 w 1466"/>
              <a:gd name="T71" fmla="*/ 522 h 2090"/>
              <a:gd name="T72" fmla="*/ 602 w 1466"/>
              <a:gd name="T73" fmla="*/ 495 h 2090"/>
              <a:gd name="T74" fmla="*/ 694 w 1466"/>
              <a:gd name="T75" fmla="*/ 682 h 2090"/>
              <a:gd name="T76" fmla="*/ 611 w 1466"/>
              <a:gd name="T77" fmla="*/ 522 h 2090"/>
              <a:gd name="T78" fmla="*/ 620 w 1466"/>
              <a:gd name="T79" fmla="*/ 625 h 2090"/>
              <a:gd name="T80" fmla="*/ 794 w 1466"/>
              <a:gd name="T81" fmla="*/ 1045 h 2090"/>
              <a:gd name="T82" fmla="*/ 796 w 1466"/>
              <a:gd name="T83" fmla="*/ 901 h 2090"/>
              <a:gd name="T84" fmla="*/ 875 w 1466"/>
              <a:gd name="T85" fmla="*/ 554 h 2090"/>
              <a:gd name="T86" fmla="*/ 814 w 1466"/>
              <a:gd name="T87" fmla="*/ 560 h 2090"/>
              <a:gd name="T88" fmla="*/ 728 w 1466"/>
              <a:gd name="T89" fmla="*/ 522 h 2090"/>
              <a:gd name="T90" fmla="*/ 825 w 1466"/>
              <a:gd name="T91" fmla="*/ 593 h 2090"/>
              <a:gd name="T92" fmla="*/ 858 w 1466"/>
              <a:gd name="T93" fmla="*/ 604 h 2090"/>
              <a:gd name="T94" fmla="*/ 919 w 1466"/>
              <a:gd name="T95" fmla="*/ 548 h 2090"/>
              <a:gd name="T96" fmla="*/ 898 w 1466"/>
              <a:gd name="T97" fmla="*/ 522 h 2090"/>
              <a:gd name="T98" fmla="*/ 1008 w 1466"/>
              <a:gd name="T99" fmla="*/ 1459 h 2090"/>
              <a:gd name="T100" fmla="*/ 824 w 1466"/>
              <a:gd name="T101" fmla="*/ 1045 h 2090"/>
              <a:gd name="T102" fmla="*/ 865 w 1466"/>
              <a:gd name="T103" fmla="*/ 1286 h 2090"/>
              <a:gd name="T104" fmla="*/ 1141 w 1466"/>
              <a:gd name="T105" fmla="*/ 1568 h 2090"/>
              <a:gd name="T106" fmla="*/ 1008 w 1466"/>
              <a:gd name="T107" fmla="*/ 1459 h 2090"/>
              <a:gd name="T108" fmla="*/ 1396 w 1466"/>
              <a:gd name="T109" fmla="*/ 1817 h 2090"/>
              <a:gd name="T110" fmla="*/ 1273 w 1466"/>
              <a:gd name="T111" fmla="*/ 1667 h 2090"/>
              <a:gd name="T112" fmla="*/ 1190 w 1466"/>
              <a:gd name="T113" fmla="*/ 1568 h 2090"/>
              <a:gd name="T114" fmla="*/ 1212 w 1466"/>
              <a:gd name="T115" fmla="*/ 1636 h 2090"/>
              <a:gd name="T116" fmla="*/ 1406 w 1466"/>
              <a:gd name="T117" fmla="*/ 1876 h 2090"/>
              <a:gd name="T118" fmla="*/ 1307 w 1466"/>
              <a:gd name="T119" fmla="*/ 2056 h 2090"/>
              <a:gd name="T120" fmla="*/ 1310 w 1466"/>
              <a:gd name="T121" fmla="*/ 2090 h 2090"/>
              <a:gd name="T122" fmla="*/ 1351 w 1466"/>
              <a:gd name="T123" fmla="*/ 2043 h 2090"/>
              <a:gd name="T124" fmla="*/ 1462 w 1466"/>
              <a:gd name="T125" fmla="*/ 1930 h 20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466" h="2090">
                <a:moveTo>
                  <a:pt x="555" y="96"/>
                </a:moveTo>
                <a:cubicBezTo>
                  <a:pt x="611" y="98"/>
                  <a:pt x="619" y="108"/>
                  <a:pt x="626" y="129"/>
                </a:cubicBezTo>
                <a:cubicBezTo>
                  <a:pt x="633" y="149"/>
                  <a:pt x="702" y="249"/>
                  <a:pt x="730" y="309"/>
                </a:cubicBezTo>
                <a:cubicBezTo>
                  <a:pt x="758" y="368"/>
                  <a:pt x="785" y="416"/>
                  <a:pt x="789" y="430"/>
                </a:cubicBezTo>
                <a:cubicBezTo>
                  <a:pt x="793" y="444"/>
                  <a:pt x="809" y="446"/>
                  <a:pt x="809" y="440"/>
                </a:cubicBezTo>
                <a:cubicBezTo>
                  <a:pt x="809" y="435"/>
                  <a:pt x="805" y="412"/>
                  <a:pt x="797" y="404"/>
                </a:cubicBezTo>
                <a:cubicBezTo>
                  <a:pt x="792" y="395"/>
                  <a:pt x="794" y="394"/>
                  <a:pt x="806" y="399"/>
                </a:cubicBezTo>
                <a:cubicBezTo>
                  <a:pt x="818" y="405"/>
                  <a:pt x="827" y="411"/>
                  <a:pt x="832" y="417"/>
                </a:cubicBezTo>
                <a:cubicBezTo>
                  <a:pt x="837" y="422"/>
                  <a:pt x="840" y="412"/>
                  <a:pt x="840" y="402"/>
                </a:cubicBezTo>
                <a:cubicBezTo>
                  <a:pt x="840" y="392"/>
                  <a:pt x="841" y="385"/>
                  <a:pt x="846" y="387"/>
                </a:cubicBezTo>
                <a:cubicBezTo>
                  <a:pt x="852" y="390"/>
                  <a:pt x="852" y="399"/>
                  <a:pt x="866" y="408"/>
                </a:cubicBezTo>
                <a:cubicBezTo>
                  <a:pt x="880" y="417"/>
                  <a:pt x="889" y="431"/>
                  <a:pt x="897" y="444"/>
                </a:cubicBezTo>
                <a:cubicBezTo>
                  <a:pt x="906" y="457"/>
                  <a:pt x="910" y="468"/>
                  <a:pt x="907" y="476"/>
                </a:cubicBezTo>
                <a:cubicBezTo>
                  <a:pt x="905" y="484"/>
                  <a:pt x="908" y="486"/>
                  <a:pt x="902" y="502"/>
                </a:cubicBezTo>
                <a:cubicBezTo>
                  <a:pt x="899" y="510"/>
                  <a:pt x="898" y="516"/>
                  <a:pt x="898" y="522"/>
                </a:cubicBezTo>
                <a:cubicBezTo>
                  <a:pt x="926" y="522"/>
                  <a:pt x="926" y="522"/>
                  <a:pt x="926" y="522"/>
                </a:cubicBezTo>
                <a:cubicBezTo>
                  <a:pt x="926" y="522"/>
                  <a:pt x="927" y="521"/>
                  <a:pt x="927" y="521"/>
                </a:cubicBezTo>
                <a:cubicBezTo>
                  <a:pt x="927" y="516"/>
                  <a:pt x="927" y="513"/>
                  <a:pt x="929" y="510"/>
                </a:cubicBezTo>
                <a:cubicBezTo>
                  <a:pt x="934" y="497"/>
                  <a:pt x="935" y="488"/>
                  <a:pt x="935" y="482"/>
                </a:cubicBezTo>
                <a:cubicBezTo>
                  <a:pt x="935" y="482"/>
                  <a:pt x="935" y="481"/>
                  <a:pt x="935" y="481"/>
                </a:cubicBezTo>
                <a:cubicBezTo>
                  <a:pt x="943" y="456"/>
                  <a:pt x="927" y="433"/>
                  <a:pt x="921" y="425"/>
                </a:cubicBezTo>
                <a:cubicBezTo>
                  <a:pt x="920" y="423"/>
                  <a:pt x="920" y="423"/>
                  <a:pt x="920" y="423"/>
                </a:cubicBezTo>
                <a:cubicBezTo>
                  <a:pt x="911" y="409"/>
                  <a:pt x="900" y="393"/>
                  <a:pt x="882" y="381"/>
                </a:cubicBezTo>
                <a:cubicBezTo>
                  <a:pt x="879" y="379"/>
                  <a:pt x="878" y="378"/>
                  <a:pt x="876" y="375"/>
                </a:cubicBezTo>
                <a:cubicBezTo>
                  <a:pt x="873" y="371"/>
                  <a:pt x="868" y="362"/>
                  <a:pt x="857" y="358"/>
                </a:cubicBezTo>
                <a:cubicBezTo>
                  <a:pt x="853" y="356"/>
                  <a:pt x="849" y="355"/>
                  <a:pt x="844" y="355"/>
                </a:cubicBezTo>
                <a:cubicBezTo>
                  <a:pt x="836" y="355"/>
                  <a:pt x="825" y="358"/>
                  <a:pt x="818" y="370"/>
                </a:cubicBezTo>
                <a:cubicBezTo>
                  <a:pt x="809" y="366"/>
                  <a:pt x="803" y="364"/>
                  <a:pt x="796" y="364"/>
                </a:cubicBezTo>
                <a:cubicBezTo>
                  <a:pt x="795" y="364"/>
                  <a:pt x="793" y="364"/>
                  <a:pt x="791" y="365"/>
                </a:cubicBezTo>
                <a:cubicBezTo>
                  <a:pt x="781" y="345"/>
                  <a:pt x="768" y="320"/>
                  <a:pt x="756" y="294"/>
                </a:cubicBezTo>
                <a:cubicBezTo>
                  <a:pt x="739" y="259"/>
                  <a:pt x="711" y="212"/>
                  <a:pt x="688" y="174"/>
                </a:cubicBezTo>
                <a:cubicBezTo>
                  <a:pt x="674" y="152"/>
                  <a:pt x="656" y="123"/>
                  <a:pt x="653" y="116"/>
                </a:cubicBezTo>
                <a:cubicBezTo>
                  <a:pt x="641" y="79"/>
                  <a:pt x="617" y="66"/>
                  <a:pt x="556" y="64"/>
                </a:cubicBezTo>
                <a:cubicBezTo>
                  <a:pt x="552" y="64"/>
                  <a:pt x="549" y="64"/>
                  <a:pt x="546" y="64"/>
                </a:cubicBezTo>
                <a:cubicBezTo>
                  <a:pt x="489" y="64"/>
                  <a:pt x="412" y="82"/>
                  <a:pt x="346" y="110"/>
                </a:cubicBezTo>
                <a:cubicBezTo>
                  <a:pt x="295" y="132"/>
                  <a:pt x="253" y="143"/>
                  <a:pt x="221" y="143"/>
                </a:cubicBezTo>
                <a:cubicBezTo>
                  <a:pt x="214" y="143"/>
                  <a:pt x="208" y="143"/>
                  <a:pt x="202" y="142"/>
                </a:cubicBezTo>
                <a:cubicBezTo>
                  <a:pt x="197" y="141"/>
                  <a:pt x="193" y="140"/>
                  <a:pt x="188" y="140"/>
                </a:cubicBezTo>
                <a:cubicBezTo>
                  <a:pt x="165" y="140"/>
                  <a:pt x="144" y="150"/>
                  <a:pt x="127" y="161"/>
                </a:cubicBezTo>
                <a:cubicBezTo>
                  <a:pt x="126" y="121"/>
                  <a:pt x="123" y="44"/>
                  <a:pt x="69" y="0"/>
                </a:cubicBezTo>
                <a:cubicBezTo>
                  <a:pt x="0" y="0"/>
                  <a:pt x="0" y="0"/>
                  <a:pt x="0" y="0"/>
                </a:cubicBezTo>
                <a:cubicBezTo>
                  <a:pt x="13" y="3"/>
                  <a:pt x="26" y="8"/>
                  <a:pt x="40" y="17"/>
                </a:cubicBezTo>
                <a:cubicBezTo>
                  <a:pt x="99" y="53"/>
                  <a:pt x="98" y="138"/>
                  <a:pt x="98" y="174"/>
                </a:cubicBezTo>
                <a:cubicBezTo>
                  <a:pt x="99" y="210"/>
                  <a:pt x="103" y="225"/>
                  <a:pt x="107" y="220"/>
                </a:cubicBezTo>
                <a:cubicBezTo>
                  <a:pt x="110" y="215"/>
                  <a:pt x="155" y="165"/>
                  <a:pt x="197" y="173"/>
                </a:cubicBezTo>
                <a:cubicBezTo>
                  <a:pt x="238" y="180"/>
                  <a:pt x="294" y="167"/>
                  <a:pt x="357" y="139"/>
                </a:cubicBezTo>
                <a:cubicBezTo>
                  <a:pt x="420" y="112"/>
                  <a:pt x="498" y="94"/>
                  <a:pt x="555" y="96"/>
                </a:cubicBezTo>
                <a:close/>
                <a:moveTo>
                  <a:pt x="602" y="495"/>
                </a:moveTo>
                <a:cubicBezTo>
                  <a:pt x="596" y="478"/>
                  <a:pt x="591" y="462"/>
                  <a:pt x="584" y="445"/>
                </a:cubicBezTo>
                <a:cubicBezTo>
                  <a:pt x="564" y="393"/>
                  <a:pt x="538" y="374"/>
                  <a:pt x="496" y="341"/>
                </a:cubicBezTo>
                <a:cubicBezTo>
                  <a:pt x="487" y="334"/>
                  <a:pt x="487" y="334"/>
                  <a:pt x="487" y="334"/>
                </a:cubicBezTo>
                <a:cubicBezTo>
                  <a:pt x="470" y="321"/>
                  <a:pt x="455" y="310"/>
                  <a:pt x="441" y="300"/>
                </a:cubicBezTo>
                <a:cubicBezTo>
                  <a:pt x="446" y="299"/>
                  <a:pt x="451" y="299"/>
                  <a:pt x="456" y="299"/>
                </a:cubicBezTo>
                <a:cubicBezTo>
                  <a:pt x="458" y="299"/>
                  <a:pt x="459" y="299"/>
                  <a:pt x="460" y="299"/>
                </a:cubicBezTo>
                <a:cubicBezTo>
                  <a:pt x="463" y="299"/>
                  <a:pt x="465" y="299"/>
                  <a:pt x="467" y="299"/>
                </a:cubicBezTo>
                <a:cubicBezTo>
                  <a:pt x="500" y="299"/>
                  <a:pt x="517" y="290"/>
                  <a:pt x="530" y="283"/>
                </a:cubicBezTo>
                <a:cubicBezTo>
                  <a:pt x="538" y="278"/>
                  <a:pt x="544" y="276"/>
                  <a:pt x="555" y="275"/>
                </a:cubicBezTo>
                <a:cubicBezTo>
                  <a:pt x="555" y="275"/>
                  <a:pt x="555" y="275"/>
                  <a:pt x="556" y="275"/>
                </a:cubicBezTo>
                <a:cubicBezTo>
                  <a:pt x="563" y="275"/>
                  <a:pt x="568" y="285"/>
                  <a:pt x="579" y="306"/>
                </a:cubicBezTo>
                <a:cubicBezTo>
                  <a:pt x="584" y="317"/>
                  <a:pt x="589" y="327"/>
                  <a:pt x="596" y="337"/>
                </a:cubicBezTo>
                <a:cubicBezTo>
                  <a:pt x="602" y="346"/>
                  <a:pt x="614" y="362"/>
                  <a:pt x="629" y="383"/>
                </a:cubicBezTo>
                <a:cubicBezTo>
                  <a:pt x="661" y="426"/>
                  <a:pt x="705" y="486"/>
                  <a:pt x="722" y="514"/>
                </a:cubicBezTo>
                <a:cubicBezTo>
                  <a:pt x="724" y="517"/>
                  <a:pt x="726" y="520"/>
                  <a:pt x="728" y="522"/>
                </a:cubicBezTo>
                <a:cubicBezTo>
                  <a:pt x="761" y="522"/>
                  <a:pt x="761" y="522"/>
                  <a:pt x="761" y="522"/>
                </a:cubicBezTo>
                <a:cubicBezTo>
                  <a:pt x="756" y="517"/>
                  <a:pt x="752" y="510"/>
                  <a:pt x="747" y="501"/>
                </a:cubicBezTo>
                <a:cubicBezTo>
                  <a:pt x="720" y="460"/>
                  <a:pt x="639" y="351"/>
                  <a:pt x="619" y="323"/>
                </a:cubicBezTo>
                <a:cubicBezTo>
                  <a:pt x="600" y="295"/>
                  <a:pt x="592" y="247"/>
                  <a:pt x="553" y="249"/>
                </a:cubicBezTo>
                <a:cubicBezTo>
                  <a:pt x="514" y="252"/>
                  <a:pt x="514" y="275"/>
                  <a:pt x="461" y="273"/>
                </a:cubicBezTo>
                <a:cubicBezTo>
                  <a:pt x="409" y="271"/>
                  <a:pt x="383" y="297"/>
                  <a:pt x="383" y="297"/>
                </a:cubicBezTo>
                <a:cubicBezTo>
                  <a:pt x="383" y="297"/>
                  <a:pt x="423" y="324"/>
                  <a:pt x="469" y="360"/>
                </a:cubicBezTo>
                <a:cubicBezTo>
                  <a:pt x="516" y="396"/>
                  <a:pt x="539" y="411"/>
                  <a:pt x="558" y="458"/>
                </a:cubicBezTo>
                <a:cubicBezTo>
                  <a:pt x="566" y="480"/>
                  <a:pt x="572" y="500"/>
                  <a:pt x="579" y="522"/>
                </a:cubicBezTo>
                <a:cubicBezTo>
                  <a:pt x="611" y="522"/>
                  <a:pt x="611" y="522"/>
                  <a:pt x="611" y="522"/>
                </a:cubicBezTo>
                <a:cubicBezTo>
                  <a:pt x="607" y="513"/>
                  <a:pt x="604" y="504"/>
                  <a:pt x="602" y="495"/>
                </a:cubicBezTo>
                <a:close/>
                <a:moveTo>
                  <a:pt x="796" y="901"/>
                </a:moveTo>
                <a:cubicBezTo>
                  <a:pt x="781" y="797"/>
                  <a:pt x="735" y="736"/>
                  <a:pt x="694" y="682"/>
                </a:cubicBezTo>
                <a:cubicBezTo>
                  <a:pt x="676" y="658"/>
                  <a:pt x="658" y="634"/>
                  <a:pt x="646" y="610"/>
                </a:cubicBezTo>
                <a:cubicBezTo>
                  <a:pt x="629" y="574"/>
                  <a:pt x="618" y="546"/>
                  <a:pt x="611" y="522"/>
                </a:cubicBezTo>
                <a:cubicBezTo>
                  <a:pt x="579" y="522"/>
                  <a:pt x="579" y="522"/>
                  <a:pt x="579" y="522"/>
                </a:cubicBezTo>
                <a:cubicBezTo>
                  <a:pt x="588" y="550"/>
                  <a:pt x="599" y="581"/>
                  <a:pt x="620" y="625"/>
                </a:cubicBezTo>
                <a:cubicBezTo>
                  <a:pt x="660" y="707"/>
                  <a:pt x="747" y="763"/>
                  <a:pt x="768" y="908"/>
                </a:cubicBezTo>
                <a:cubicBezTo>
                  <a:pt x="775" y="957"/>
                  <a:pt x="784" y="1002"/>
                  <a:pt x="794" y="1045"/>
                </a:cubicBezTo>
                <a:cubicBezTo>
                  <a:pt x="824" y="1045"/>
                  <a:pt x="824" y="1045"/>
                  <a:pt x="824" y="1045"/>
                </a:cubicBezTo>
                <a:cubicBezTo>
                  <a:pt x="813" y="1000"/>
                  <a:pt x="804" y="953"/>
                  <a:pt x="796" y="901"/>
                </a:cubicBezTo>
                <a:close/>
                <a:moveTo>
                  <a:pt x="893" y="539"/>
                </a:moveTo>
                <a:cubicBezTo>
                  <a:pt x="887" y="553"/>
                  <a:pt x="881" y="545"/>
                  <a:pt x="875" y="554"/>
                </a:cubicBezTo>
                <a:cubicBezTo>
                  <a:pt x="870" y="562"/>
                  <a:pt x="869" y="581"/>
                  <a:pt x="855" y="578"/>
                </a:cubicBezTo>
                <a:cubicBezTo>
                  <a:pt x="842" y="576"/>
                  <a:pt x="839" y="567"/>
                  <a:pt x="814" y="560"/>
                </a:cubicBezTo>
                <a:cubicBezTo>
                  <a:pt x="793" y="554"/>
                  <a:pt x="779" y="547"/>
                  <a:pt x="761" y="522"/>
                </a:cubicBezTo>
                <a:cubicBezTo>
                  <a:pt x="728" y="522"/>
                  <a:pt x="728" y="522"/>
                  <a:pt x="728" y="522"/>
                </a:cubicBezTo>
                <a:cubicBezTo>
                  <a:pt x="755" y="564"/>
                  <a:pt x="775" y="575"/>
                  <a:pt x="806" y="584"/>
                </a:cubicBezTo>
                <a:cubicBezTo>
                  <a:pt x="816" y="587"/>
                  <a:pt x="820" y="590"/>
                  <a:pt x="825" y="593"/>
                </a:cubicBezTo>
                <a:cubicBezTo>
                  <a:pt x="831" y="597"/>
                  <a:pt x="839" y="602"/>
                  <a:pt x="850" y="604"/>
                </a:cubicBezTo>
                <a:cubicBezTo>
                  <a:pt x="853" y="604"/>
                  <a:pt x="855" y="604"/>
                  <a:pt x="858" y="604"/>
                </a:cubicBezTo>
                <a:cubicBezTo>
                  <a:pt x="885" y="604"/>
                  <a:pt x="895" y="580"/>
                  <a:pt x="898" y="571"/>
                </a:cubicBezTo>
                <a:cubicBezTo>
                  <a:pt x="905" y="568"/>
                  <a:pt x="913" y="561"/>
                  <a:pt x="919" y="548"/>
                </a:cubicBezTo>
                <a:cubicBezTo>
                  <a:pt x="924" y="538"/>
                  <a:pt x="926" y="529"/>
                  <a:pt x="926" y="522"/>
                </a:cubicBezTo>
                <a:cubicBezTo>
                  <a:pt x="898" y="522"/>
                  <a:pt x="898" y="522"/>
                  <a:pt x="898" y="522"/>
                </a:cubicBezTo>
                <a:cubicBezTo>
                  <a:pt x="897" y="528"/>
                  <a:pt x="896" y="533"/>
                  <a:pt x="893" y="539"/>
                </a:cubicBezTo>
                <a:close/>
                <a:moveTo>
                  <a:pt x="1008" y="1459"/>
                </a:moveTo>
                <a:cubicBezTo>
                  <a:pt x="975" y="1445"/>
                  <a:pt x="937" y="1413"/>
                  <a:pt x="892" y="1274"/>
                </a:cubicBezTo>
                <a:cubicBezTo>
                  <a:pt x="865" y="1193"/>
                  <a:pt x="842" y="1122"/>
                  <a:pt x="824" y="1045"/>
                </a:cubicBezTo>
                <a:cubicBezTo>
                  <a:pt x="794" y="1045"/>
                  <a:pt x="794" y="1045"/>
                  <a:pt x="794" y="1045"/>
                </a:cubicBezTo>
                <a:cubicBezTo>
                  <a:pt x="813" y="1127"/>
                  <a:pt x="837" y="1201"/>
                  <a:pt x="865" y="1286"/>
                </a:cubicBezTo>
                <a:cubicBezTo>
                  <a:pt x="907" y="1416"/>
                  <a:pt x="946" y="1468"/>
                  <a:pt x="997" y="1489"/>
                </a:cubicBezTo>
                <a:cubicBezTo>
                  <a:pt x="1031" y="1503"/>
                  <a:pt x="1089" y="1528"/>
                  <a:pt x="1141" y="1568"/>
                </a:cubicBezTo>
                <a:cubicBezTo>
                  <a:pt x="1190" y="1568"/>
                  <a:pt x="1190" y="1568"/>
                  <a:pt x="1190" y="1568"/>
                </a:cubicBezTo>
                <a:cubicBezTo>
                  <a:pt x="1123" y="1507"/>
                  <a:pt x="1040" y="1472"/>
                  <a:pt x="1008" y="1459"/>
                </a:cubicBezTo>
                <a:close/>
                <a:moveTo>
                  <a:pt x="1424" y="1850"/>
                </a:moveTo>
                <a:cubicBezTo>
                  <a:pt x="1408" y="1838"/>
                  <a:pt x="1403" y="1830"/>
                  <a:pt x="1396" y="1817"/>
                </a:cubicBezTo>
                <a:cubicBezTo>
                  <a:pt x="1387" y="1803"/>
                  <a:pt x="1377" y="1785"/>
                  <a:pt x="1350" y="1759"/>
                </a:cubicBezTo>
                <a:cubicBezTo>
                  <a:pt x="1316" y="1726"/>
                  <a:pt x="1303" y="1708"/>
                  <a:pt x="1273" y="1667"/>
                </a:cubicBezTo>
                <a:cubicBezTo>
                  <a:pt x="1262" y="1653"/>
                  <a:pt x="1250" y="1637"/>
                  <a:pt x="1235" y="1616"/>
                </a:cubicBezTo>
                <a:cubicBezTo>
                  <a:pt x="1222" y="1598"/>
                  <a:pt x="1206" y="1582"/>
                  <a:pt x="1190" y="1568"/>
                </a:cubicBezTo>
                <a:cubicBezTo>
                  <a:pt x="1141" y="1568"/>
                  <a:pt x="1141" y="1568"/>
                  <a:pt x="1141" y="1568"/>
                </a:cubicBezTo>
                <a:cubicBezTo>
                  <a:pt x="1167" y="1587"/>
                  <a:pt x="1192" y="1610"/>
                  <a:pt x="1212" y="1636"/>
                </a:cubicBezTo>
                <a:cubicBezTo>
                  <a:pt x="1273" y="1717"/>
                  <a:pt x="1282" y="1736"/>
                  <a:pt x="1330" y="1783"/>
                </a:cubicBezTo>
                <a:cubicBezTo>
                  <a:pt x="1378" y="1829"/>
                  <a:pt x="1367" y="1845"/>
                  <a:pt x="1406" y="1876"/>
                </a:cubicBezTo>
                <a:cubicBezTo>
                  <a:pt x="1446" y="1907"/>
                  <a:pt x="1444" y="1950"/>
                  <a:pt x="1395" y="1971"/>
                </a:cubicBezTo>
                <a:cubicBezTo>
                  <a:pt x="1346" y="1991"/>
                  <a:pt x="1338" y="2019"/>
                  <a:pt x="1307" y="2056"/>
                </a:cubicBezTo>
                <a:cubicBezTo>
                  <a:pt x="1285" y="2082"/>
                  <a:pt x="1265" y="2089"/>
                  <a:pt x="1247" y="2090"/>
                </a:cubicBezTo>
                <a:cubicBezTo>
                  <a:pt x="1310" y="2090"/>
                  <a:pt x="1310" y="2090"/>
                  <a:pt x="1310" y="2090"/>
                </a:cubicBezTo>
                <a:cubicBezTo>
                  <a:pt x="1316" y="2085"/>
                  <a:pt x="1323" y="2079"/>
                  <a:pt x="1329" y="2072"/>
                </a:cubicBezTo>
                <a:cubicBezTo>
                  <a:pt x="1338" y="2061"/>
                  <a:pt x="1345" y="2052"/>
                  <a:pt x="1351" y="2043"/>
                </a:cubicBezTo>
                <a:cubicBezTo>
                  <a:pt x="1368" y="2020"/>
                  <a:pt x="1378" y="2006"/>
                  <a:pt x="1406" y="1994"/>
                </a:cubicBezTo>
                <a:cubicBezTo>
                  <a:pt x="1438" y="1981"/>
                  <a:pt x="1458" y="1958"/>
                  <a:pt x="1462" y="1930"/>
                </a:cubicBezTo>
                <a:cubicBezTo>
                  <a:pt x="1466" y="1901"/>
                  <a:pt x="1452" y="1872"/>
                  <a:pt x="1424" y="1850"/>
                </a:cubicBezTo>
                <a:close/>
              </a:path>
            </a:pathLst>
          </a:custGeom>
          <a:solidFill>
            <a:schemeClr val="tx1">
              <a:alpha val="5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>
              <a:solidFill>
                <a:prstClr val="black"/>
              </a:solidFill>
            </a:endParaRPr>
          </a:p>
        </p:txBody>
      </p:sp>
      <p:sp>
        <p:nvSpPr>
          <p:cNvPr id="28" name="Freeform 29"/>
          <p:cNvSpPr>
            <a:spLocks noEditPoints="1"/>
          </p:cNvSpPr>
          <p:nvPr/>
        </p:nvSpPr>
        <p:spPr bwMode="auto">
          <a:xfrm>
            <a:off x="950696" y="2514601"/>
            <a:ext cx="776507" cy="528913"/>
          </a:xfrm>
          <a:custGeom>
            <a:avLst/>
            <a:gdLst>
              <a:gd name="T0" fmla="*/ 345 w 400"/>
              <a:gd name="T1" fmla="*/ 80 h 272"/>
              <a:gd name="T2" fmla="*/ 328 w 400"/>
              <a:gd name="T3" fmla="*/ 123 h 272"/>
              <a:gd name="T4" fmla="*/ 360 w 400"/>
              <a:gd name="T5" fmla="*/ 230 h 272"/>
              <a:gd name="T6" fmla="*/ 360 w 400"/>
              <a:gd name="T7" fmla="*/ 249 h 272"/>
              <a:gd name="T8" fmla="*/ 378 w 400"/>
              <a:gd name="T9" fmla="*/ 270 h 272"/>
              <a:gd name="T10" fmla="*/ 379 w 400"/>
              <a:gd name="T11" fmla="*/ 271 h 272"/>
              <a:gd name="T12" fmla="*/ 399 w 400"/>
              <a:gd name="T13" fmla="*/ 252 h 272"/>
              <a:gd name="T14" fmla="*/ 400 w 400"/>
              <a:gd name="T15" fmla="*/ 230 h 272"/>
              <a:gd name="T16" fmla="*/ 345 w 400"/>
              <a:gd name="T17" fmla="*/ 80 h 272"/>
              <a:gd name="T18" fmla="*/ 200 w 400"/>
              <a:gd name="T19" fmla="*/ 55 h 272"/>
              <a:gd name="T20" fmla="*/ 226 w 400"/>
              <a:gd name="T21" fmla="*/ 57 h 272"/>
              <a:gd name="T22" fmla="*/ 254 w 400"/>
              <a:gd name="T23" fmla="*/ 22 h 272"/>
              <a:gd name="T24" fmla="*/ 200 w 400"/>
              <a:gd name="T25" fmla="*/ 15 h 272"/>
              <a:gd name="T26" fmla="*/ 0 w 400"/>
              <a:gd name="T27" fmla="*/ 230 h 272"/>
              <a:gd name="T28" fmla="*/ 1 w 400"/>
              <a:gd name="T29" fmla="*/ 252 h 272"/>
              <a:gd name="T30" fmla="*/ 23 w 400"/>
              <a:gd name="T31" fmla="*/ 270 h 272"/>
              <a:gd name="T32" fmla="*/ 41 w 400"/>
              <a:gd name="T33" fmla="*/ 248 h 272"/>
              <a:gd name="T34" fmla="*/ 40 w 400"/>
              <a:gd name="T35" fmla="*/ 230 h 272"/>
              <a:gd name="T36" fmla="*/ 200 w 400"/>
              <a:gd name="T37" fmla="*/ 55 h 272"/>
              <a:gd name="T38" fmla="*/ 163 w 400"/>
              <a:gd name="T39" fmla="*/ 207 h 272"/>
              <a:gd name="T40" fmla="*/ 178 w 400"/>
              <a:gd name="T41" fmla="*/ 261 h 272"/>
              <a:gd name="T42" fmla="*/ 232 w 400"/>
              <a:gd name="T43" fmla="*/ 247 h 272"/>
              <a:gd name="T44" fmla="*/ 326 w 400"/>
              <a:gd name="T45" fmla="*/ 5 h 272"/>
              <a:gd name="T46" fmla="*/ 163 w 400"/>
              <a:gd name="T47" fmla="*/ 207 h 2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400" h="272">
                <a:moveTo>
                  <a:pt x="345" y="80"/>
                </a:moveTo>
                <a:cubicBezTo>
                  <a:pt x="339" y="95"/>
                  <a:pt x="333" y="110"/>
                  <a:pt x="328" y="123"/>
                </a:cubicBezTo>
                <a:cubicBezTo>
                  <a:pt x="348" y="152"/>
                  <a:pt x="360" y="189"/>
                  <a:pt x="360" y="230"/>
                </a:cubicBezTo>
                <a:cubicBezTo>
                  <a:pt x="360" y="236"/>
                  <a:pt x="360" y="243"/>
                  <a:pt x="360" y="249"/>
                </a:cubicBezTo>
                <a:cubicBezTo>
                  <a:pt x="359" y="260"/>
                  <a:pt x="367" y="269"/>
                  <a:pt x="378" y="270"/>
                </a:cubicBezTo>
                <a:cubicBezTo>
                  <a:pt x="378" y="271"/>
                  <a:pt x="379" y="271"/>
                  <a:pt x="379" y="271"/>
                </a:cubicBezTo>
                <a:cubicBezTo>
                  <a:pt x="390" y="271"/>
                  <a:pt x="398" y="263"/>
                  <a:pt x="399" y="252"/>
                </a:cubicBezTo>
                <a:cubicBezTo>
                  <a:pt x="400" y="245"/>
                  <a:pt x="400" y="237"/>
                  <a:pt x="400" y="230"/>
                </a:cubicBezTo>
                <a:cubicBezTo>
                  <a:pt x="400" y="171"/>
                  <a:pt x="379" y="118"/>
                  <a:pt x="345" y="80"/>
                </a:cubicBezTo>
                <a:close/>
                <a:moveTo>
                  <a:pt x="200" y="55"/>
                </a:moveTo>
                <a:cubicBezTo>
                  <a:pt x="209" y="55"/>
                  <a:pt x="218" y="55"/>
                  <a:pt x="226" y="57"/>
                </a:cubicBezTo>
                <a:cubicBezTo>
                  <a:pt x="235" y="46"/>
                  <a:pt x="245" y="34"/>
                  <a:pt x="254" y="22"/>
                </a:cubicBezTo>
                <a:cubicBezTo>
                  <a:pt x="237" y="17"/>
                  <a:pt x="219" y="15"/>
                  <a:pt x="200" y="15"/>
                </a:cubicBezTo>
                <a:cubicBezTo>
                  <a:pt x="88" y="15"/>
                  <a:pt x="0" y="109"/>
                  <a:pt x="0" y="230"/>
                </a:cubicBezTo>
                <a:cubicBezTo>
                  <a:pt x="0" y="237"/>
                  <a:pt x="1" y="245"/>
                  <a:pt x="1" y="252"/>
                </a:cubicBezTo>
                <a:cubicBezTo>
                  <a:pt x="2" y="263"/>
                  <a:pt x="12" y="271"/>
                  <a:pt x="23" y="270"/>
                </a:cubicBezTo>
                <a:cubicBezTo>
                  <a:pt x="34" y="269"/>
                  <a:pt x="42" y="259"/>
                  <a:pt x="41" y="248"/>
                </a:cubicBezTo>
                <a:cubicBezTo>
                  <a:pt x="41" y="242"/>
                  <a:pt x="40" y="236"/>
                  <a:pt x="40" y="230"/>
                </a:cubicBezTo>
                <a:cubicBezTo>
                  <a:pt x="40" y="132"/>
                  <a:pt x="111" y="55"/>
                  <a:pt x="200" y="55"/>
                </a:cubicBezTo>
                <a:close/>
                <a:moveTo>
                  <a:pt x="163" y="207"/>
                </a:moveTo>
                <a:cubicBezTo>
                  <a:pt x="149" y="230"/>
                  <a:pt x="158" y="250"/>
                  <a:pt x="178" y="261"/>
                </a:cubicBezTo>
                <a:cubicBezTo>
                  <a:pt x="197" y="272"/>
                  <a:pt x="218" y="270"/>
                  <a:pt x="232" y="247"/>
                </a:cubicBezTo>
                <a:cubicBezTo>
                  <a:pt x="246" y="223"/>
                  <a:pt x="333" y="9"/>
                  <a:pt x="326" y="5"/>
                </a:cubicBezTo>
                <a:cubicBezTo>
                  <a:pt x="318" y="0"/>
                  <a:pt x="177" y="183"/>
                  <a:pt x="163" y="207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>
              <a:solidFill>
                <a:prstClr val="black"/>
              </a:solidFill>
            </a:endParaRPr>
          </a:p>
        </p:txBody>
      </p:sp>
      <p:sp>
        <p:nvSpPr>
          <p:cNvPr id="179" name="TextBox 178"/>
          <p:cNvSpPr txBox="1"/>
          <p:nvPr/>
        </p:nvSpPr>
        <p:spPr>
          <a:xfrm>
            <a:off x="744702" y="3043518"/>
            <a:ext cx="3201695" cy="505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400" dirty="0">
                <a:solidFill>
                  <a:srgbClr val="95A5A6"/>
                </a:solidFill>
                <a:latin typeface="Lato Black" pitchFamily="34" charset="0"/>
              </a:rPr>
              <a:t>15 Minutes</a:t>
            </a:r>
            <a:endParaRPr lang="en-US" sz="2400" dirty="0">
              <a:solidFill>
                <a:srgbClr val="95A5A6"/>
              </a:solidFill>
              <a:latin typeface="Lato Light" pitchFamily="34" charset="0"/>
            </a:endParaRPr>
          </a:p>
        </p:txBody>
      </p:sp>
      <p:sp>
        <p:nvSpPr>
          <p:cNvPr id="181" name="TextBox 180"/>
          <p:cNvSpPr txBox="1"/>
          <p:nvPr/>
        </p:nvSpPr>
        <p:spPr>
          <a:xfrm>
            <a:off x="7010401" y="1864235"/>
            <a:ext cx="3735932" cy="8228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67" dirty="0">
                <a:solidFill>
                  <a:prstClr val="white"/>
                </a:solidFill>
                <a:latin typeface="Lato Black" pitchFamily="34" charset="0"/>
              </a:rPr>
              <a:t>Sprint Planning</a:t>
            </a:r>
          </a:p>
          <a:p>
            <a:pPr>
              <a:lnSpc>
                <a:spcPct val="120000"/>
              </a:lnSpc>
            </a:pPr>
            <a:endParaRPr lang="en-US" sz="1200" dirty="0">
              <a:solidFill>
                <a:prstClr val="white"/>
              </a:solidFill>
              <a:latin typeface="Lato" pitchFamily="34" charset="0"/>
            </a:endParaRPr>
          </a:p>
          <a:p>
            <a:pPr>
              <a:lnSpc>
                <a:spcPct val="120000"/>
              </a:lnSpc>
            </a:pPr>
            <a:r>
              <a:rPr lang="en-US" sz="1200" dirty="0">
                <a:solidFill>
                  <a:prstClr val="white"/>
                </a:solidFill>
                <a:latin typeface="Lato" pitchFamily="34" charset="0"/>
              </a:rPr>
              <a:t>Sprint Goal and Sprint Backlog</a:t>
            </a:r>
          </a:p>
        </p:txBody>
      </p:sp>
      <p:sp>
        <p:nvSpPr>
          <p:cNvPr id="182" name="TextBox 181"/>
          <p:cNvSpPr txBox="1"/>
          <p:nvPr/>
        </p:nvSpPr>
        <p:spPr>
          <a:xfrm>
            <a:off x="7315205" y="3014667"/>
            <a:ext cx="4271433" cy="7488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67" dirty="0">
                <a:latin typeface="Lato Black" pitchFamily="34" charset="0"/>
              </a:rPr>
              <a:t>Sprint Execution</a:t>
            </a:r>
          </a:p>
          <a:p>
            <a:pPr>
              <a:lnSpc>
                <a:spcPct val="90000"/>
              </a:lnSpc>
            </a:pPr>
            <a:endParaRPr lang="en-US" sz="1333" dirty="0"/>
          </a:p>
          <a:p>
            <a:pPr>
              <a:lnSpc>
                <a:spcPct val="90000"/>
              </a:lnSpc>
            </a:pPr>
            <a:r>
              <a:rPr lang="en-US" sz="1333" dirty="0"/>
              <a:t>Time-box of 10 days.</a:t>
            </a:r>
          </a:p>
        </p:txBody>
      </p:sp>
      <p:sp>
        <p:nvSpPr>
          <p:cNvPr id="184" name="TextBox 183"/>
          <p:cNvSpPr txBox="1"/>
          <p:nvPr/>
        </p:nvSpPr>
        <p:spPr>
          <a:xfrm>
            <a:off x="7721600" y="4038020"/>
            <a:ext cx="4267200" cy="7201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867" dirty="0">
                <a:solidFill>
                  <a:srgbClr val="FFFFFF"/>
                </a:solidFill>
                <a:latin typeface="Lato"/>
              </a:rPr>
              <a:t>Sprint Review</a:t>
            </a:r>
          </a:p>
          <a:p>
            <a:pPr>
              <a:lnSpc>
                <a:spcPct val="90000"/>
              </a:lnSpc>
            </a:pPr>
            <a:endParaRPr lang="en-US" sz="1333" dirty="0">
              <a:solidFill>
                <a:srgbClr val="FFFFFF"/>
              </a:solidFill>
            </a:endParaRPr>
          </a:p>
          <a:p>
            <a:pPr>
              <a:lnSpc>
                <a:spcPct val="90000"/>
              </a:lnSpc>
            </a:pPr>
            <a:r>
              <a:rPr lang="en-US" sz="1333" dirty="0">
                <a:solidFill>
                  <a:srgbClr val="FFFFFF"/>
                </a:solidFill>
              </a:rPr>
              <a:t>Review the Product Increment..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8324239" y="5244265"/>
            <a:ext cx="4271433" cy="769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67" dirty="0">
                <a:latin typeface="Lato Black" pitchFamily="34" charset="0"/>
              </a:rPr>
              <a:t>Retrospective</a:t>
            </a:r>
          </a:p>
          <a:p>
            <a:endParaRPr lang="en-US" sz="1333" dirty="0"/>
          </a:p>
          <a:p>
            <a:pPr>
              <a:lnSpc>
                <a:spcPct val="90000"/>
              </a:lnSpc>
            </a:pPr>
            <a:r>
              <a:rPr lang="en-US" sz="1333" dirty="0"/>
              <a:t>Identify improvements.</a:t>
            </a:r>
          </a:p>
        </p:txBody>
      </p:sp>
    </p:spTree>
    <p:extLst>
      <p:ext uri="{BB962C8B-B14F-4D97-AF65-F5344CB8AC3E}">
        <p14:creationId xmlns:p14="http://schemas.microsoft.com/office/powerpoint/2010/main" val="213578732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00"/>
                            </p:stCondLst>
                            <p:childTnLst>
                              <p:par>
                                <p:cTn id="11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3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500"/>
                            </p:stCondLst>
                            <p:childTnLst>
                              <p:par>
                                <p:cTn id="10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animBg="1"/>
      <p:bldP spid="4" grpId="0" animBg="1"/>
      <p:bldP spid="5" grpId="0" animBg="1"/>
      <p:bldP spid="6" grpId="0" animBg="1"/>
      <p:bldP spid="8" grpId="0" animBg="1"/>
      <p:bldP spid="9" grpId="0" animBg="1"/>
      <p:bldP spid="10" grpId="0" animBg="1"/>
      <p:bldP spid="11" grpId="0" animBg="1"/>
      <p:bldP spid="12" grpId="0" animBg="1"/>
      <p:bldP spid="15" grpId="0" animBg="1"/>
      <p:bldP spid="16" grpId="0" animBg="1"/>
      <p:bldP spid="19" grpId="0" animBg="1"/>
      <p:bldP spid="22" grpId="0" animBg="1"/>
      <p:bldP spid="28" grpId="0" animBg="1"/>
      <p:bldP spid="179" grpId="0"/>
      <p:bldP spid="181" grpId="0"/>
      <p:bldP spid="182" grpId="0"/>
      <p:bldP spid="184" grpId="0"/>
      <p:bldP spid="33" grpId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Sprint planning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Scrum Guide</a:t>
            </a:r>
          </a:p>
        </p:txBody>
      </p:sp>
    </p:spTree>
    <p:extLst>
      <p:ext uri="{BB962C8B-B14F-4D97-AF65-F5344CB8AC3E}">
        <p14:creationId xmlns:p14="http://schemas.microsoft.com/office/powerpoint/2010/main" val="203541393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Cadences for queue replenishments </a:t>
            </a:r>
            <a:endParaRPr lang="bg-BG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Backlog queue – on-demand</a:t>
            </a:r>
          </a:p>
          <a:p>
            <a:r>
              <a:rPr lang="en-US" dirty="0"/>
              <a:t>QA CR Test Ready </a:t>
            </a:r>
            <a:r>
              <a:rPr lang="mr-IN" dirty="0"/>
              <a:t>–</a:t>
            </a:r>
            <a:r>
              <a:rPr lang="en-US" dirty="0"/>
              <a:t> on-demand</a:t>
            </a:r>
          </a:p>
          <a:p>
            <a:r>
              <a:rPr lang="en-US" dirty="0"/>
              <a:t>QA PTC Test Ready – on-demand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04370083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be delivered?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467998"/>
            <a:ext cx="10972800" cy="3396102"/>
          </a:xfrm>
        </p:spPr>
        <p:txBody>
          <a:bodyPr>
            <a:normAutofit/>
          </a:bodyPr>
          <a:lstStyle/>
          <a:p>
            <a:r>
              <a:rPr lang="en-US" dirty="0"/>
              <a:t>in the “Backlog” column generate:</a:t>
            </a:r>
          </a:p>
          <a:p>
            <a:pPr lvl="1"/>
            <a:r>
              <a:rPr lang="en-US" dirty="0"/>
              <a:t>2 CRs of color yellow.</a:t>
            </a:r>
          </a:p>
          <a:p>
            <a:r>
              <a:rPr lang="en-US" dirty="0"/>
              <a:t>Write “CR” and the number of work item in the center of a sticky note. The number is continuous </a:t>
            </a:r>
            <a:r>
              <a:rPr lang="mr-IN" dirty="0"/>
              <a:t>–</a:t>
            </a:r>
            <a:r>
              <a:rPr lang="en-US" dirty="0"/>
              <a:t> from 1 to 2.</a:t>
            </a:r>
          </a:p>
          <a:p>
            <a:r>
              <a:rPr lang="en-US" dirty="0"/>
              <a:t>Put </a:t>
            </a:r>
            <a:r>
              <a:rPr lang="bg-BG" dirty="0"/>
              <a:t>0</a:t>
            </a:r>
            <a:r>
              <a:rPr lang="en-US" dirty="0"/>
              <a:t> in the top left corner leaving room top and bottom.</a:t>
            </a:r>
            <a:endParaRPr lang="en-GB" dirty="0"/>
          </a:p>
        </p:txBody>
      </p:sp>
      <p:grpSp>
        <p:nvGrpSpPr>
          <p:cNvPr id="9" name="Group 8"/>
          <p:cNvGrpSpPr/>
          <p:nvPr/>
        </p:nvGrpSpPr>
        <p:grpSpPr>
          <a:xfrm>
            <a:off x="4186767" y="5000978"/>
            <a:ext cx="3564466" cy="1126066"/>
            <a:chOff x="3704167" y="3578578"/>
            <a:chExt cx="3564466" cy="1126066"/>
          </a:xfrm>
        </p:grpSpPr>
        <p:sp>
          <p:nvSpPr>
            <p:cNvPr id="5" name="Rectangle 4"/>
            <p:cNvSpPr/>
            <p:nvPr/>
          </p:nvSpPr>
          <p:spPr>
            <a:xfrm>
              <a:off x="3704167" y="3578578"/>
              <a:ext cx="3564466" cy="1126066"/>
            </a:xfrm>
            <a:prstGeom prst="rect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181600" y="3857979"/>
              <a:ext cx="14732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CR#1</a:t>
              </a:r>
              <a:endParaRPr lang="bg-BG" sz="2800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815667" y="3617879"/>
              <a:ext cx="35887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0</a:t>
              </a:r>
              <a:endParaRPr lang="bg-BG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414923996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Replenishment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467998"/>
            <a:ext cx="10972800" cy="3396102"/>
          </a:xfrm>
        </p:spPr>
        <p:txBody>
          <a:bodyPr>
            <a:normAutofit/>
          </a:bodyPr>
          <a:lstStyle/>
          <a:p>
            <a:r>
              <a:rPr lang="en-US" dirty="0"/>
              <a:t>CRs get into Backlog on demand!</a:t>
            </a:r>
          </a:p>
          <a:p>
            <a:r>
              <a:rPr lang="en-US" dirty="0"/>
              <a:t>Add the new CRs at the end of each day.</a:t>
            </a:r>
          </a:p>
          <a:p>
            <a:r>
              <a:rPr lang="en-US" dirty="0"/>
              <a:t>Write “CR” and the number of work item in the center of a sticky note. The number is continuous </a:t>
            </a:r>
            <a:r>
              <a:rPr lang="mr-IN" dirty="0"/>
              <a:t>–</a:t>
            </a:r>
            <a:r>
              <a:rPr lang="en-US" dirty="0"/>
              <a:t> from 3 to 10.</a:t>
            </a:r>
          </a:p>
          <a:p>
            <a:r>
              <a:rPr lang="en-US" dirty="0"/>
              <a:t>Put </a:t>
            </a:r>
            <a:r>
              <a:rPr lang="bg-BG" dirty="0"/>
              <a:t>0</a:t>
            </a:r>
            <a:r>
              <a:rPr lang="en-US" dirty="0"/>
              <a:t> in the top left corner leaving room top and bottom.</a:t>
            </a:r>
            <a:endParaRPr lang="en-GB" dirty="0"/>
          </a:p>
        </p:txBody>
      </p:sp>
      <p:grpSp>
        <p:nvGrpSpPr>
          <p:cNvPr id="9" name="Group 8"/>
          <p:cNvGrpSpPr/>
          <p:nvPr/>
        </p:nvGrpSpPr>
        <p:grpSpPr>
          <a:xfrm>
            <a:off x="4186767" y="5000978"/>
            <a:ext cx="3564466" cy="1126066"/>
            <a:chOff x="3704167" y="3578578"/>
            <a:chExt cx="3564466" cy="1126066"/>
          </a:xfrm>
        </p:grpSpPr>
        <p:sp>
          <p:nvSpPr>
            <p:cNvPr id="5" name="Rectangle 4"/>
            <p:cNvSpPr/>
            <p:nvPr/>
          </p:nvSpPr>
          <p:spPr>
            <a:xfrm>
              <a:off x="3704167" y="3578578"/>
              <a:ext cx="3564466" cy="1126066"/>
            </a:xfrm>
            <a:prstGeom prst="rect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181600" y="3857979"/>
              <a:ext cx="14732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CR#1</a:t>
              </a:r>
              <a:endParaRPr lang="bg-BG" sz="2800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815667" y="3617879"/>
              <a:ext cx="35887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0</a:t>
              </a:r>
              <a:endParaRPr lang="bg-BG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193490844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Sprint execution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Scrum Guide</a:t>
            </a:r>
          </a:p>
        </p:txBody>
      </p:sp>
    </p:spTree>
    <p:extLst>
      <p:ext uri="{BB962C8B-B14F-4D97-AF65-F5344CB8AC3E}">
        <p14:creationId xmlns:p14="http://schemas.microsoft.com/office/powerpoint/2010/main" val="66140220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Daily routine of the Sprint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Pick an event card and follow its instructions. If there is a ROM – ignore it!</a:t>
            </a:r>
          </a:p>
          <a:p>
            <a:r>
              <a:rPr lang="en-US" dirty="0"/>
              <a:t>Each of the Dev team members should: </a:t>
            </a:r>
          </a:p>
          <a:p>
            <a:pPr lvl="1"/>
            <a:r>
              <a:rPr lang="en-US" dirty="0"/>
              <a:t>Move the card they will work on in the respective column</a:t>
            </a:r>
          </a:p>
          <a:p>
            <a:pPr lvl="1"/>
            <a:r>
              <a:rPr lang="en-US" dirty="0"/>
              <a:t>Roll a die to see if the card can move to the next column to the right</a:t>
            </a:r>
          </a:p>
          <a:p>
            <a:pPr lvl="0"/>
            <a:r>
              <a:rPr lang="en-US" dirty="0"/>
              <a:t>Each team member moves the cards on the board according to the rules.</a:t>
            </a:r>
          </a:p>
          <a:p>
            <a:r>
              <a:rPr lang="en-US" dirty="0"/>
              <a:t>At the end of the day the Dev team:</a:t>
            </a:r>
          </a:p>
          <a:p>
            <a:pPr lvl="1"/>
            <a:r>
              <a:rPr lang="en-US" dirty="0"/>
              <a:t>collects CFD for the CRs.</a:t>
            </a:r>
          </a:p>
          <a:p>
            <a:pPr lvl="1"/>
            <a:r>
              <a:rPr lang="en-US" dirty="0"/>
              <a:t>If there are free slots in Backlog then the Dev team would replenish Backlog with new CRs.</a:t>
            </a:r>
          </a:p>
        </p:txBody>
      </p:sp>
    </p:spTree>
    <p:extLst>
      <p:ext uri="{BB962C8B-B14F-4D97-AF65-F5344CB8AC3E}">
        <p14:creationId xmlns:p14="http://schemas.microsoft.com/office/powerpoint/2010/main" val="81155298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541101" y="2554617"/>
            <a:ext cx="11353721" cy="1754326"/>
          </a:xfrm>
        </p:spPr>
        <p:txBody>
          <a:bodyPr/>
          <a:lstStyle/>
          <a:p>
            <a:r>
              <a:rPr lang="en-US" dirty="0"/>
              <a:t>A card cannot be moved more than once in the same day.</a:t>
            </a:r>
          </a:p>
        </p:txBody>
      </p:sp>
    </p:spTree>
    <p:extLst>
      <p:ext uri="{BB962C8B-B14F-4D97-AF65-F5344CB8AC3E}">
        <p14:creationId xmlns:p14="http://schemas.microsoft.com/office/powerpoint/2010/main" val="110235999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can help each other!</a:t>
            </a:r>
          </a:p>
        </p:txBody>
      </p:sp>
    </p:spTree>
    <p:extLst>
      <p:ext uri="{BB962C8B-B14F-4D97-AF65-F5344CB8AC3E}">
        <p14:creationId xmlns:p14="http://schemas.microsoft.com/office/powerpoint/2010/main" val="102294606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Start!</a:t>
            </a:r>
          </a:p>
        </p:txBody>
      </p:sp>
    </p:spTree>
    <p:extLst>
      <p:ext uri="{BB962C8B-B14F-4D97-AF65-F5344CB8AC3E}">
        <p14:creationId xmlns:p14="http://schemas.microsoft.com/office/powerpoint/2010/main" val="609861640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17888</TotalTime>
  <Words>3455</Words>
  <Application>Microsoft Macintosh PowerPoint</Application>
  <PresentationFormat>Widescreen</PresentationFormat>
  <Paragraphs>703</Paragraphs>
  <Slides>107</Slides>
  <Notes>19</Notes>
  <HiddenSlides>2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107</vt:i4>
      </vt:variant>
    </vt:vector>
  </HeadingPairs>
  <TitlesOfParts>
    <vt:vector size="121" baseType="lpstr">
      <vt:lpstr>ＭＳ 明朝</vt:lpstr>
      <vt:lpstr>Arial</vt:lpstr>
      <vt:lpstr>Calibri</vt:lpstr>
      <vt:lpstr>Cambria</vt:lpstr>
      <vt:lpstr>Hand Of Sean</vt:lpstr>
      <vt:lpstr>Lato</vt:lpstr>
      <vt:lpstr>Lato Black</vt:lpstr>
      <vt:lpstr>Lato Light</vt:lpstr>
      <vt:lpstr>Mangal</vt:lpstr>
      <vt:lpstr>Segoe Print</vt:lpstr>
      <vt:lpstr>Symbol</vt:lpstr>
      <vt:lpstr>Times New Roman</vt:lpstr>
      <vt:lpstr>Wingdings</vt:lpstr>
      <vt:lpstr>1_Office Theme</vt:lpstr>
      <vt:lpstr>PowerPoint Presentation</vt:lpstr>
      <vt:lpstr>PowerPoint Presentation</vt:lpstr>
      <vt:lpstr>PowerPoint Presentation</vt:lpstr>
      <vt:lpstr>What will I get out of the Scrumban game?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Scrumban Game is a fun way to practice evolutionary change in the context of software development.   The game simulates the notorious and first ever Kanban case study about the XIT team at Microsoft. </vt:lpstr>
      <vt:lpstr>In the game you will successfully improve the performance of your Scrum team by applying the Kanban method, while keeping the core Scrum process intact. </vt:lpstr>
      <vt:lpstr>Your improvement efforts will go through three sprints</vt:lpstr>
      <vt:lpstr>Context</vt:lpstr>
      <vt:lpstr>Scrum team roles</vt:lpstr>
      <vt:lpstr>Sprint Workflow</vt:lpstr>
      <vt:lpstr>Work types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Production Text Changes (PTC)</vt:lpstr>
      <vt:lpstr>Scrum team goal is to deliver all CRs, PTCs and ROMs!</vt:lpstr>
      <vt:lpstr>Visualizing the work of the Scrum team</vt:lpstr>
      <vt:lpstr>Classes of Service</vt:lpstr>
      <vt:lpstr>Kanban board for the Scrum Team</vt:lpstr>
      <vt:lpstr>Rules for the game</vt:lpstr>
      <vt:lpstr>A die for each role</vt:lpstr>
      <vt:lpstr>Roll a die</vt:lpstr>
      <vt:lpstr>Rule for developing a new CR</vt:lpstr>
      <vt:lpstr>Rule for testing a new CR</vt:lpstr>
      <vt:lpstr>In case of new work from the events cards</vt:lpstr>
      <vt:lpstr>Rule for preparing a new ROM</vt:lpstr>
      <vt:lpstr>PowerPoint Presentation</vt:lpstr>
      <vt:lpstr>Rule for converting a ROM into a new CR</vt:lpstr>
      <vt:lpstr>PowerPoint Presentation</vt:lpstr>
      <vt:lpstr>Rule for testing a new PTC</vt:lpstr>
      <vt:lpstr>Metrics</vt:lpstr>
      <vt:lpstr>Tracking work</vt:lpstr>
      <vt:lpstr>Example: Tracking CRs</vt:lpstr>
      <vt:lpstr>Example: Tracking ROMs</vt:lpstr>
      <vt:lpstr>Example: Tracking PTCs</vt:lpstr>
      <vt:lpstr>PowerPoint Presentation</vt:lpstr>
      <vt:lpstr>The Sprint</vt:lpstr>
      <vt:lpstr>Sprint planning</vt:lpstr>
      <vt:lpstr>What can be delivered?</vt:lpstr>
      <vt:lpstr>PowerPoint Presentation</vt:lpstr>
      <vt:lpstr>Sprint execution</vt:lpstr>
      <vt:lpstr>Daily routine of the Sprint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ROMs SLE performance</vt:lpstr>
      <vt:lpstr>CRs Customer Lead Time</vt:lpstr>
      <vt:lpstr>Collect metrics (Lead Time)</vt:lpstr>
      <vt:lpstr>Sprint review</vt:lpstr>
      <vt:lpstr>Sprint retrospective</vt:lpstr>
      <vt:lpstr>How fit is the team for its purpose?</vt:lpstr>
      <vt:lpstr>Problem Analysis</vt:lpstr>
      <vt:lpstr>Sources of dissatisfaction</vt:lpstr>
      <vt:lpstr>Analysis results</vt:lpstr>
      <vt:lpstr>Changes</vt:lpstr>
      <vt:lpstr>PowerPoint Presentation</vt:lpstr>
      <vt:lpstr>Use Customer Lead Time Distribution to establish SLE for CRs</vt:lpstr>
      <vt:lpstr>Kanban board for the Scrum Team</vt:lpstr>
      <vt:lpstr>PowerPoint Presentation</vt:lpstr>
      <vt:lpstr>Sprint planning</vt:lpstr>
      <vt:lpstr>What can be delivered?</vt:lpstr>
      <vt:lpstr>Sprint execution</vt:lpstr>
      <vt:lpstr>Daily routine of the Sprint</vt:lpstr>
      <vt:lpstr>PowerPoint Presentation</vt:lpstr>
      <vt:lpstr>PowerPoint Presentation</vt:lpstr>
      <vt:lpstr>PowerPoint Presentation</vt:lpstr>
      <vt:lpstr>Sprint retrospective</vt:lpstr>
      <vt:lpstr>Collect all statistics!</vt:lpstr>
      <vt:lpstr>How fit is the team for it’s purpose?</vt:lpstr>
      <vt:lpstr>Problem Analysis</vt:lpstr>
      <vt:lpstr>Current Queueing system</vt:lpstr>
      <vt:lpstr>Analysis results</vt:lpstr>
      <vt:lpstr>Changes</vt:lpstr>
      <vt:lpstr>Changed Queueing system – a kanban system</vt:lpstr>
      <vt:lpstr>Kanban board for the Scrum Team</vt:lpstr>
      <vt:lpstr>PowerPoint Presentation</vt:lpstr>
      <vt:lpstr>Sprint planning</vt:lpstr>
      <vt:lpstr>Cadences for queue replenishments </vt:lpstr>
      <vt:lpstr>What can be delivered?</vt:lpstr>
      <vt:lpstr>Replenishment</vt:lpstr>
      <vt:lpstr>Sprint execution</vt:lpstr>
      <vt:lpstr>Daily routine of the Sprint</vt:lpstr>
      <vt:lpstr>PowerPoint Presentation</vt:lpstr>
      <vt:lpstr>PowerPoint Presentation</vt:lpstr>
      <vt:lpstr>PowerPoint Presentation</vt:lpstr>
      <vt:lpstr>Sprint retrospective</vt:lpstr>
      <vt:lpstr>Collect all statistics!</vt:lpstr>
      <vt:lpstr>How fit is the team for it’s purpose?</vt:lpstr>
      <vt:lpstr>PowerPoint Presentation</vt:lpstr>
      <vt:lpstr>PowerPoint Presentation</vt:lpstr>
      <vt:lpstr>PowerPoint Presentation</vt:lpstr>
      <vt:lpstr>Rule for developing a new work item</vt:lpstr>
      <vt:lpstr>Rule for converting a ROM into a new CR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Dimitar Bakardzhiev</cp:lastModifiedBy>
  <cp:revision>2845</cp:revision>
  <dcterms:created xsi:type="dcterms:W3CDTF">2016-11-14T10:01:43Z</dcterms:created>
  <dcterms:modified xsi:type="dcterms:W3CDTF">2019-12-08T12:29:59Z</dcterms:modified>
</cp:coreProperties>
</file>